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58" r:id="rId4"/>
    <p:sldId id="262" r:id="rId5"/>
    <p:sldId id="263" r:id="rId6"/>
    <p:sldId id="264" r:id="rId7"/>
    <p:sldId id="265" r:id="rId8"/>
    <p:sldId id="267" r:id="rId9"/>
    <p:sldId id="259" r:id="rId10"/>
    <p:sldId id="260" r:id="rId11"/>
    <p:sldId id="261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777" y="2130426"/>
            <a:ext cx="5984823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5601" y="3886200"/>
            <a:ext cx="7111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8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49177"/>
            <a:ext cx="109728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49271"/>
            <a:ext cx="109728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135" y="234147"/>
            <a:ext cx="3258487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5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75644"/>
            <a:ext cx="53848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75644"/>
            <a:ext cx="53848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049177"/>
            <a:ext cx="109728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8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00649"/>
            <a:ext cx="109728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4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66969"/>
            <a:ext cx="4011084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073721"/>
            <a:ext cx="6815667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803850"/>
            <a:ext cx="4011084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3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96430"/>
            <a:ext cx="3431563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1196431"/>
            <a:ext cx="73152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68044"/>
            <a:ext cx="3431563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1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181039F-CB0C-E14D-A7EF-3BACE2CEF4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5/30/2016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94265A6-8BBF-864B-863C-9248948DDB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0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ngyanank/LogFileProcessin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49177"/>
            <a:ext cx="8229600" cy="157657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File Processing System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1"/>
            <a:ext cx="8229600" cy="1554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Yan Meng</a:t>
            </a:r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https://github.com/mengyanank/LogFileProcessing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loop: calculate </a:t>
            </a:r>
            <a:r>
              <a:rPr lang="en-US" dirty="0" smtClean="0"/>
              <a:t>cumulative line number for each file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71033" y="2417765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83982" y="2417765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96790" y="2417765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n3</a:t>
            </a:r>
            <a:endParaRPr 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245240" y="2787097"/>
            <a:ext cx="10048" cy="1262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35864" y="4061158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48813" y="4061159"/>
            <a:ext cx="8691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n1+1</a:t>
            </a: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817996" y="4061158"/>
            <a:ext cx="1301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n1+n2+1</a:t>
            </a:r>
            <a:endParaRPr 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84949" y="3126994"/>
            <a:ext cx="182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Prefix sum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23965" y="2417765"/>
            <a:ext cx="10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Array-n :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75375" y="4049486"/>
            <a:ext cx="2551049" cy="368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Starting line number</a:t>
            </a:r>
            <a:endParaRPr 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152944" y="4245824"/>
            <a:ext cx="93205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65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loop: write </a:t>
            </a:r>
            <a:r>
              <a:rPr lang="en-US" dirty="0" smtClean="0"/>
              <a:t>new files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51021" y="2202212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63970" y="2202213"/>
            <a:ext cx="8691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n1+1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33153" y="2202212"/>
            <a:ext cx="1301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n1+n2+1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42392" y="2202212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755341" y="2202212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368149" y="2202212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517301" y="2571544"/>
            <a:ext cx="969315" cy="66120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069702" y="2571544"/>
            <a:ext cx="5072690" cy="66120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62813" y="3551474"/>
            <a:ext cx="0" cy="101047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298561" y="4582048"/>
            <a:ext cx="846573" cy="102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5" idx="2"/>
          </p:cNvCxnSpPr>
          <p:nvPr/>
        </p:nvCxnSpPr>
        <p:spPr>
          <a:xfrm>
            <a:off x="2298562" y="2571545"/>
            <a:ext cx="3117500" cy="60814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5777802" y="2591640"/>
            <a:ext cx="3138793" cy="61059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5604116" y="3555088"/>
            <a:ext cx="1931" cy="97662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232429" y="4582048"/>
            <a:ext cx="827380" cy="1055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034556" y="2591640"/>
            <a:ext cx="4270055" cy="58804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8641582" y="2591640"/>
            <a:ext cx="1165609" cy="58804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8545418" y="3512950"/>
            <a:ext cx="1931" cy="97662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161696" y="4534125"/>
            <a:ext cx="827380" cy="1055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147124" y="3244420"/>
            <a:ext cx="142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Thread1</a:t>
            </a:r>
            <a:endParaRPr 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066776" y="3217132"/>
            <a:ext cx="142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Thread2</a:t>
            </a:r>
            <a:endParaRPr 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008078" y="3184611"/>
            <a:ext cx="142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above procedure is repeated for the remaining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	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648106"/>
              </p:ext>
            </p:extLst>
          </p:nvPr>
        </p:nvGraphicFramePr>
        <p:xfrm>
          <a:off x="1693511" y="243519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416"/>
                <a:gridCol w="4057584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sequential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1384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2220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72082"/>
              </p:ext>
            </p:extLst>
          </p:nvPr>
        </p:nvGraphicFramePr>
        <p:xfrm>
          <a:off x="1658753" y="4494279"/>
          <a:ext cx="82456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2822"/>
                <a:gridCol w="41228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sequential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5169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13146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673866" y="2027359"/>
            <a:ext cx="268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 files (3.83MB/file)</a:t>
            </a: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673865" y="4124062"/>
            <a:ext cx="268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files (3.83MB/file)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shown in test, the parallel solution tends to be faster.</a:t>
            </a:r>
          </a:p>
          <a:p>
            <a:r>
              <a:rPr lang="en-US" dirty="0" smtClean="0"/>
              <a:t>This is the testing result on Windows platform.</a:t>
            </a:r>
          </a:p>
          <a:p>
            <a:r>
              <a:rPr lang="en-US" dirty="0" smtClean="0"/>
              <a:t>The parallel architecture takes advantage of the time when one thread waiting for IO.</a:t>
            </a:r>
          </a:p>
          <a:p>
            <a:r>
              <a:rPr lang="en-US" dirty="0" smtClean="0"/>
              <a:t>100 MB memory limit</a:t>
            </a:r>
          </a:p>
          <a:p>
            <a:pPr lvl="1"/>
            <a:r>
              <a:rPr lang="en-US" dirty="0" smtClean="0"/>
              <a:t>One thread handles very limited number of files</a:t>
            </a:r>
          </a:p>
          <a:p>
            <a:pPr lvl="1"/>
            <a:r>
              <a:rPr lang="en-US" dirty="0" smtClean="0"/>
              <a:t>Creating threads frequently</a:t>
            </a:r>
          </a:p>
          <a:p>
            <a:pPr lvl="1"/>
            <a:r>
              <a:rPr lang="en-US" dirty="0" smtClean="0"/>
              <a:t>Creating threads in java is expensive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9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objective</a:t>
            </a:r>
          </a:p>
          <a:p>
            <a:r>
              <a:rPr lang="en-US" dirty="0" smtClean="0"/>
              <a:t>2. constraints</a:t>
            </a:r>
          </a:p>
          <a:p>
            <a:r>
              <a:rPr lang="en-US" dirty="0" smtClean="0"/>
              <a:t>3. motivation</a:t>
            </a:r>
          </a:p>
          <a:p>
            <a:r>
              <a:rPr lang="en-US" dirty="0" smtClean="0"/>
              <a:t>4. algorithm</a:t>
            </a:r>
          </a:p>
          <a:p>
            <a:r>
              <a:rPr lang="en-US" dirty="0" smtClean="0"/>
              <a:t>5. performance</a:t>
            </a:r>
          </a:p>
          <a:p>
            <a:r>
              <a:rPr lang="en-US" dirty="0" smtClean="0"/>
              <a:t>6.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049271"/>
            <a:ext cx="10719335" cy="1608329"/>
          </a:xfrm>
        </p:spPr>
        <p:txBody>
          <a:bodyPr/>
          <a:lstStyle/>
          <a:p>
            <a:r>
              <a:rPr lang="en-US" dirty="0" smtClean="0"/>
              <a:t>Prepend number to each line in the log files</a:t>
            </a:r>
          </a:p>
          <a:p>
            <a:r>
              <a:rPr lang="en-US" dirty="0" smtClean="0"/>
              <a:t>The line number is cumulative across all the files</a:t>
            </a:r>
          </a:p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3019" y="4340994"/>
            <a:ext cx="417736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File1:             File2:           ....        </a:t>
            </a:r>
            <a:r>
              <a:rPr lang="en-US" dirty="0" err="1" smtClean="0"/>
              <a:t>Filen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AAA...            EEE..                      </a:t>
            </a:r>
            <a:r>
              <a:rPr lang="en-US" dirty="0" smtClean="0"/>
              <a:t>MNO</a:t>
            </a:r>
            <a:br>
              <a:rPr lang="en-US" dirty="0" smtClean="0"/>
            </a:br>
            <a:r>
              <a:rPr lang="en-US" dirty="0"/>
              <a:t>BBB...            FFF...                     PPP...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CCC...            GGG...                   QQQ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59078" y="4340994"/>
            <a:ext cx="480461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File1:            </a:t>
            </a:r>
            <a:r>
              <a:rPr lang="en-US" dirty="0" smtClean="0"/>
              <a:t>    </a:t>
            </a:r>
            <a:r>
              <a:rPr lang="en-US" dirty="0"/>
              <a:t>File2:           ....        </a:t>
            </a:r>
            <a:r>
              <a:rPr lang="en-US" dirty="0" smtClean="0"/>
              <a:t> </a:t>
            </a:r>
            <a:r>
              <a:rPr lang="en-US" dirty="0" err="1" smtClean="0"/>
              <a:t>Filen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1.AAA</a:t>
            </a:r>
            <a:r>
              <a:rPr lang="en-US" dirty="0"/>
              <a:t>...           </a:t>
            </a:r>
            <a:r>
              <a:rPr lang="en-US" dirty="0" smtClean="0"/>
              <a:t>4.EEE</a:t>
            </a:r>
            <a:r>
              <a:rPr lang="en-US" dirty="0"/>
              <a:t>..                     </a:t>
            </a:r>
            <a:r>
              <a:rPr lang="en-US" dirty="0" smtClean="0"/>
              <a:t>50.MNO</a:t>
            </a:r>
            <a:br>
              <a:rPr lang="en-US" dirty="0" smtClean="0"/>
            </a:br>
            <a:r>
              <a:rPr lang="en-US" dirty="0" smtClean="0"/>
              <a:t>2.BBB</a:t>
            </a:r>
            <a:r>
              <a:rPr lang="en-US" dirty="0"/>
              <a:t>...           </a:t>
            </a:r>
            <a:r>
              <a:rPr lang="en-US" dirty="0" smtClean="0"/>
              <a:t>5.FFF</a:t>
            </a:r>
            <a:r>
              <a:rPr lang="en-US" dirty="0"/>
              <a:t>...                     </a:t>
            </a:r>
            <a:r>
              <a:rPr lang="en-US" dirty="0" smtClean="0"/>
              <a:t>51.PPP</a:t>
            </a:r>
            <a:r>
              <a:rPr lang="en-US" dirty="0"/>
              <a:t>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3.CCC</a:t>
            </a:r>
            <a:r>
              <a:rPr lang="en-US" dirty="0"/>
              <a:t>...          </a:t>
            </a:r>
            <a:r>
              <a:rPr lang="en-US" dirty="0" smtClean="0"/>
              <a:t> 6.GGG</a:t>
            </a:r>
            <a:r>
              <a:rPr lang="en-US" dirty="0"/>
              <a:t>...                  </a:t>
            </a:r>
            <a:r>
              <a:rPr lang="en-US" dirty="0" smtClean="0"/>
              <a:t>52.QQQ.</a:t>
            </a:r>
            <a:endParaRPr 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4870383" y="5079658"/>
            <a:ext cx="1788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9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Constrains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memory is 100 MB</a:t>
            </a:r>
          </a:p>
          <a:p>
            <a:r>
              <a:rPr lang="en-US" dirty="0" smtClean="0"/>
              <a:t>Read the file contents only once</a:t>
            </a:r>
          </a:p>
          <a:p>
            <a:r>
              <a:rPr lang="en-US" dirty="0" smtClean="0"/>
              <a:t>1,000,000 small files have total size of several terabytes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7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 I/O is much slower than content processing	</a:t>
            </a:r>
            <a:endParaRPr lang="en-US" dirty="0" smtClean="0"/>
          </a:p>
          <a:p>
            <a:r>
              <a:rPr lang="en-US" dirty="0" smtClean="0"/>
              <a:t>SSD can handle multiple IO requests simultaneously</a:t>
            </a:r>
            <a:r>
              <a:rPr lang="en-US" dirty="0" smtClean="0"/>
              <a:t>	</a:t>
            </a:r>
          </a:p>
          <a:p>
            <a:r>
              <a:rPr lang="en-US" dirty="0" smtClean="0"/>
              <a:t>Multi-threading</a:t>
            </a:r>
            <a:endParaRPr lang="en-US" dirty="0" smtClean="0"/>
          </a:p>
          <a:p>
            <a:r>
              <a:rPr lang="en-US" dirty="0" smtClean="0"/>
              <a:t>Each thread process its own files</a:t>
            </a:r>
          </a:p>
          <a:p>
            <a:r>
              <a:rPr lang="en-US" dirty="0" smtClean="0"/>
              <a:t>When one thread is waiting for IO, the others can process the file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– 3 steps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Reading process</a:t>
            </a:r>
          </a:p>
          <a:p>
            <a:pPr lvl="1"/>
            <a:r>
              <a:rPr lang="en-US" dirty="0" smtClean="0"/>
              <a:t>Count number of lines while reading file contents</a:t>
            </a:r>
          </a:p>
          <a:p>
            <a:pPr lvl="1"/>
            <a:r>
              <a:rPr lang="en-US" dirty="0" smtClean="0"/>
              <a:t>The loaded file </a:t>
            </a:r>
            <a:r>
              <a:rPr lang="en-US" dirty="0" smtClean="0"/>
              <a:t>contents and line counts </a:t>
            </a:r>
            <a:r>
              <a:rPr lang="en-US" dirty="0" smtClean="0"/>
              <a:t>are stored in memory</a:t>
            </a:r>
          </a:p>
          <a:p>
            <a:r>
              <a:rPr lang="en-US" dirty="0" smtClean="0"/>
              <a:t>Calculate the starting line number for each file based on the number of lines of each file</a:t>
            </a:r>
          </a:p>
          <a:p>
            <a:r>
              <a:rPr lang="en-US" dirty="0" smtClean="0"/>
              <a:t>Writing process</a:t>
            </a:r>
          </a:p>
          <a:p>
            <a:pPr lvl="1"/>
            <a:r>
              <a:rPr lang="en-US" dirty="0" smtClean="0"/>
              <a:t>Write the contents stored in memory to output files, prepending the line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100 MB memory limit</a:t>
            </a:r>
            <a:endParaRPr lang="en-US" dirty="0" smtClean="0"/>
          </a:p>
          <a:p>
            <a:pPr lvl="1"/>
            <a:r>
              <a:rPr lang="en-US" dirty="0" smtClean="0"/>
              <a:t>File </a:t>
            </a:r>
            <a:r>
              <a:rPr lang="en-US" dirty="0"/>
              <a:t>contents are stored in memory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single thread can read only limited number of </a:t>
            </a:r>
            <a:r>
              <a:rPr lang="en-US" dirty="0" smtClean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8461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Memory limit solution: loops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thread </a:t>
            </a:r>
            <a:r>
              <a:rPr lang="en-US" dirty="0" smtClean="0"/>
              <a:t>handles only </a:t>
            </a:r>
            <a:r>
              <a:rPr lang="en-US" dirty="0"/>
              <a:t>one file. </a:t>
            </a:r>
            <a:endParaRPr lang="en-US" dirty="0" smtClean="0"/>
          </a:p>
          <a:p>
            <a:pPr lvl="1"/>
            <a:r>
              <a:rPr lang="en-US" dirty="0" smtClean="0"/>
              <a:t>The remaining files are processed when current threads finish.</a:t>
            </a:r>
          </a:p>
          <a:p>
            <a:pPr lvl="1"/>
            <a:r>
              <a:rPr lang="en-US" dirty="0" smtClean="0"/>
              <a:t>Using “for” </a:t>
            </a:r>
            <a:r>
              <a:rPr lang="en-US" dirty="0"/>
              <a:t>loop. In each loop, we create a number of threads, and assign each thread one file. In the following loops, we process the remaining files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Example: m files, n threads.</a:t>
            </a:r>
          </a:p>
          <a:p>
            <a:pPr lvl="3"/>
            <a:r>
              <a:rPr lang="en-US" dirty="0" smtClean="0"/>
              <a:t>Processing n files in each loop.</a:t>
            </a:r>
          </a:p>
          <a:p>
            <a:pPr lvl="4"/>
            <a:r>
              <a:rPr lang="en-US" dirty="0" smtClean="0"/>
              <a:t>Process first n files in the first loop, process next n files in the second loop …</a:t>
            </a:r>
          </a:p>
          <a:p>
            <a:pPr lvl="3"/>
            <a:r>
              <a:rPr lang="en-US" dirty="0" smtClean="0"/>
              <a:t>Number of loops: m/n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47" y="5959188"/>
            <a:ext cx="7708294" cy="89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loop: Read </a:t>
            </a:r>
            <a:r>
              <a:rPr lang="en-US" dirty="0" smtClean="0"/>
              <a:t>file contents and count lines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  <a:prstDash val="sysDot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418937" y="2049271"/>
            <a:ext cx="1087655" cy="15400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5214" y="2083006"/>
            <a:ext cx="1087655" cy="15400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15317" y="2049271"/>
            <a:ext cx="1087655" cy="15400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29294" y="4217608"/>
            <a:ext cx="142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Thread1</a:t>
            </a:r>
            <a:endParaRPr 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918836" y="3581168"/>
            <a:ext cx="0" cy="693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346809" y="3642977"/>
            <a:ext cx="6902" cy="643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8302272" y="3623048"/>
            <a:ext cx="8338" cy="709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61724" y="5029759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174673" y="5029759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787481" y="5029759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n3</a:t>
            </a:r>
            <a:endParaRPr 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358989" y="4504000"/>
            <a:ext cx="0" cy="53740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6390610" y="4551568"/>
            <a:ext cx="1868534" cy="61470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940800" y="4551568"/>
            <a:ext cx="1611104" cy="61470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7169" y="4504000"/>
            <a:ext cx="4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968912" y="4586940"/>
            <a:ext cx="4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186266" y="4471034"/>
            <a:ext cx="4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</a:t>
            </a:r>
            <a:endParaRPr 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514937" y="6104683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127886" y="6104683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740694" y="6104683"/>
            <a:ext cx="612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918836" y="4551568"/>
            <a:ext cx="1512487" cy="170381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6457547" y="4604631"/>
            <a:ext cx="1835066" cy="16354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843360" y="5029759"/>
            <a:ext cx="268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n: number of lines</a:t>
            </a:r>
          </a:p>
          <a:p>
            <a:endParaRPr lang="en-US" dirty="0"/>
          </a:p>
          <a:p>
            <a:r>
              <a:rPr lang="en-US" dirty="0" smtClean="0"/>
              <a:t>s: contents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226992" y="5345614"/>
            <a:ext cx="519360" cy="38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7362360" y="5362610"/>
            <a:ext cx="519360" cy="38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966801" y="5388351"/>
            <a:ext cx="10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Array-n</a:t>
            </a:r>
            <a:endParaRPr 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007374" y="6423444"/>
            <a:ext cx="10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Array-s</a:t>
            </a:r>
            <a:endParaRPr lang="en-US" dirty="0"/>
          </a:p>
        </p:txBody>
      </p:sp>
      <p:cxnSp>
        <p:nvCxnSpPr>
          <p:cNvPr id="24" name="直接箭头连接符 23"/>
          <p:cNvCxnSpPr>
            <a:stCxn id="19" idx="3"/>
          </p:cNvCxnSpPr>
          <p:nvPr/>
        </p:nvCxnSpPr>
        <p:spPr>
          <a:xfrm flipV="1">
            <a:off x="6400430" y="5209533"/>
            <a:ext cx="2442930" cy="48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6390610" y="5830686"/>
            <a:ext cx="2532009" cy="5738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751917" y="4206720"/>
            <a:ext cx="142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Thread2</a:t>
            </a:r>
            <a:endParaRPr 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806614" y="4225408"/>
            <a:ext cx="142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8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430</Words>
  <Application>Microsoft Office PowerPoint</Application>
  <PresentationFormat>宽屏</PresentationFormat>
  <Paragraphs>111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Office Theme</vt:lpstr>
      <vt:lpstr>Log File Processing System </vt:lpstr>
      <vt:lpstr>PowerPoint 演示文稿</vt:lpstr>
      <vt:lpstr>Objective </vt:lpstr>
      <vt:lpstr>Constrains </vt:lpstr>
      <vt:lpstr>Motivation</vt:lpstr>
      <vt:lpstr>Algorithm – 3 steps</vt:lpstr>
      <vt:lpstr>Algorithm</vt:lpstr>
      <vt:lpstr>Algorithm</vt:lpstr>
      <vt:lpstr>One loop: Read file contents and count lines</vt:lpstr>
      <vt:lpstr>One loop: calculate cumulative line number for each file</vt:lpstr>
      <vt:lpstr>One loop: write new files</vt:lpstr>
      <vt:lpstr>Algorithm</vt:lpstr>
      <vt:lpstr>Performance 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File Processing System </dc:title>
  <dc:creator>Yan Meng</dc:creator>
  <cp:lastModifiedBy>Yan Meng</cp:lastModifiedBy>
  <cp:revision>44</cp:revision>
  <dcterms:created xsi:type="dcterms:W3CDTF">2016-05-28T22:56:59Z</dcterms:created>
  <dcterms:modified xsi:type="dcterms:W3CDTF">2016-05-30T18:16:51Z</dcterms:modified>
</cp:coreProperties>
</file>