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5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D671-5EF6-45DA-96D7-BDF7BAC3BC0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1F27-A8E3-40E3-9ABE-7849E71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2000"/>
                    </a14:imgEffect>
                    <a14:imgEffect>
                      <a14:brightnessContrast bright="-4000" contrast="12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B052-44D8-4D84-ADFF-D674F3052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73968"/>
            <a:ext cx="7772400" cy="17144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Ticket Price 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Next Season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F7234-9C99-4981-9644-8C574E768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93005"/>
            <a:ext cx="6653463" cy="1064795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Meng</a:t>
            </a:r>
          </a:p>
        </p:txBody>
      </p:sp>
    </p:spTree>
    <p:extLst>
      <p:ext uri="{BB962C8B-B14F-4D97-AF65-F5344CB8AC3E}">
        <p14:creationId xmlns:p14="http://schemas.microsoft.com/office/powerpoint/2010/main" val="215693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21E7-CBF3-41D6-B44E-FB4C64D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1852"/>
            <a:ext cx="78867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b="1" dirty="0"/>
              <a:t>The Big Question: </a:t>
            </a:r>
            <a:br>
              <a:rPr lang="en-US" sz="4400" b="1" dirty="0"/>
            </a:br>
            <a:r>
              <a:rPr lang="en-US" sz="4400" dirty="0"/>
              <a:t>Increase ticket price or cut cost?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C9BA-0E59-4641-A6C6-4E7F4E00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2351"/>
            <a:ext cx="7886700" cy="435133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Conditions: </a:t>
            </a:r>
            <a:br>
              <a:rPr lang="en-US" sz="2800" dirty="0"/>
            </a:br>
            <a:r>
              <a:rPr lang="en-US" sz="2800" dirty="0"/>
              <a:t>- We have recently installed an additional chair lift which increases the  operating costs by $1,540,000 this season. </a:t>
            </a:r>
            <a:br>
              <a:rPr lang="en-US" sz="2800" dirty="0"/>
            </a:br>
            <a:r>
              <a:rPr lang="en-US" sz="2800" dirty="0"/>
              <a:t>- Our pricing strategy has been to charge a premium above the average price of resorts.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What we want to know </a:t>
            </a:r>
            <a:r>
              <a:rPr lang="en-US" sz="2800" dirty="0"/>
              <a:t>based on data analysis: how important some facilities are compared to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9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5E2-F05B-49A0-9C53-3923249F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Says: We Should Charge for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4650-FD6A-4775-8DF9-7C3F74EA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Big Mountain currently charges $81.00, but the model predicted price is $95.87!!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Although Big Mount already has facilities at the higher end compared with all the other resorts, their ticket price is among the highest in Montana.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6E879C-02CC-456F-9060-1B4FBBE7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4" y="3206246"/>
            <a:ext cx="4109667" cy="22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D5F21B-A64B-43CB-981D-8F30DE80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91" y="3206247"/>
            <a:ext cx="4170700" cy="22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5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4FE8-0598-4682-B701-60854254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71D2-F115-46D2-8A6E-51407EF8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</a:rPr>
              <a:t>We have data from 330 facilities in different states with 276 weekday prices and 279 weekend prices. </a:t>
            </a:r>
          </a:p>
          <a:p>
            <a:endParaRPr lang="en-US" dirty="0">
              <a:ea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weekend adult ticket price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used to fit a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4FE8-0598-4682-B701-60854254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Price and Facilities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95DDD9-0D4D-4D6E-8FC6-F2D4EBAF9C3B}"/>
              </a:ext>
            </a:extLst>
          </p:cNvPr>
          <p:cNvGrpSpPr/>
          <p:nvPr/>
        </p:nvGrpSpPr>
        <p:grpSpPr>
          <a:xfrm>
            <a:off x="246365" y="1690689"/>
            <a:ext cx="5829179" cy="3321889"/>
            <a:chOff x="219790" y="89735"/>
            <a:chExt cx="3283650" cy="18712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44579A-9649-43CE-BC73-33C310B88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" t="2075" r="32196" b="49938"/>
            <a:stretch/>
          </p:blipFill>
          <p:spPr bwMode="auto">
            <a:xfrm>
              <a:off x="219790" y="89735"/>
              <a:ext cx="3283650" cy="1871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5729AE-5F75-442B-8412-44759904FD63}"/>
                </a:ext>
              </a:extLst>
            </p:cNvPr>
            <p:cNvSpPr/>
            <p:nvPr/>
          </p:nvSpPr>
          <p:spPr>
            <a:xfrm>
              <a:off x="703326" y="1681382"/>
              <a:ext cx="2800114" cy="114300"/>
            </a:xfrm>
            <a:prstGeom prst="rect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1EDA253-B84C-4D5B-BCDF-5EDE013FC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5" t="64826" r="32438" b="14376"/>
          <a:stretch/>
        </p:blipFill>
        <p:spPr bwMode="auto">
          <a:xfrm>
            <a:off x="2509222" y="4981070"/>
            <a:ext cx="3535879" cy="1438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198A72-F626-4896-A617-218A076D0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 t="-952" r="8132" b="28569"/>
          <a:stretch/>
        </p:blipFill>
        <p:spPr bwMode="auto">
          <a:xfrm>
            <a:off x="6053687" y="1457486"/>
            <a:ext cx="965535" cy="4881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E72F9D-8DAD-47EA-B466-E5AFD0569057}"/>
              </a:ext>
            </a:extLst>
          </p:cNvPr>
          <p:cNvSpPr/>
          <p:nvPr/>
        </p:nvSpPr>
        <p:spPr>
          <a:xfrm>
            <a:off x="2642304" y="4516202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47B45-4D0D-4EF7-BE7C-F4A94A2537CC}"/>
              </a:ext>
            </a:extLst>
          </p:cNvPr>
          <p:cNvSpPr/>
          <p:nvPr/>
        </p:nvSpPr>
        <p:spPr>
          <a:xfrm>
            <a:off x="3281983" y="4512189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91E187-C4BA-432B-8A98-EB0341C14E7B}"/>
              </a:ext>
            </a:extLst>
          </p:cNvPr>
          <p:cNvSpPr/>
          <p:nvPr/>
        </p:nvSpPr>
        <p:spPr>
          <a:xfrm>
            <a:off x="4263357" y="4510776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10252C-4984-478C-85B4-764E277478F4}"/>
              </a:ext>
            </a:extLst>
          </p:cNvPr>
          <p:cNvSpPr/>
          <p:nvPr/>
        </p:nvSpPr>
        <p:spPr>
          <a:xfrm>
            <a:off x="4915109" y="4510776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3CA5F-37C4-453C-A322-BB7D03B2A12A}"/>
              </a:ext>
            </a:extLst>
          </p:cNvPr>
          <p:cNvSpPr/>
          <p:nvPr/>
        </p:nvSpPr>
        <p:spPr>
          <a:xfrm>
            <a:off x="4098546" y="4510776"/>
            <a:ext cx="191134" cy="2020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5F146-F017-4522-9A62-231B31D2BDE5}"/>
              </a:ext>
            </a:extLst>
          </p:cNvPr>
          <p:cNvSpPr/>
          <p:nvPr/>
        </p:nvSpPr>
        <p:spPr>
          <a:xfrm>
            <a:off x="5869056" y="4510776"/>
            <a:ext cx="191134" cy="2020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96E77F-AE9E-4F73-A673-B6B2004B06BA}"/>
              </a:ext>
            </a:extLst>
          </p:cNvPr>
          <p:cNvSpPr/>
          <p:nvPr/>
        </p:nvSpPr>
        <p:spPr>
          <a:xfrm>
            <a:off x="3749897" y="4517615"/>
            <a:ext cx="191134" cy="2020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DE978-3F5E-44A7-9216-92E354C42FEF}"/>
              </a:ext>
            </a:extLst>
          </p:cNvPr>
          <p:cNvSpPr/>
          <p:nvPr/>
        </p:nvSpPr>
        <p:spPr>
          <a:xfrm>
            <a:off x="3907412" y="4512189"/>
            <a:ext cx="191134" cy="2020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B7D103-3AA9-4B80-B38F-2FB515619797}"/>
              </a:ext>
            </a:extLst>
          </p:cNvPr>
          <p:cNvSpPr/>
          <p:nvPr/>
        </p:nvSpPr>
        <p:spPr>
          <a:xfrm>
            <a:off x="7116679" y="1690688"/>
            <a:ext cx="1398671" cy="30920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</a:t>
            </a:r>
            <a:r>
              <a:rPr lang="en-US" dirty="0" err="1">
                <a:solidFill>
                  <a:srgbClr val="FF0000"/>
                </a:solidFill>
              </a:rPr>
              <a:t>Corr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D2AD54-9820-436F-82FD-A8811DFCE556}"/>
              </a:ext>
            </a:extLst>
          </p:cNvPr>
          <p:cNvSpPr/>
          <p:nvPr/>
        </p:nvSpPr>
        <p:spPr>
          <a:xfrm>
            <a:off x="7116679" y="2259536"/>
            <a:ext cx="1398671" cy="309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Low/No </a:t>
            </a:r>
            <a:r>
              <a:rPr lang="en-US" dirty="0" err="1">
                <a:solidFill>
                  <a:srgbClr val="FF0000"/>
                </a:solidFill>
              </a:rPr>
              <a:t>Corr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61DE-BFBA-48DE-99F0-8EBCE0FC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A4AD-EFA6-44DB-B3CD-934E2786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3648A6-A940-4C70-ABFC-580C206A53DC}"/>
              </a:ext>
            </a:extLst>
          </p:cNvPr>
          <p:cNvGrpSpPr/>
          <p:nvPr/>
        </p:nvGrpSpPr>
        <p:grpSpPr>
          <a:xfrm>
            <a:off x="481262" y="1325581"/>
            <a:ext cx="7886700" cy="5593027"/>
            <a:chOff x="481262" y="1325581"/>
            <a:chExt cx="7886700" cy="5593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8B5A32-2787-4F09-B6E1-E863C98F2C9A}"/>
                </a:ext>
              </a:extLst>
            </p:cNvPr>
            <p:cNvGrpSpPr/>
            <p:nvPr/>
          </p:nvGrpSpPr>
          <p:grpSpPr>
            <a:xfrm>
              <a:off x="481262" y="1325581"/>
              <a:ext cx="7886700" cy="5593027"/>
              <a:chOff x="-615772" y="-159902"/>
              <a:chExt cx="6282291" cy="48504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D697A2F-AF32-48B0-A302-BD6F98298D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-615772" y="-159902"/>
                <a:ext cx="6282291" cy="4850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7981EA-2107-4C04-A78F-8DF04B06F191}"/>
                  </a:ext>
                </a:extLst>
              </p:cNvPr>
              <p:cNvSpPr/>
              <p:nvPr/>
            </p:nvSpPr>
            <p:spPr>
              <a:xfrm>
                <a:off x="-80308" y="10433"/>
                <a:ext cx="681700" cy="370409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E363D0-1BF0-49BE-954C-35DD04C85328}"/>
                </a:ext>
              </a:extLst>
            </p:cNvPr>
            <p:cNvSpPr/>
            <p:nvPr/>
          </p:nvSpPr>
          <p:spPr>
            <a:xfrm>
              <a:off x="2731168" y="2027321"/>
              <a:ext cx="4626143" cy="1684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FastQuads</a:t>
              </a:r>
              <a:r>
                <a:rPr lang="en-US" dirty="0">
                  <a:solidFill>
                    <a:srgbClr val="FF0000"/>
                  </a:solidFill>
                </a:rPr>
                <a:t>, Runs, Snow Making Area, and Vertical drop </a:t>
              </a:r>
              <a:r>
                <a:rPr lang="en-US" dirty="0"/>
                <a:t>accounts for about 70% of the total importance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57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61DE-BFBA-48DE-99F0-8EBCE0FC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Facilities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8CF2EF-3457-4CBF-8512-6217AAD3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13" y="4262349"/>
            <a:ext cx="4076905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8FA7A03-E91F-4C7E-BFC9-42CA5CB79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1" y="4262349"/>
            <a:ext cx="4076905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85FF5DA-6BBE-4299-AFFF-80B644C8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2" y="1573954"/>
            <a:ext cx="4117271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A68C7A3-05F5-4B61-9F63-53238064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4" y="1573954"/>
            <a:ext cx="4110544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11A4E-506D-4B79-A207-BDB281AD1789}"/>
              </a:ext>
            </a:extLst>
          </p:cNvPr>
          <p:cNvSpPr txBox="1"/>
          <p:nvPr/>
        </p:nvSpPr>
        <p:spPr>
          <a:xfrm>
            <a:off x="2201779" y="2177716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quads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9C913-D267-4B38-A389-D6037E297802}"/>
              </a:ext>
            </a:extLst>
          </p:cNvPr>
          <p:cNvSpPr txBox="1"/>
          <p:nvPr/>
        </p:nvSpPr>
        <p:spPr>
          <a:xfrm>
            <a:off x="2201778" y="4934042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Snow making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88861-7A4A-4C9E-843B-3E2060B51398}"/>
              </a:ext>
            </a:extLst>
          </p:cNvPr>
          <p:cNvSpPr txBox="1"/>
          <p:nvPr/>
        </p:nvSpPr>
        <p:spPr>
          <a:xfrm>
            <a:off x="6517106" y="2173075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F6195-8D9F-4FC9-9619-BF0E4A97390A}"/>
              </a:ext>
            </a:extLst>
          </p:cNvPr>
          <p:cNvSpPr txBox="1"/>
          <p:nvPr/>
        </p:nvSpPr>
        <p:spPr>
          <a:xfrm>
            <a:off x="6984876" y="4934042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Vertical drop</a:t>
            </a:r>
          </a:p>
        </p:txBody>
      </p:sp>
    </p:spTree>
    <p:extLst>
      <p:ext uri="{BB962C8B-B14F-4D97-AF65-F5344CB8AC3E}">
        <p14:creationId xmlns:p14="http://schemas.microsoft.com/office/powerpoint/2010/main" val="167835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4FE8-0598-4682-B701-60854254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Recommended scenarios 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71D2-F115-46D2-8A6E-51407EF8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Adding a run, increasing the vertical drop by 150 feet, and installing an additional chair lift increases support for ticket price by $1.99. Over the season, this could be expected to amount to $3474638.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Big Mount can also try out gradually closing 3 to 6 runs to test out the loss in tickets sold vs. cost reduction. </a:t>
            </a:r>
            <a:endParaRPr lang="en-US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D1DDEA-1B5A-44C4-8CA9-B9A92F00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32" y="4605060"/>
            <a:ext cx="3687678" cy="19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7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4FE8-0598-4682-B701-60854254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Possibilities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71D2-F115-46D2-8A6E-51407EF8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Reducing more acres of snow making may make a difference if cost of snow making per acre was available.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Night-time skiing cost could be reduced without significant reduction in ticket price.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 more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fastquads</a:t>
            </a: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may also be a good reason to increase ticket price given the cost of adding this facility.</a:t>
            </a:r>
            <a:endParaRPr lang="en-US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3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340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Office Theme</vt:lpstr>
      <vt:lpstr>Big Mountain Ticket Price  for Next Season</vt:lpstr>
      <vt:lpstr>The Big Question:  Increase ticket price or cut cost?</vt:lpstr>
      <vt:lpstr>The Model Says: We Should Charge for More!</vt:lpstr>
      <vt:lpstr>The Data</vt:lpstr>
      <vt:lpstr>Correlation between Price and Facilities </vt:lpstr>
      <vt:lpstr>Most Important Facilities</vt:lpstr>
      <vt:lpstr>Most Important Facilities</vt:lpstr>
      <vt:lpstr>Recommended scenarios </vt:lpstr>
      <vt:lpstr>More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Price  for Next Season</dc:title>
  <dc:creator>Guofeng Yuan</dc:creator>
  <cp:lastModifiedBy>Guofeng Yuan</cp:lastModifiedBy>
  <cp:revision>14</cp:revision>
  <dcterms:created xsi:type="dcterms:W3CDTF">2021-08-07T17:56:26Z</dcterms:created>
  <dcterms:modified xsi:type="dcterms:W3CDTF">2021-08-07T21:06:08Z</dcterms:modified>
</cp:coreProperties>
</file>