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61" r:id="rId5"/>
    <p:sldId id="260" r:id="rId6"/>
    <p:sldId id="269" r:id="rId7"/>
    <p:sldId id="262" r:id="rId8"/>
    <p:sldId id="263" r:id="rId9"/>
    <p:sldId id="265" r:id="rId10"/>
    <p:sldId id="266" r:id="rId11"/>
    <p:sldId id="267" r:id="rId12"/>
    <p:sldId id="268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68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685263-8926-4BA9-B094-45C3F8D5570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89A807-32DE-4DAE-BD8F-7204BFF4DE54}">
      <dgm:prSet/>
      <dgm:spPr/>
      <dgm:t>
        <a:bodyPr/>
        <a:lstStyle/>
        <a:p>
          <a:r>
            <a:rPr lang="en-US" dirty="0" err="1">
              <a:latin typeface="Adobe Caslon Pro" panose="0205050205050A020403" pitchFamily="18" charset="77"/>
            </a:rPr>
            <a:t>LogisticRegression</a:t>
          </a:r>
          <a:endParaRPr lang="en-US" dirty="0">
            <a:latin typeface="Adobe Caslon Pro" panose="0205050205050A020403" pitchFamily="18" charset="77"/>
          </a:endParaRPr>
        </a:p>
        <a:p>
          <a:r>
            <a:rPr lang="en-US" dirty="0">
              <a:latin typeface="Adobe Caslon Pro" panose="0205050205050A020403" pitchFamily="18" charset="77"/>
            </a:rPr>
            <a:t>Best </a:t>
          </a:r>
          <a:r>
            <a:rPr lang="en-US" dirty="0" err="1">
              <a:latin typeface="Adobe Caslon Pro" panose="0205050205050A020403" pitchFamily="18" charset="77"/>
            </a:rPr>
            <a:t>F_macro</a:t>
          </a:r>
          <a:r>
            <a:rPr lang="en-US" dirty="0">
              <a:latin typeface="Adobe Caslon Pro" panose="0205050205050A020403" pitchFamily="18" charset="77"/>
            </a:rPr>
            <a:t> value = 0.759 after </a:t>
          </a:r>
          <a:r>
            <a:rPr lang="en-US" dirty="0" err="1">
              <a:latin typeface="Adobe Caslon Pro" panose="0205050205050A020403" pitchFamily="18" charset="77"/>
            </a:rPr>
            <a:t>GridSearchCV</a:t>
          </a:r>
          <a:endParaRPr lang="en-US" dirty="0">
            <a:latin typeface="Adobe Caslon Pro" panose="0205050205050A020403" pitchFamily="18" charset="77"/>
          </a:endParaRPr>
        </a:p>
      </dgm:t>
    </dgm:pt>
    <dgm:pt modelId="{19439BB3-5FF2-4017-B6BA-58C735256EB2}" type="parTrans" cxnId="{43587ED8-599D-4082-A393-1692424912D1}">
      <dgm:prSet/>
      <dgm:spPr/>
      <dgm:t>
        <a:bodyPr/>
        <a:lstStyle/>
        <a:p>
          <a:endParaRPr lang="en-US">
            <a:latin typeface="Adobe Caslon Pro" panose="0205050205050A020403" pitchFamily="18" charset="77"/>
          </a:endParaRPr>
        </a:p>
      </dgm:t>
    </dgm:pt>
    <dgm:pt modelId="{FA468C8E-AE2D-42E5-9B6E-973601DFA719}" type="sibTrans" cxnId="{43587ED8-599D-4082-A393-1692424912D1}">
      <dgm:prSet/>
      <dgm:spPr/>
      <dgm:t>
        <a:bodyPr/>
        <a:lstStyle/>
        <a:p>
          <a:endParaRPr lang="en-US">
            <a:latin typeface="Adobe Caslon Pro" panose="0205050205050A020403" pitchFamily="18" charset="77"/>
          </a:endParaRPr>
        </a:p>
      </dgm:t>
    </dgm:pt>
    <dgm:pt modelId="{1F659664-0A77-43A2-A79C-B365D5444C95}">
      <dgm:prSet/>
      <dgm:spPr/>
      <dgm:t>
        <a:bodyPr/>
        <a:lstStyle/>
        <a:p>
          <a:r>
            <a:rPr lang="en-US" dirty="0" err="1">
              <a:latin typeface="Adobe Caslon Pro" panose="0205050205050A020403" pitchFamily="18" charset="77"/>
            </a:rPr>
            <a:t>RandomForestClassifier</a:t>
          </a:r>
          <a:endParaRPr lang="en-US" dirty="0">
            <a:latin typeface="Adobe Caslon Pro" panose="0205050205050A020403" pitchFamily="18" charset="77"/>
          </a:endParaRPr>
        </a:p>
        <a:p>
          <a:r>
            <a:rPr lang="en-US" dirty="0">
              <a:latin typeface="Adobe Caslon Pro" panose="0205050205050A020403" pitchFamily="18" charset="77"/>
            </a:rPr>
            <a:t>Best </a:t>
          </a:r>
          <a:r>
            <a:rPr lang="en-US" dirty="0" err="1">
              <a:latin typeface="Adobe Caslon Pro" panose="0205050205050A020403" pitchFamily="18" charset="77"/>
            </a:rPr>
            <a:t>F_macro</a:t>
          </a:r>
          <a:r>
            <a:rPr lang="en-US" dirty="0">
              <a:latin typeface="Adobe Caslon Pro" panose="0205050205050A020403" pitchFamily="18" charset="77"/>
            </a:rPr>
            <a:t> value = 0.931 after </a:t>
          </a:r>
          <a:r>
            <a:rPr lang="en-US" dirty="0" err="1">
              <a:latin typeface="Adobe Caslon Pro" panose="0205050205050A020403" pitchFamily="18" charset="77"/>
            </a:rPr>
            <a:t>GridSearchCV</a:t>
          </a:r>
          <a:endParaRPr lang="en-US" dirty="0">
            <a:latin typeface="Adobe Caslon Pro" panose="0205050205050A020403" pitchFamily="18" charset="77"/>
          </a:endParaRPr>
        </a:p>
      </dgm:t>
    </dgm:pt>
    <dgm:pt modelId="{AE789988-AF74-44F1-8626-1E7E2D46C4DF}" type="parTrans" cxnId="{3D75508E-5827-4346-A38C-50E36318D6E0}">
      <dgm:prSet/>
      <dgm:spPr/>
      <dgm:t>
        <a:bodyPr/>
        <a:lstStyle/>
        <a:p>
          <a:endParaRPr lang="en-US">
            <a:latin typeface="Adobe Caslon Pro" panose="0205050205050A020403" pitchFamily="18" charset="77"/>
          </a:endParaRPr>
        </a:p>
      </dgm:t>
    </dgm:pt>
    <dgm:pt modelId="{D2927364-00B4-4510-9A06-563A75F577BC}" type="sibTrans" cxnId="{3D75508E-5827-4346-A38C-50E36318D6E0}">
      <dgm:prSet/>
      <dgm:spPr/>
      <dgm:t>
        <a:bodyPr/>
        <a:lstStyle/>
        <a:p>
          <a:endParaRPr lang="en-US">
            <a:latin typeface="Adobe Caslon Pro" panose="0205050205050A020403" pitchFamily="18" charset="77"/>
          </a:endParaRPr>
        </a:p>
      </dgm:t>
    </dgm:pt>
    <dgm:pt modelId="{378BF30A-7F92-A640-8D99-73587B1604D8}" type="pres">
      <dgm:prSet presAssocID="{B1685263-8926-4BA9-B094-45C3F8D5570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12F8021-EA6F-0C49-A233-5214A82DD723}" type="pres">
      <dgm:prSet presAssocID="{8989A807-32DE-4DAE-BD8F-7204BFF4DE54}" presName="hierRoot1" presStyleCnt="0"/>
      <dgm:spPr/>
    </dgm:pt>
    <dgm:pt modelId="{8E772C4D-C6CD-7A4D-9A96-07B05CF74B10}" type="pres">
      <dgm:prSet presAssocID="{8989A807-32DE-4DAE-BD8F-7204BFF4DE54}" presName="composite" presStyleCnt="0"/>
      <dgm:spPr/>
    </dgm:pt>
    <dgm:pt modelId="{9DA333C1-FEAE-B249-8F9B-6E51D56E151C}" type="pres">
      <dgm:prSet presAssocID="{8989A807-32DE-4DAE-BD8F-7204BFF4DE54}" presName="background" presStyleLbl="node0" presStyleIdx="0" presStyleCnt="2"/>
      <dgm:spPr>
        <a:solidFill>
          <a:schemeClr val="accent4">
            <a:lumMod val="20000"/>
            <a:lumOff val="80000"/>
          </a:schemeClr>
        </a:solidFill>
      </dgm:spPr>
    </dgm:pt>
    <dgm:pt modelId="{C9D7F22E-4758-354E-8055-4E88639B6CF1}" type="pres">
      <dgm:prSet presAssocID="{8989A807-32DE-4DAE-BD8F-7204BFF4DE54}" presName="text" presStyleLbl="fgAcc0" presStyleIdx="0" presStyleCnt="2">
        <dgm:presLayoutVars>
          <dgm:chPref val="3"/>
        </dgm:presLayoutVars>
      </dgm:prSet>
      <dgm:spPr/>
    </dgm:pt>
    <dgm:pt modelId="{FD474995-F20E-3248-AF18-5FDBF480A86E}" type="pres">
      <dgm:prSet presAssocID="{8989A807-32DE-4DAE-BD8F-7204BFF4DE54}" presName="hierChild2" presStyleCnt="0"/>
      <dgm:spPr/>
    </dgm:pt>
    <dgm:pt modelId="{55B5D2C4-FEEB-FD44-933F-D5B7A287F70D}" type="pres">
      <dgm:prSet presAssocID="{1F659664-0A77-43A2-A79C-B365D5444C95}" presName="hierRoot1" presStyleCnt="0"/>
      <dgm:spPr/>
    </dgm:pt>
    <dgm:pt modelId="{F4E62925-2A15-2B42-AB07-381CBDF7C217}" type="pres">
      <dgm:prSet presAssocID="{1F659664-0A77-43A2-A79C-B365D5444C95}" presName="composite" presStyleCnt="0"/>
      <dgm:spPr/>
    </dgm:pt>
    <dgm:pt modelId="{E2DD5689-9251-914D-805D-5683D6ED576A}" type="pres">
      <dgm:prSet presAssocID="{1F659664-0A77-43A2-A79C-B365D5444C95}" presName="background" presStyleLbl="node0" presStyleIdx="1" presStyleCnt="2"/>
      <dgm:spPr>
        <a:solidFill>
          <a:schemeClr val="accent6">
            <a:lumMod val="60000"/>
            <a:lumOff val="40000"/>
          </a:schemeClr>
        </a:solidFill>
      </dgm:spPr>
    </dgm:pt>
    <dgm:pt modelId="{A874DF86-4272-D747-8CEA-D247FC382566}" type="pres">
      <dgm:prSet presAssocID="{1F659664-0A77-43A2-A79C-B365D5444C95}" presName="text" presStyleLbl="fgAcc0" presStyleIdx="1" presStyleCnt="2">
        <dgm:presLayoutVars>
          <dgm:chPref val="3"/>
        </dgm:presLayoutVars>
      </dgm:prSet>
      <dgm:spPr/>
    </dgm:pt>
    <dgm:pt modelId="{3195A283-A217-5848-B55F-39DFBA65BC0F}" type="pres">
      <dgm:prSet presAssocID="{1F659664-0A77-43A2-A79C-B365D5444C95}" presName="hierChild2" presStyleCnt="0"/>
      <dgm:spPr/>
    </dgm:pt>
  </dgm:ptLst>
  <dgm:cxnLst>
    <dgm:cxn modelId="{F5774030-B1A2-E542-941A-EEBF890118D3}" type="presOf" srcId="{1F659664-0A77-43A2-A79C-B365D5444C95}" destId="{A874DF86-4272-D747-8CEA-D247FC382566}" srcOrd="0" destOrd="0" presId="urn:microsoft.com/office/officeart/2005/8/layout/hierarchy1"/>
    <dgm:cxn modelId="{8F2E5050-1E6F-5444-A95C-98EE61375D13}" type="presOf" srcId="{B1685263-8926-4BA9-B094-45C3F8D55701}" destId="{378BF30A-7F92-A640-8D99-73587B1604D8}" srcOrd="0" destOrd="0" presId="urn:microsoft.com/office/officeart/2005/8/layout/hierarchy1"/>
    <dgm:cxn modelId="{3D75508E-5827-4346-A38C-50E36318D6E0}" srcId="{B1685263-8926-4BA9-B094-45C3F8D55701}" destId="{1F659664-0A77-43A2-A79C-B365D5444C95}" srcOrd="1" destOrd="0" parTransId="{AE789988-AF74-44F1-8626-1E7E2D46C4DF}" sibTransId="{D2927364-00B4-4510-9A06-563A75F577BC}"/>
    <dgm:cxn modelId="{77484B99-E47B-4949-9A9C-0B0EAF6F625A}" type="presOf" srcId="{8989A807-32DE-4DAE-BD8F-7204BFF4DE54}" destId="{C9D7F22E-4758-354E-8055-4E88639B6CF1}" srcOrd="0" destOrd="0" presId="urn:microsoft.com/office/officeart/2005/8/layout/hierarchy1"/>
    <dgm:cxn modelId="{43587ED8-599D-4082-A393-1692424912D1}" srcId="{B1685263-8926-4BA9-B094-45C3F8D55701}" destId="{8989A807-32DE-4DAE-BD8F-7204BFF4DE54}" srcOrd="0" destOrd="0" parTransId="{19439BB3-5FF2-4017-B6BA-58C735256EB2}" sibTransId="{FA468C8E-AE2D-42E5-9B6E-973601DFA719}"/>
    <dgm:cxn modelId="{A52D81A1-65DA-E34A-8A01-5820A0388346}" type="presParOf" srcId="{378BF30A-7F92-A640-8D99-73587B1604D8}" destId="{612F8021-EA6F-0C49-A233-5214A82DD723}" srcOrd="0" destOrd="0" presId="urn:microsoft.com/office/officeart/2005/8/layout/hierarchy1"/>
    <dgm:cxn modelId="{3ED445BB-C22B-F542-8BFC-4C105BA3D368}" type="presParOf" srcId="{612F8021-EA6F-0C49-A233-5214A82DD723}" destId="{8E772C4D-C6CD-7A4D-9A96-07B05CF74B10}" srcOrd="0" destOrd="0" presId="urn:microsoft.com/office/officeart/2005/8/layout/hierarchy1"/>
    <dgm:cxn modelId="{44A4DED1-7139-8642-BC7D-6023E7E60F8E}" type="presParOf" srcId="{8E772C4D-C6CD-7A4D-9A96-07B05CF74B10}" destId="{9DA333C1-FEAE-B249-8F9B-6E51D56E151C}" srcOrd="0" destOrd="0" presId="urn:microsoft.com/office/officeart/2005/8/layout/hierarchy1"/>
    <dgm:cxn modelId="{8D63445B-FA73-F448-80C4-FD2D026A67CA}" type="presParOf" srcId="{8E772C4D-C6CD-7A4D-9A96-07B05CF74B10}" destId="{C9D7F22E-4758-354E-8055-4E88639B6CF1}" srcOrd="1" destOrd="0" presId="urn:microsoft.com/office/officeart/2005/8/layout/hierarchy1"/>
    <dgm:cxn modelId="{4B0E0386-AC05-3B4F-8201-2DC2DE69C716}" type="presParOf" srcId="{612F8021-EA6F-0C49-A233-5214A82DD723}" destId="{FD474995-F20E-3248-AF18-5FDBF480A86E}" srcOrd="1" destOrd="0" presId="urn:microsoft.com/office/officeart/2005/8/layout/hierarchy1"/>
    <dgm:cxn modelId="{D998A2C7-3DCE-BD41-83A9-E44084CB0BB3}" type="presParOf" srcId="{378BF30A-7F92-A640-8D99-73587B1604D8}" destId="{55B5D2C4-FEEB-FD44-933F-D5B7A287F70D}" srcOrd="1" destOrd="0" presId="urn:microsoft.com/office/officeart/2005/8/layout/hierarchy1"/>
    <dgm:cxn modelId="{49FE4C85-F0A6-6446-9DD3-4DE08840EA7F}" type="presParOf" srcId="{55B5D2C4-FEEB-FD44-933F-D5B7A287F70D}" destId="{F4E62925-2A15-2B42-AB07-381CBDF7C217}" srcOrd="0" destOrd="0" presId="urn:microsoft.com/office/officeart/2005/8/layout/hierarchy1"/>
    <dgm:cxn modelId="{D4691258-CE5B-AB49-ACC1-665D8C903F8C}" type="presParOf" srcId="{F4E62925-2A15-2B42-AB07-381CBDF7C217}" destId="{E2DD5689-9251-914D-805D-5683D6ED576A}" srcOrd="0" destOrd="0" presId="urn:microsoft.com/office/officeart/2005/8/layout/hierarchy1"/>
    <dgm:cxn modelId="{5037FEB4-1DEC-2D4E-9D60-A245980FD1B3}" type="presParOf" srcId="{F4E62925-2A15-2B42-AB07-381CBDF7C217}" destId="{A874DF86-4272-D747-8CEA-D247FC382566}" srcOrd="1" destOrd="0" presId="urn:microsoft.com/office/officeart/2005/8/layout/hierarchy1"/>
    <dgm:cxn modelId="{3B06CE2B-4610-CB4F-84E8-E777C2FBA902}" type="presParOf" srcId="{55B5D2C4-FEEB-FD44-933F-D5B7A287F70D}" destId="{3195A283-A217-5848-B55F-39DFBA65BC0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685263-8926-4BA9-B094-45C3F8D5570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89A807-32DE-4DAE-BD8F-7204BFF4DE54}">
      <dgm:prSet/>
      <dgm:spPr/>
      <dgm:t>
        <a:bodyPr/>
        <a:lstStyle/>
        <a:p>
          <a:r>
            <a:rPr lang="en-US" dirty="0" err="1">
              <a:latin typeface="Adobe Caslon Pro" panose="0205050205050A020403" pitchFamily="18" charset="77"/>
            </a:rPr>
            <a:t>GridSearchCV</a:t>
          </a:r>
          <a:r>
            <a:rPr lang="en-US" dirty="0">
              <a:latin typeface="Adobe Caslon Pro" panose="0205050205050A020403" pitchFamily="18" charset="77"/>
            </a:rPr>
            <a:t>:</a:t>
          </a:r>
        </a:p>
        <a:p>
          <a:r>
            <a:rPr lang="en-US" dirty="0">
              <a:latin typeface="Adobe Caslon Pro" panose="0205050205050A020403" pitchFamily="18" charset="77"/>
            </a:rPr>
            <a:t>Best </a:t>
          </a:r>
          <a:r>
            <a:rPr lang="en-US" dirty="0" err="1">
              <a:latin typeface="Adobe Caslon Pro" panose="0205050205050A020403" pitchFamily="18" charset="77"/>
            </a:rPr>
            <a:t>F_macro</a:t>
          </a:r>
          <a:r>
            <a:rPr lang="en-US" dirty="0">
              <a:latin typeface="Adobe Caslon Pro" panose="0205050205050A020403" pitchFamily="18" charset="77"/>
            </a:rPr>
            <a:t> value =  0.931</a:t>
          </a:r>
        </a:p>
      </dgm:t>
    </dgm:pt>
    <dgm:pt modelId="{19439BB3-5FF2-4017-B6BA-58C735256EB2}" type="parTrans" cxnId="{43587ED8-599D-4082-A393-1692424912D1}">
      <dgm:prSet/>
      <dgm:spPr/>
      <dgm:t>
        <a:bodyPr/>
        <a:lstStyle/>
        <a:p>
          <a:endParaRPr lang="en-US">
            <a:latin typeface="Adobe Caslon Pro" panose="0205050205050A020403" pitchFamily="18" charset="77"/>
          </a:endParaRPr>
        </a:p>
      </dgm:t>
    </dgm:pt>
    <dgm:pt modelId="{FA468C8E-AE2D-42E5-9B6E-973601DFA719}" type="sibTrans" cxnId="{43587ED8-599D-4082-A393-1692424912D1}">
      <dgm:prSet/>
      <dgm:spPr/>
      <dgm:t>
        <a:bodyPr/>
        <a:lstStyle/>
        <a:p>
          <a:endParaRPr lang="en-US">
            <a:latin typeface="Adobe Caslon Pro" panose="0205050205050A020403" pitchFamily="18" charset="77"/>
          </a:endParaRPr>
        </a:p>
      </dgm:t>
    </dgm:pt>
    <dgm:pt modelId="{1F659664-0A77-43A2-A79C-B365D5444C95}">
      <dgm:prSet/>
      <dgm:spPr/>
      <dgm:t>
        <a:bodyPr/>
        <a:lstStyle/>
        <a:p>
          <a:r>
            <a:rPr lang="en-US" dirty="0" err="1">
              <a:latin typeface="Adobe Caslon Pro" panose="0205050205050A020403" pitchFamily="18" charset="77"/>
            </a:rPr>
            <a:t>RandomSearchCV</a:t>
          </a:r>
          <a:r>
            <a:rPr lang="en-US" dirty="0">
              <a:latin typeface="Adobe Caslon Pro" panose="0205050205050A020403" pitchFamily="18" charset="77"/>
            </a:rPr>
            <a:t>:</a:t>
          </a:r>
        </a:p>
        <a:p>
          <a:r>
            <a:rPr lang="en-US" dirty="0">
              <a:latin typeface="Adobe Caslon Pro" panose="0205050205050A020403" pitchFamily="18" charset="77"/>
            </a:rPr>
            <a:t>Best </a:t>
          </a:r>
          <a:r>
            <a:rPr lang="en-US" dirty="0" err="1">
              <a:latin typeface="Adobe Caslon Pro" panose="0205050205050A020403" pitchFamily="18" charset="77"/>
            </a:rPr>
            <a:t>F_macro</a:t>
          </a:r>
          <a:r>
            <a:rPr lang="en-US" dirty="0">
              <a:latin typeface="Adobe Caslon Pro" panose="0205050205050A020403" pitchFamily="18" charset="77"/>
            </a:rPr>
            <a:t> value = 0.927</a:t>
          </a:r>
        </a:p>
      </dgm:t>
    </dgm:pt>
    <dgm:pt modelId="{AE789988-AF74-44F1-8626-1E7E2D46C4DF}" type="parTrans" cxnId="{3D75508E-5827-4346-A38C-50E36318D6E0}">
      <dgm:prSet/>
      <dgm:spPr/>
      <dgm:t>
        <a:bodyPr/>
        <a:lstStyle/>
        <a:p>
          <a:endParaRPr lang="en-US">
            <a:latin typeface="Adobe Caslon Pro" panose="0205050205050A020403" pitchFamily="18" charset="77"/>
          </a:endParaRPr>
        </a:p>
      </dgm:t>
    </dgm:pt>
    <dgm:pt modelId="{D2927364-00B4-4510-9A06-563A75F577BC}" type="sibTrans" cxnId="{3D75508E-5827-4346-A38C-50E36318D6E0}">
      <dgm:prSet/>
      <dgm:spPr/>
      <dgm:t>
        <a:bodyPr/>
        <a:lstStyle/>
        <a:p>
          <a:endParaRPr lang="en-US">
            <a:latin typeface="Adobe Caslon Pro" panose="0205050205050A020403" pitchFamily="18" charset="77"/>
          </a:endParaRPr>
        </a:p>
      </dgm:t>
    </dgm:pt>
    <dgm:pt modelId="{378BF30A-7F92-A640-8D99-73587B1604D8}" type="pres">
      <dgm:prSet presAssocID="{B1685263-8926-4BA9-B094-45C3F8D5570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12F8021-EA6F-0C49-A233-5214A82DD723}" type="pres">
      <dgm:prSet presAssocID="{8989A807-32DE-4DAE-BD8F-7204BFF4DE54}" presName="hierRoot1" presStyleCnt="0"/>
      <dgm:spPr/>
    </dgm:pt>
    <dgm:pt modelId="{8E772C4D-C6CD-7A4D-9A96-07B05CF74B10}" type="pres">
      <dgm:prSet presAssocID="{8989A807-32DE-4DAE-BD8F-7204BFF4DE54}" presName="composite" presStyleCnt="0"/>
      <dgm:spPr/>
    </dgm:pt>
    <dgm:pt modelId="{9DA333C1-FEAE-B249-8F9B-6E51D56E151C}" type="pres">
      <dgm:prSet presAssocID="{8989A807-32DE-4DAE-BD8F-7204BFF4DE54}" presName="background" presStyleLbl="node0" presStyleIdx="0" presStyleCnt="2"/>
      <dgm:spPr>
        <a:solidFill>
          <a:schemeClr val="accent2"/>
        </a:solidFill>
      </dgm:spPr>
    </dgm:pt>
    <dgm:pt modelId="{C9D7F22E-4758-354E-8055-4E88639B6CF1}" type="pres">
      <dgm:prSet presAssocID="{8989A807-32DE-4DAE-BD8F-7204BFF4DE54}" presName="text" presStyleLbl="fgAcc0" presStyleIdx="0" presStyleCnt="2">
        <dgm:presLayoutVars>
          <dgm:chPref val="3"/>
        </dgm:presLayoutVars>
      </dgm:prSet>
      <dgm:spPr/>
    </dgm:pt>
    <dgm:pt modelId="{FD474995-F20E-3248-AF18-5FDBF480A86E}" type="pres">
      <dgm:prSet presAssocID="{8989A807-32DE-4DAE-BD8F-7204BFF4DE54}" presName="hierChild2" presStyleCnt="0"/>
      <dgm:spPr/>
    </dgm:pt>
    <dgm:pt modelId="{55B5D2C4-FEEB-FD44-933F-D5B7A287F70D}" type="pres">
      <dgm:prSet presAssocID="{1F659664-0A77-43A2-A79C-B365D5444C95}" presName="hierRoot1" presStyleCnt="0"/>
      <dgm:spPr/>
    </dgm:pt>
    <dgm:pt modelId="{F4E62925-2A15-2B42-AB07-381CBDF7C217}" type="pres">
      <dgm:prSet presAssocID="{1F659664-0A77-43A2-A79C-B365D5444C95}" presName="composite" presStyleCnt="0"/>
      <dgm:spPr/>
    </dgm:pt>
    <dgm:pt modelId="{E2DD5689-9251-914D-805D-5683D6ED576A}" type="pres">
      <dgm:prSet presAssocID="{1F659664-0A77-43A2-A79C-B365D5444C95}" presName="background" presStyleLbl="node0" presStyleIdx="1" presStyleCnt="2"/>
      <dgm:spPr>
        <a:solidFill>
          <a:srgbClr val="00B0F0"/>
        </a:solidFill>
      </dgm:spPr>
    </dgm:pt>
    <dgm:pt modelId="{A874DF86-4272-D747-8CEA-D247FC382566}" type="pres">
      <dgm:prSet presAssocID="{1F659664-0A77-43A2-A79C-B365D5444C95}" presName="text" presStyleLbl="fgAcc0" presStyleIdx="1" presStyleCnt="2">
        <dgm:presLayoutVars>
          <dgm:chPref val="3"/>
        </dgm:presLayoutVars>
      </dgm:prSet>
      <dgm:spPr/>
    </dgm:pt>
    <dgm:pt modelId="{3195A283-A217-5848-B55F-39DFBA65BC0F}" type="pres">
      <dgm:prSet presAssocID="{1F659664-0A77-43A2-A79C-B365D5444C95}" presName="hierChild2" presStyleCnt="0"/>
      <dgm:spPr/>
    </dgm:pt>
  </dgm:ptLst>
  <dgm:cxnLst>
    <dgm:cxn modelId="{F5774030-B1A2-E542-941A-EEBF890118D3}" type="presOf" srcId="{1F659664-0A77-43A2-A79C-B365D5444C95}" destId="{A874DF86-4272-D747-8CEA-D247FC382566}" srcOrd="0" destOrd="0" presId="urn:microsoft.com/office/officeart/2005/8/layout/hierarchy1"/>
    <dgm:cxn modelId="{8F2E5050-1E6F-5444-A95C-98EE61375D13}" type="presOf" srcId="{B1685263-8926-4BA9-B094-45C3F8D55701}" destId="{378BF30A-7F92-A640-8D99-73587B1604D8}" srcOrd="0" destOrd="0" presId="urn:microsoft.com/office/officeart/2005/8/layout/hierarchy1"/>
    <dgm:cxn modelId="{3D75508E-5827-4346-A38C-50E36318D6E0}" srcId="{B1685263-8926-4BA9-B094-45C3F8D55701}" destId="{1F659664-0A77-43A2-A79C-B365D5444C95}" srcOrd="1" destOrd="0" parTransId="{AE789988-AF74-44F1-8626-1E7E2D46C4DF}" sibTransId="{D2927364-00B4-4510-9A06-563A75F577BC}"/>
    <dgm:cxn modelId="{77484B99-E47B-4949-9A9C-0B0EAF6F625A}" type="presOf" srcId="{8989A807-32DE-4DAE-BD8F-7204BFF4DE54}" destId="{C9D7F22E-4758-354E-8055-4E88639B6CF1}" srcOrd="0" destOrd="0" presId="urn:microsoft.com/office/officeart/2005/8/layout/hierarchy1"/>
    <dgm:cxn modelId="{43587ED8-599D-4082-A393-1692424912D1}" srcId="{B1685263-8926-4BA9-B094-45C3F8D55701}" destId="{8989A807-32DE-4DAE-BD8F-7204BFF4DE54}" srcOrd="0" destOrd="0" parTransId="{19439BB3-5FF2-4017-B6BA-58C735256EB2}" sibTransId="{FA468C8E-AE2D-42E5-9B6E-973601DFA719}"/>
    <dgm:cxn modelId="{A52D81A1-65DA-E34A-8A01-5820A0388346}" type="presParOf" srcId="{378BF30A-7F92-A640-8D99-73587B1604D8}" destId="{612F8021-EA6F-0C49-A233-5214A82DD723}" srcOrd="0" destOrd="0" presId="urn:microsoft.com/office/officeart/2005/8/layout/hierarchy1"/>
    <dgm:cxn modelId="{3ED445BB-C22B-F542-8BFC-4C105BA3D368}" type="presParOf" srcId="{612F8021-EA6F-0C49-A233-5214A82DD723}" destId="{8E772C4D-C6CD-7A4D-9A96-07B05CF74B10}" srcOrd="0" destOrd="0" presId="urn:microsoft.com/office/officeart/2005/8/layout/hierarchy1"/>
    <dgm:cxn modelId="{44A4DED1-7139-8642-BC7D-6023E7E60F8E}" type="presParOf" srcId="{8E772C4D-C6CD-7A4D-9A96-07B05CF74B10}" destId="{9DA333C1-FEAE-B249-8F9B-6E51D56E151C}" srcOrd="0" destOrd="0" presId="urn:microsoft.com/office/officeart/2005/8/layout/hierarchy1"/>
    <dgm:cxn modelId="{8D63445B-FA73-F448-80C4-FD2D026A67CA}" type="presParOf" srcId="{8E772C4D-C6CD-7A4D-9A96-07B05CF74B10}" destId="{C9D7F22E-4758-354E-8055-4E88639B6CF1}" srcOrd="1" destOrd="0" presId="urn:microsoft.com/office/officeart/2005/8/layout/hierarchy1"/>
    <dgm:cxn modelId="{4B0E0386-AC05-3B4F-8201-2DC2DE69C716}" type="presParOf" srcId="{612F8021-EA6F-0C49-A233-5214A82DD723}" destId="{FD474995-F20E-3248-AF18-5FDBF480A86E}" srcOrd="1" destOrd="0" presId="urn:microsoft.com/office/officeart/2005/8/layout/hierarchy1"/>
    <dgm:cxn modelId="{D998A2C7-3DCE-BD41-83A9-E44084CB0BB3}" type="presParOf" srcId="{378BF30A-7F92-A640-8D99-73587B1604D8}" destId="{55B5D2C4-FEEB-FD44-933F-D5B7A287F70D}" srcOrd="1" destOrd="0" presId="urn:microsoft.com/office/officeart/2005/8/layout/hierarchy1"/>
    <dgm:cxn modelId="{49FE4C85-F0A6-6446-9DD3-4DE08840EA7F}" type="presParOf" srcId="{55B5D2C4-FEEB-FD44-933F-D5B7A287F70D}" destId="{F4E62925-2A15-2B42-AB07-381CBDF7C217}" srcOrd="0" destOrd="0" presId="urn:microsoft.com/office/officeart/2005/8/layout/hierarchy1"/>
    <dgm:cxn modelId="{D4691258-CE5B-AB49-ACC1-665D8C903F8C}" type="presParOf" srcId="{F4E62925-2A15-2B42-AB07-381CBDF7C217}" destId="{E2DD5689-9251-914D-805D-5683D6ED576A}" srcOrd="0" destOrd="0" presId="urn:microsoft.com/office/officeart/2005/8/layout/hierarchy1"/>
    <dgm:cxn modelId="{5037FEB4-1DEC-2D4E-9D60-A245980FD1B3}" type="presParOf" srcId="{F4E62925-2A15-2B42-AB07-381CBDF7C217}" destId="{A874DF86-4272-D747-8CEA-D247FC382566}" srcOrd="1" destOrd="0" presId="urn:microsoft.com/office/officeart/2005/8/layout/hierarchy1"/>
    <dgm:cxn modelId="{3B06CE2B-4610-CB4F-84E8-E777C2FBA902}" type="presParOf" srcId="{55B5D2C4-FEEB-FD44-933F-D5B7A287F70D}" destId="{3195A283-A217-5848-B55F-39DFBA65BC0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EAF2F4-FDB2-6040-9C85-8F5C9E64ED8C}" type="doc">
      <dgm:prSet loTypeId="urn:microsoft.com/office/officeart/2005/8/layout/process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942775-3F92-4E4B-BD4B-DCAA1D317B13}">
      <dgm:prSet phldrT="[Text]"/>
      <dgm:spPr/>
      <dgm:t>
        <a:bodyPr/>
        <a:lstStyle/>
        <a:p>
          <a:r>
            <a:rPr lang="en-US" dirty="0">
              <a:latin typeface="Adobe Caslon Pro" panose="0205050205050A020403" pitchFamily="18" charset="77"/>
            </a:rPr>
            <a:t>Fit the Training-Split with Tuned Hyperparameters</a:t>
          </a:r>
        </a:p>
      </dgm:t>
    </dgm:pt>
    <dgm:pt modelId="{ADFE9C29-D738-0E4B-82DC-51B248501D2D}" type="parTrans" cxnId="{E431EE61-9189-2548-978E-91CD40D8E86B}">
      <dgm:prSet/>
      <dgm:spPr/>
      <dgm:t>
        <a:bodyPr/>
        <a:lstStyle/>
        <a:p>
          <a:endParaRPr lang="en-US">
            <a:latin typeface="Adobe Caslon Pro" panose="0205050205050A020403" pitchFamily="18" charset="77"/>
          </a:endParaRPr>
        </a:p>
      </dgm:t>
    </dgm:pt>
    <dgm:pt modelId="{DDFB3506-EA27-F64E-995D-B876795200C7}" type="sibTrans" cxnId="{E431EE61-9189-2548-978E-91CD40D8E86B}">
      <dgm:prSet/>
      <dgm:spPr/>
      <dgm:t>
        <a:bodyPr/>
        <a:lstStyle/>
        <a:p>
          <a:endParaRPr lang="en-US">
            <a:latin typeface="Adobe Caslon Pro" panose="0205050205050A020403" pitchFamily="18" charset="77"/>
          </a:endParaRPr>
        </a:p>
      </dgm:t>
    </dgm:pt>
    <dgm:pt modelId="{DCD421CA-4C38-DE44-81CA-3041B6CDDF29}">
      <dgm:prSet phldrT="[Text]"/>
      <dgm:spPr/>
      <dgm:t>
        <a:bodyPr/>
        <a:lstStyle/>
        <a:p>
          <a:r>
            <a:rPr lang="en-US" dirty="0">
              <a:latin typeface="Adobe Caslon Pro" panose="0205050205050A020403" pitchFamily="18" charset="77"/>
            </a:rPr>
            <a:t>Get Predict Values using </a:t>
          </a:r>
          <a:r>
            <a:rPr lang="en-US" dirty="0" err="1">
              <a:latin typeface="Adobe Caslon Pro" panose="0205050205050A020403" pitchFamily="18" charset="77"/>
            </a:rPr>
            <a:t>X_test</a:t>
          </a:r>
          <a:endParaRPr lang="en-US" dirty="0">
            <a:latin typeface="Adobe Caslon Pro" panose="0205050205050A020403" pitchFamily="18" charset="77"/>
          </a:endParaRPr>
        </a:p>
      </dgm:t>
    </dgm:pt>
    <dgm:pt modelId="{91CD9497-9B52-1143-9CCE-A2704D4D29A5}" type="parTrans" cxnId="{0A1AFB55-79CF-8443-92C2-2FEE05705E9D}">
      <dgm:prSet/>
      <dgm:spPr/>
      <dgm:t>
        <a:bodyPr/>
        <a:lstStyle/>
        <a:p>
          <a:endParaRPr lang="en-US">
            <a:latin typeface="Adobe Caslon Pro" panose="0205050205050A020403" pitchFamily="18" charset="77"/>
          </a:endParaRPr>
        </a:p>
      </dgm:t>
    </dgm:pt>
    <dgm:pt modelId="{2E4BFD29-4F7F-354A-A6BD-4F4BC8A76067}" type="sibTrans" cxnId="{0A1AFB55-79CF-8443-92C2-2FEE05705E9D}">
      <dgm:prSet/>
      <dgm:spPr/>
      <dgm:t>
        <a:bodyPr/>
        <a:lstStyle/>
        <a:p>
          <a:endParaRPr lang="en-US">
            <a:latin typeface="Adobe Caslon Pro" panose="0205050205050A020403" pitchFamily="18" charset="77"/>
          </a:endParaRPr>
        </a:p>
      </dgm:t>
    </dgm:pt>
    <dgm:pt modelId="{BD51476A-B618-974A-A6DC-36D8F1E9C749}">
      <dgm:prSet phldrT="[Text]"/>
      <dgm:spPr/>
      <dgm:t>
        <a:bodyPr/>
        <a:lstStyle/>
        <a:p>
          <a:r>
            <a:rPr lang="en-US" dirty="0">
              <a:latin typeface="Adobe Caslon Pro" panose="0205050205050A020403" pitchFamily="18" charset="77"/>
            </a:rPr>
            <a:t>Evaluate Model with Metrics</a:t>
          </a:r>
        </a:p>
      </dgm:t>
    </dgm:pt>
    <dgm:pt modelId="{7193A79E-FBEB-2A45-AAD9-93840A5CB1E0}" type="parTrans" cxnId="{E14CC6BD-B4BA-C54C-B409-39B29878825B}">
      <dgm:prSet/>
      <dgm:spPr/>
      <dgm:t>
        <a:bodyPr/>
        <a:lstStyle/>
        <a:p>
          <a:endParaRPr lang="en-US">
            <a:latin typeface="Adobe Caslon Pro" panose="0205050205050A020403" pitchFamily="18" charset="77"/>
          </a:endParaRPr>
        </a:p>
      </dgm:t>
    </dgm:pt>
    <dgm:pt modelId="{5A422DD7-C449-574B-B295-C7534B0CC854}" type="sibTrans" cxnId="{E14CC6BD-B4BA-C54C-B409-39B29878825B}">
      <dgm:prSet/>
      <dgm:spPr/>
      <dgm:t>
        <a:bodyPr/>
        <a:lstStyle/>
        <a:p>
          <a:endParaRPr lang="en-US">
            <a:latin typeface="Adobe Caslon Pro" panose="0205050205050A020403" pitchFamily="18" charset="77"/>
          </a:endParaRPr>
        </a:p>
      </dgm:t>
    </dgm:pt>
    <dgm:pt modelId="{FA7FC421-6A12-304C-98D9-BAE06FB4A0C3}" type="pres">
      <dgm:prSet presAssocID="{D7EAF2F4-FDB2-6040-9C85-8F5C9E64ED8C}" presName="Name0" presStyleCnt="0">
        <dgm:presLayoutVars>
          <dgm:dir/>
          <dgm:animLvl val="lvl"/>
          <dgm:resizeHandles val="exact"/>
        </dgm:presLayoutVars>
      </dgm:prSet>
      <dgm:spPr/>
    </dgm:pt>
    <dgm:pt modelId="{B0AA3910-6B0E-D44B-99AD-7B252BB89BBC}" type="pres">
      <dgm:prSet presAssocID="{BD51476A-B618-974A-A6DC-36D8F1E9C749}" presName="boxAndChildren" presStyleCnt="0"/>
      <dgm:spPr/>
    </dgm:pt>
    <dgm:pt modelId="{2BFDA724-8B72-7C41-AB80-F9741C165BE1}" type="pres">
      <dgm:prSet presAssocID="{BD51476A-B618-974A-A6DC-36D8F1E9C749}" presName="parentTextBox" presStyleLbl="node1" presStyleIdx="0" presStyleCnt="3"/>
      <dgm:spPr/>
    </dgm:pt>
    <dgm:pt modelId="{932D4384-4F07-094F-91BF-E10D9C5A0426}" type="pres">
      <dgm:prSet presAssocID="{2E4BFD29-4F7F-354A-A6BD-4F4BC8A76067}" presName="sp" presStyleCnt="0"/>
      <dgm:spPr/>
    </dgm:pt>
    <dgm:pt modelId="{230BF6C2-62F0-F34D-8A5C-B08B47C7A822}" type="pres">
      <dgm:prSet presAssocID="{DCD421CA-4C38-DE44-81CA-3041B6CDDF29}" presName="arrowAndChildren" presStyleCnt="0"/>
      <dgm:spPr/>
    </dgm:pt>
    <dgm:pt modelId="{955C6A4C-2957-AB4B-A745-CF7EEF722F89}" type="pres">
      <dgm:prSet presAssocID="{DCD421CA-4C38-DE44-81CA-3041B6CDDF29}" presName="parentTextArrow" presStyleLbl="node1" presStyleIdx="1" presStyleCnt="3" custLinFactNeighborY="9250"/>
      <dgm:spPr/>
    </dgm:pt>
    <dgm:pt modelId="{0587E98B-85D8-AE4E-ADD1-0F825CA2B4F0}" type="pres">
      <dgm:prSet presAssocID="{DDFB3506-EA27-F64E-995D-B876795200C7}" presName="sp" presStyleCnt="0"/>
      <dgm:spPr/>
    </dgm:pt>
    <dgm:pt modelId="{6066BF31-CA68-7346-950D-93866B2E7BC6}" type="pres">
      <dgm:prSet presAssocID="{C0942775-3F92-4E4B-BD4B-DCAA1D317B13}" presName="arrowAndChildren" presStyleCnt="0"/>
      <dgm:spPr/>
    </dgm:pt>
    <dgm:pt modelId="{BE05F9ED-4A2A-6445-A38E-6A564D894BEC}" type="pres">
      <dgm:prSet presAssocID="{C0942775-3F92-4E4B-BD4B-DCAA1D317B13}" presName="parentTextArrow" presStyleLbl="node1" presStyleIdx="2" presStyleCnt="3" custLinFactNeighborY="17575"/>
      <dgm:spPr/>
    </dgm:pt>
  </dgm:ptLst>
  <dgm:cxnLst>
    <dgm:cxn modelId="{A9AC1C1C-AE4D-6245-A60A-584C87D3A9ED}" type="presOf" srcId="{DCD421CA-4C38-DE44-81CA-3041B6CDDF29}" destId="{955C6A4C-2957-AB4B-A745-CF7EEF722F89}" srcOrd="0" destOrd="0" presId="urn:microsoft.com/office/officeart/2005/8/layout/process4"/>
    <dgm:cxn modelId="{0A1AFB55-79CF-8443-92C2-2FEE05705E9D}" srcId="{D7EAF2F4-FDB2-6040-9C85-8F5C9E64ED8C}" destId="{DCD421CA-4C38-DE44-81CA-3041B6CDDF29}" srcOrd="1" destOrd="0" parTransId="{91CD9497-9B52-1143-9CCE-A2704D4D29A5}" sibTransId="{2E4BFD29-4F7F-354A-A6BD-4F4BC8A76067}"/>
    <dgm:cxn modelId="{D38FFC57-B049-4B40-A84E-F527CFF885B2}" type="presOf" srcId="{C0942775-3F92-4E4B-BD4B-DCAA1D317B13}" destId="{BE05F9ED-4A2A-6445-A38E-6A564D894BEC}" srcOrd="0" destOrd="0" presId="urn:microsoft.com/office/officeart/2005/8/layout/process4"/>
    <dgm:cxn modelId="{E431EE61-9189-2548-978E-91CD40D8E86B}" srcId="{D7EAF2F4-FDB2-6040-9C85-8F5C9E64ED8C}" destId="{C0942775-3F92-4E4B-BD4B-DCAA1D317B13}" srcOrd="0" destOrd="0" parTransId="{ADFE9C29-D738-0E4B-82DC-51B248501D2D}" sibTransId="{DDFB3506-EA27-F64E-995D-B876795200C7}"/>
    <dgm:cxn modelId="{E14CC6BD-B4BA-C54C-B409-39B29878825B}" srcId="{D7EAF2F4-FDB2-6040-9C85-8F5C9E64ED8C}" destId="{BD51476A-B618-974A-A6DC-36D8F1E9C749}" srcOrd="2" destOrd="0" parTransId="{7193A79E-FBEB-2A45-AAD9-93840A5CB1E0}" sibTransId="{5A422DD7-C449-574B-B295-C7534B0CC854}"/>
    <dgm:cxn modelId="{835664E8-FED9-4746-942C-38374631670E}" type="presOf" srcId="{BD51476A-B618-974A-A6DC-36D8F1E9C749}" destId="{2BFDA724-8B72-7C41-AB80-F9741C165BE1}" srcOrd="0" destOrd="0" presId="urn:microsoft.com/office/officeart/2005/8/layout/process4"/>
    <dgm:cxn modelId="{0CBBAFFF-C6A7-9C49-98AF-67EB2F97134C}" type="presOf" srcId="{D7EAF2F4-FDB2-6040-9C85-8F5C9E64ED8C}" destId="{FA7FC421-6A12-304C-98D9-BAE06FB4A0C3}" srcOrd="0" destOrd="0" presId="urn:microsoft.com/office/officeart/2005/8/layout/process4"/>
    <dgm:cxn modelId="{00DF557A-A88F-C140-8222-DAF260DDA4EB}" type="presParOf" srcId="{FA7FC421-6A12-304C-98D9-BAE06FB4A0C3}" destId="{B0AA3910-6B0E-D44B-99AD-7B252BB89BBC}" srcOrd="0" destOrd="0" presId="urn:microsoft.com/office/officeart/2005/8/layout/process4"/>
    <dgm:cxn modelId="{02993EF7-EC21-8C42-B0FA-0FEB200DC424}" type="presParOf" srcId="{B0AA3910-6B0E-D44B-99AD-7B252BB89BBC}" destId="{2BFDA724-8B72-7C41-AB80-F9741C165BE1}" srcOrd="0" destOrd="0" presId="urn:microsoft.com/office/officeart/2005/8/layout/process4"/>
    <dgm:cxn modelId="{B1505E7D-8DCC-1746-8EEC-0E7AA9DC041F}" type="presParOf" srcId="{FA7FC421-6A12-304C-98D9-BAE06FB4A0C3}" destId="{932D4384-4F07-094F-91BF-E10D9C5A0426}" srcOrd="1" destOrd="0" presId="urn:microsoft.com/office/officeart/2005/8/layout/process4"/>
    <dgm:cxn modelId="{CFE4C81E-AA0A-7541-A606-01795F1619AA}" type="presParOf" srcId="{FA7FC421-6A12-304C-98D9-BAE06FB4A0C3}" destId="{230BF6C2-62F0-F34D-8A5C-B08B47C7A822}" srcOrd="2" destOrd="0" presId="urn:microsoft.com/office/officeart/2005/8/layout/process4"/>
    <dgm:cxn modelId="{2679673F-1868-344F-B00D-B96F1B6220A6}" type="presParOf" srcId="{230BF6C2-62F0-F34D-8A5C-B08B47C7A822}" destId="{955C6A4C-2957-AB4B-A745-CF7EEF722F89}" srcOrd="0" destOrd="0" presId="urn:microsoft.com/office/officeart/2005/8/layout/process4"/>
    <dgm:cxn modelId="{D300F490-7A36-E74B-8C7C-FD2AEE6E1AE0}" type="presParOf" srcId="{FA7FC421-6A12-304C-98D9-BAE06FB4A0C3}" destId="{0587E98B-85D8-AE4E-ADD1-0F825CA2B4F0}" srcOrd="3" destOrd="0" presId="urn:microsoft.com/office/officeart/2005/8/layout/process4"/>
    <dgm:cxn modelId="{DD001B36-B4B3-924D-88DC-D3A7B2D87965}" type="presParOf" srcId="{FA7FC421-6A12-304C-98D9-BAE06FB4A0C3}" destId="{6066BF31-CA68-7346-950D-93866B2E7BC6}" srcOrd="4" destOrd="0" presId="urn:microsoft.com/office/officeart/2005/8/layout/process4"/>
    <dgm:cxn modelId="{6E2FE859-BAFB-C04E-B61C-9ABE5E3DA19D}" type="presParOf" srcId="{6066BF31-CA68-7346-950D-93866B2E7BC6}" destId="{BE05F9ED-4A2A-6445-A38E-6A564D894BE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333C1-FEAE-B249-8F9B-6E51D56E151C}">
      <dsp:nvSpPr>
        <dsp:cNvPr id="0" name=""/>
        <dsp:cNvSpPr/>
      </dsp:nvSpPr>
      <dsp:spPr>
        <a:xfrm>
          <a:off x="930" y="637616"/>
          <a:ext cx="3267528" cy="2074880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7F22E-4758-354E-8055-4E88639B6CF1}">
      <dsp:nvSpPr>
        <dsp:cNvPr id="0" name=""/>
        <dsp:cNvSpPr/>
      </dsp:nvSpPr>
      <dsp:spPr>
        <a:xfrm>
          <a:off x="363989" y="982522"/>
          <a:ext cx="3267528" cy="2074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Adobe Caslon Pro" panose="0205050205050A020403" pitchFamily="18" charset="77"/>
            </a:rPr>
            <a:t>LogisticRegression</a:t>
          </a:r>
          <a:endParaRPr lang="en-US" sz="2300" kern="1200" dirty="0">
            <a:latin typeface="Adobe Caslon Pro" panose="0205050205050A020403" pitchFamily="18" charset="77"/>
          </a:endParaRP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dobe Caslon Pro" panose="0205050205050A020403" pitchFamily="18" charset="77"/>
            </a:rPr>
            <a:t>Best </a:t>
          </a:r>
          <a:r>
            <a:rPr lang="en-US" sz="2300" kern="1200" dirty="0" err="1">
              <a:latin typeface="Adobe Caslon Pro" panose="0205050205050A020403" pitchFamily="18" charset="77"/>
            </a:rPr>
            <a:t>F_macro</a:t>
          </a:r>
          <a:r>
            <a:rPr lang="en-US" sz="2300" kern="1200" dirty="0">
              <a:latin typeface="Adobe Caslon Pro" panose="0205050205050A020403" pitchFamily="18" charset="77"/>
            </a:rPr>
            <a:t> value = 0.759 after </a:t>
          </a:r>
          <a:r>
            <a:rPr lang="en-US" sz="2300" kern="1200" dirty="0" err="1">
              <a:latin typeface="Adobe Caslon Pro" panose="0205050205050A020403" pitchFamily="18" charset="77"/>
            </a:rPr>
            <a:t>GridSearchCV</a:t>
          </a:r>
          <a:endParaRPr lang="en-US" sz="2300" kern="1200" dirty="0">
            <a:latin typeface="Adobe Caslon Pro" panose="0205050205050A020403" pitchFamily="18" charset="77"/>
          </a:endParaRPr>
        </a:p>
      </dsp:txBody>
      <dsp:txXfrm>
        <a:off x="424760" y="1043293"/>
        <a:ext cx="3145986" cy="1953338"/>
      </dsp:txXfrm>
    </dsp:sp>
    <dsp:sp modelId="{E2DD5689-9251-914D-805D-5683D6ED576A}">
      <dsp:nvSpPr>
        <dsp:cNvPr id="0" name=""/>
        <dsp:cNvSpPr/>
      </dsp:nvSpPr>
      <dsp:spPr>
        <a:xfrm>
          <a:off x="3994577" y="637616"/>
          <a:ext cx="3267528" cy="2074880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4DF86-4272-D747-8CEA-D247FC382566}">
      <dsp:nvSpPr>
        <dsp:cNvPr id="0" name=""/>
        <dsp:cNvSpPr/>
      </dsp:nvSpPr>
      <dsp:spPr>
        <a:xfrm>
          <a:off x="4357636" y="982522"/>
          <a:ext cx="3267528" cy="2074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Adobe Caslon Pro" panose="0205050205050A020403" pitchFamily="18" charset="77"/>
            </a:rPr>
            <a:t>RandomForestClassifier</a:t>
          </a:r>
          <a:endParaRPr lang="en-US" sz="2300" kern="1200" dirty="0">
            <a:latin typeface="Adobe Caslon Pro" panose="0205050205050A020403" pitchFamily="18" charset="77"/>
          </a:endParaRP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dobe Caslon Pro" panose="0205050205050A020403" pitchFamily="18" charset="77"/>
            </a:rPr>
            <a:t>Best </a:t>
          </a:r>
          <a:r>
            <a:rPr lang="en-US" sz="2300" kern="1200" dirty="0" err="1">
              <a:latin typeface="Adobe Caslon Pro" panose="0205050205050A020403" pitchFamily="18" charset="77"/>
            </a:rPr>
            <a:t>F_macro</a:t>
          </a:r>
          <a:r>
            <a:rPr lang="en-US" sz="2300" kern="1200" dirty="0">
              <a:latin typeface="Adobe Caslon Pro" panose="0205050205050A020403" pitchFamily="18" charset="77"/>
            </a:rPr>
            <a:t> value = 0.931 after </a:t>
          </a:r>
          <a:r>
            <a:rPr lang="en-US" sz="2300" kern="1200" dirty="0" err="1">
              <a:latin typeface="Adobe Caslon Pro" panose="0205050205050A020403" pitchFamily="18" charset="77"/>
            </a:rPr>
            <a:t>GridSearchCV</a:t>
          </a:r>
          <a:endParaRPr lang="en-US" sz="2300" kern="1200" dirty="0">
            <a:latin typeface="Adobe Caslon Pro" panose="0205050205050A020403" pitchFamily="18" charset="77"/>
          </a:endParaRPr>
        </a:p>
      </dsp:txBody>
      <dsp:txXfrm>
        <a:off x="4418407" y="1043293"/>
        <a:ext cx="3145986" cy="19533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333C1-FEAE-B249-8F9B-6E51D56E151C}">
      <dsp:nvSpPr>
        <dsp:cNvPr id="0" name=""/>
        <dsp:cNvSpPr/>
      </dsp:nvSpPr>
      <dsp:spPr>
        <a:xfrm>
          <a:off x="930" y="637616"/>
          <a:ext cx="3267528" cy="207488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7F22E-4758-354E-8055-4E88639B6CF1}">
      <dsp:nvSpPr>
        <dsp:cNvPr id="0" name=""/>
        <dsp:cNvSpPr/>
      </dsp:nvSpPr>
      <dsp:spPr>
        <a:xfrm>
          <a:off x="363989" y="982522"/>
          <a:ext cx="3267528" cy="2074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>
              <a:latin typeface="Adobe Caslon Pro" panose="0205050205050A020403" pitchFamily="18" charset="77"/>
            </a:rPr>
            <a:t>GridSearchCV</a:t>
          </a:r>
          <a:r>
            <a:rPr lang="en-US" sz="2900" kern="1200" dirty="0">
              <a:latin typeface="Adobe Caslon Pro" panose="0205050205050A020403" pitchFamily="18" charset="77"/>
            </a:rPr>
            <a:t>: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Adobe Caslon Pro" panose="0205050205050A020403" pitchFamily="18" charset="77"/>
            </a:rPr>
            <a:t>Best </a:t>
          </a:r>
          <a:r>
            <a:rPr lang="en-US" sz="2900" kern="1200" dirty="0" err="1">
              <a:latin typeface="Adobe Caslon Pro" panose="0205050205050A020403" pitchFamily="18" charset="77"/>
            </a:rPr>
            <a:t>F_macro</a:t>
          </a:r>
          <a:r>
            <a:rPr lang="en-US" sz="2900" kern="1200" dirty="0">
              <a:latin typeface="Adobe Caslon Pro" panose="0205050205050A020403" pitchFamily="18" charset="77"/>
            </a:rPr>
            <a:t> value =  0.931</a:t>
          </a:r>
        </a:p>
      </dsp:txBody>
      <dsp:txXfrm>
        <a:off x="424760" y="1043293"/>
        <a:ext cx="3145986" cy="1953338"/>
      </dsp:txXfrm>
    </dsp:sp>
    <dsp:sp modelId="{E2DD5689-9251-914D-805D-5683D6ED576A}">
      <dsp:nvSpPr>
        <dsp:cNvPr id="0" name=""/>
        <dsp:cNvSpPr/>
      </dsp:nvSpPr>
      <dsp:spPr>
        <a:xfrm>
          <a:off x="3994577" y="637616"/>
          <a:ext cx="3267528" cy="2074880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4DF86-4272-D747-8CEA-D247FC382566}">
      <dsp:nvSpPr>
        <dsp:cNvPr id="0" name=""/>
        <dsp:cNvSpPr/>
      </dsp:nvSpPr>
      <dsp:spPr>
        <a:xfrm>
          <a:off x="4357636" y="982522"/>
          <a:ext cx="3267528" cy="2074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>
              <a:latin typeface="Adobe Caslon Pro" panose="0205050205050A020403" pitchFamily="18" charset="77"/>
            </a:rPr>
            <a:t>RandomSearchCV</a:t>
          </a:r>
          <a:r>
            <a:rPr lang="en-US" sz="2900" kern="1200" dirty="0">
              <a:latin typeface="Adobe Caslon Pro" panose="0205050205050A020403" pitchFamily="18" charset="77"/>
            </a:rPr>
            <a:t>: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Adobe Caslon Pro" panose="0205050205050A020403" pitchFamily="18" charset="77"/>
            </a:rPr>
            <a:t>Best </a:t>
          </a:r>
          <a:r>
            <a:rPr lang="en-US" sz="2900" kern="1200" dirty="0" err="1">
              <a:latin typeface="Adobe Caslon Pro" panose="0205050205050A020403" pitchFamily="18" charset="77"/>
            </a:rPr>
            <a:t>F_macro</a:t>
          </a:r>
          <a:r>
            <a:rPr lang="en-US" sz="2900" kern="1200" dirty="0">
              <a:latin typeface="Adobe Caslon Pro" panose="0205050205050A020403" pitchFamily="18" charset="77"/>
            </a:rPr>
            <a:t> value = 0.927</a:t>
          </a:r>
        </a:p>
      </dsp:txBody>
      <dsp:txXfrm>
        <a:off x="4418407" y="1043293"/>
        <a:ext cx="3145986" cy="19533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FDA724-8B72-7C41-AB80-F9741C165BE1}">
      <dsp:nvSpPr>
        <dsp:cNvPr id="0" name=""/>
        <dsp:cNvSpPr/>
      </dsp:nvSpPr>
      <dsp:spPr>
        <a:xfrm>
          <a:off x="0" y="3059187"/>
          <a:ext cx="6096000" cy="10040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dobe Caslon Pro" panose="0205050205050A020403" pitchFamily="18" charset="77"/>
            </a:rPr>
            <a:t>Evaluate Model with Metrics</a:t>
          </a:r>
        </a:p>
      </dsp:txBody>
      <dsp:txXfrm>
        <a:off x="0" y="3059187"/>
        <a:ext cx="6096000" cy="1004093"/>
      </dsp:txXfrm>
    </dsp:sp>
    <dsp:sp modelId="{955C6A4C-2957-AB4B-A745-CF7EEF722F89}">
      <dsp:nvSpPr>
        <dsp:cNvPr id="0" name=""/>
        <dsp:cNvSpPr/>
      </dsp:nvSpPr>
      <dsp:spPr>
        <a:xfrm rot="10800000">
          <a:off x="0" y="1672800"/>
          <a:ext cx="6096000" cy="15442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dobe Caslon Pro" panose="0205050205050A020403" pitchFamily="18" charset="77"/>
            </a:rPr>
            <a:t>Get Predict Values using </a:t>
          </a:r>
          <a:r>
            <a:rPr lang="en-US" sz="2400" kern="1200" dirty="0" err="1">
              <a:latin typeface="Adobe Caslon Pro" panose="0205050205050A020403" pitchFamily="18" charset="77"/>
            </a:rPr>
            <a:t>X_test</a:t>
          </a:r>
          <a:endParaRPr lang="en-US" sz="2400" kern="1200" dirty="0">
            <a:latin typeface="Adobe Caslon Pro" panose="0205050205050A020403" pitchFamily="18" charset="77"/>
          </a:endParaRPr>
        </a:p>
      </dsp:txBody>
      <dsp:txXfrm rot="10800000">
        <a:off x="0" y="1672800"/>
        <a:ext cx="6096000" cy="1003437"/>
      </dsp:txXfrm>
    </dsp:sp>
    <dsp:sp modelId="{BE05F9ED-4A2A-6445-A38E-6A564D894BEC}">
      <dsp:nvSpPr>
        <dsp:cNvPr id="0" name=""/>
        <dsp:cNvSpPr/>
      </dsp:nvSpPr>
      <dsp:spPr>
        <a:xfrm rot="10800000">
          <a:off x="0" y="272128"/>
          <a:ext cx="6096000" cy="15442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dobe Caslon Pro" panose="0205050205050A020403" pitchFamily="18" charset="77"/>
            </a:rPr>
            <a:t>Fit the Training-Split with Tuned Hyperparameters</a:t>
          </a:r>
        </a:p>
      </dsp:txBody>
      <dsp:txXfrm rot="10800000">
        <a:off x="0" y="272128"/>
        <a:ext cx="6096000" cy="1003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4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22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Caslon Pro" panose="0205050205050A020403" pitchFamily="18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Caslon Pro" panose="0205050205050A020403" pitchFamily="18" charset="77"/>
              </a:defRPr>
            </a:lvl1pPr>
            <a:lvl2pPr>
              <a:defRPr>
                <a:latin typeface="Adobe Caslon Pro" panose="0205050205050A020403" pitchFamily="18" charset="77"/>
              </a:defRPr>
            </a:lvl2pPr>
            <a:lvl3pPr>
              <a:defRPr>
                <a:latin typeface="Adobe Caslon Pro" panose="0205050205050A020403" pitchFamily="18" charset="77"/>
              </a:defRPr>
            </a:lvl3pPr>
            <a:lvl4pPr>
              <a:defRPr>
                <a:latin typeface="Adobe Caslon Pro" panose="0205050205050A020403" pitchFamily="18" charset="77"/>
              </a:defRPr>
            </a:lvl4pPr>
            <a:lvl5pPr>
              <a:defRPr>
                <a:latin typeface="Adobe Caslon Pro" panose="0205050205050A020403" pitchFamily="18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dobe Caslon Pro" panose="0205050205050A020403" pitchFamily="18" charset="77"/>
              </a:defRPr>
            </a:lvl1pPr>
          </a:lstStyle>
          <a:p>
            <a:fld id="{326951E3-958F-4611-B170-D081BA0250F9}" type="datetimeFigureOut">
              <a:rPr lang="en-US" smtClean="0"/>
              <a:pPr/>
              <a:t>10/8/21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dobe Caslon Pro" panose="0205050205050A020403" pitchFamily="18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dobe Caslon Pro" panose="0205050205050A020403" pitchFamily="18" charset="77"/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5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7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8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4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5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9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8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10/8/21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42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02286AA1-5C10-4121-8CFC-F4BCCB399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5" r="33649" b="1054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00A13-0135-A447-A229-FB6DCDAA6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200" b="1" dirty="0">
                <a:latin typeface="Adobe Caslon Pro Bold" panose="0205050205050A020403" pitchFamily="18" charset="77"/>
              </a:rPr>
              <a:t>Will They Subscribe or Not?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C56A8-937F-654B-9B75-8EE87FE24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700" b="1" dirty="0" err="1">
                <a:latin typeface="Adobe Caslon Pro Bold" panose="0205050205050A020403" pitchFamily="18" charset="77"/>
              </a:rPr>
              <a:t>Yanling</a:t>
            </a:r>
            <a:r>
              <a:rPr lang="en-US" sz="1700" b="1" dirty="0">
                <a:latin typeface="Adobe Caslon Pro Bold" panose="0205050205050A020403" pitchFamily="18" charset="77"/>
              </a:rPr>
              <a:t> Meng</a:t>
            </a:r>
          </a:p>
          <a:p>
            <a:pPr algn="l"/>
            <a:r>
              <a:rPr lang="en-US" sz="1700" b="1" dirty="0">
                <a:latin typeface="Adobe Caslon Pro Bold" panose="0205050205050A020403" pitchFamily="18" charset="77"/>
              </a:rPr>
              <a:t>Springboard Capstone Project Presentation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273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1CC81-A078-194D-B08F-F2F7FADE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600" dirty="0" err="1"/>
              <a:t>RandomForestClassifier</a:t>
            </a:r>
            <a:endParaRPr lang="en-US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C79386B-419F-EF4F-8529-B0F4C3578C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846460"/>
              </p:ext>
            </p:extLst>
          </p:nvPr>
        </p:nvGraphicFramePr>
        <p:xfrm>
          <a:off x="1524000" y="213995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4013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1CC81-A078-194D-B08F-F2F7FADE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600" dirty="0"/>
              <a:t>Confusion Matrix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5EBC453-74A0-524F-9543-A9D84A3DCE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2"/>
          <a:stretch/>
        </p:blipFill>
        <p:spPr bwMode="auto">
          <a:xfrm>
            <a:off x="1635358" y="2148113"/>
            <a:ext cx="5873284" cy="431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598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1CC81-A078-194D-B08F-F2F7FADE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600" dirty="0"/>
              <a:t>Feature Importance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3600F8-3162-AD49-B160-490718E16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29" y="2138116"/>
            <a:ext cx="8038468" cy="447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852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1CC81-A078-194D-B08F-F2F7FADE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600" dirty="0"/>
              <a:t>Final Step: to Predict the Test 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57D94CF-DD73-814E-9E57-73A73A8F4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2567446"/>
            <a:ext cx="5384800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016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1CC81-A078-194D-B08F-F2F7FADE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600" dirty="0"/>
              <a:t>Future Use of The Modeling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3CFD2B6-C09D-1B4D-A76F-A336A1C47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sz="2400" dirty="0"/>
              <a:t>Change contact strategies: choose costumers that are more likely to subscribe.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Question: Features are </a:t>
            </a:r>
            <a:r>
              <a:rPr lang="en-US" sz="2400"/>
              <a:t>all important as a ‘No’?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210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2B4E6-4247-6B46-8BE2-14A85F8B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/>
              <a:t>The Main Question: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7079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B95EA-5871-2B4F-BDA1-390774206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197" y="2478024"/>
            <a:ext cx="8037576" cy="111518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Will a customer subscribe to a termed deposit after the direct marketing campaign. 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163FA09-5EFA-3641-89AD-69016B2A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34" y="3602213"/>
            <a:ext cx="4263887" cy="274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42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2B4E6-4247-6B46-8BE2-14A85F8B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/>
              <a:t>Information We Have: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B95EA-5871-2B4F-BDA1-390774206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656" y="2276856"/>
            <a:ext cx="8373300" cy="3917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Total of 22500 customers (15% subscribed):</a:t>
            </a:r>
          </a:p>
          <a:p>
            <a:pPr marL="0" indent="0">
              <a:buNone/>
            </a:pPr>
            <a:r>
              <a:rPr lang="en-US" sz="2400" dirty="0"/>
              <a:t>     Four types of information, 20 columns in total:</a:t>
            </a:r>
          </a:p>
          <a:p>
            <a:pPr marL="0" indent="0">
              <a:buNone/>
            </a:pPr>
            <a:r>
              <a:rPr lang="en-US" sz="1900" dirty="0"/>
              <a:t>            Information about the customer: such as job, education, age</a:t>
            </a:r>
          </a:p>
          <a:p>
            <a:pPr marL="0" indent="0">
              <a:buNone/>
            </a:pPr>
            <a:r>
              <a:rPr lang="en-US" sz="1900" dirty="0"/>
              <a:t>            Information about the campaign: such as how was the customer contacted, in what month he/she was contacted.</a:t>
            </a:r>
          </a:p>
          <a:p>
            <a:pPr marL="0" indent="0">
              <a:buNone/>
            </a:pPr>
            <a:r>
              <a:rPr lang="en-US" sz="1900" dirty="0"/>
              <a:t>            Other information about the previous campaign(s): such as how many previous campaigns has contacted the customer, and how many days since contacted by previous campaign.</a:t>
            </a:r>
          </a:p>
          <a:p>
            <a:pPr marL="0" indent="0">
              <a:buNone/>
            </a:pPr>
            <a:r>
              <a:rPr lang="en-US" sz="1900" dirty="0"/>
              <a:t>            Social and Economic context: such as consumer price index, Euribor 3 month index.</a:t>
            </a:r>
          </a:p>
          <a:p>
            <a:pPr marL="0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74769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CD1CE-D9E9-5049-9C5F-D862F5832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 dirty="0"/>
              <a:t>Variables Correlated with ‘Subscribe’?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15067E06-3F28-FE49-88D8-8D68AEA996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15" t="83380" r="32310" b="1148"/>
          <a:stretch/>
        </p:blipFill>
        <p:spPr bwMode="auto">
          <a:xfrm>
            <a:off x="8016636" y="3429000"/>
            <a:ext cx="1057699" cy="353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B4CDF05F-9C97-2341-9679-95BD775E1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910" y="1728216"/>
            <a:ext cx="5190707" cy="489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0DD76BA-B7B6-F14C-B55C-F305FB7A20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83372" r="56540" b="5565"/>
          <a:stretch/>
        </p:blipFill>
        <p:spPr bwMode="auto">
          <a:xfrm>
            <a:off x="7035571" y="3436126"/>
            <a:ext cx="1081649" cy="252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43AE02-8943-5C46-91A4-36599CD7CA6C}"/>
              </a:ext>
            </a:extLst>
          </p:cNvPr>
          <p:cNvSpPr/>
          <p:nvPr/>
        </p:nvSpPr>
        <p:spPr>
          <a:xfrm>
            <a:off x="1552909" y="5705341"/>
            <a:ext cx="4654708" cy="4250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64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5F728-C98A-6949-A233-DD41667F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200" dirty="0"/>
              <a:t>More Contacts in May Said ‘No’!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D980AEDA-6193-A64F-BC59-B80370876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179" y="2624511"/>
            <a:ext cx="8375586" cy="305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496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5F728-C98A-6949-A233-DD41667F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200" dirty="0"/>
              <a:t>More ‘No’s with Higher Employment Variation Rate (quarterly) 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69A5F39-5E52-E449-97D9-E50D09D2D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01" y="2221992"/>
            <a:ext cx="8241238" cy="423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84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4F5C7-EBF9-FD48-877A-9368D12A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 dirty="0"/>
              <a:t>Preparing for Modeling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C558C-0366-1A47-ADE1-25F3C60E6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sz="2400" dirty="0"/>
              <a:t>Using SMOTE() to treat the imbalance.</a:t>
            </a:r>
          </a:p>
          <a:p>
            <a:r>
              <a:rPr lang="en-US" sz="2400" dirty="0"/>
              <a:t>Separate categorical and numerical variables</a:t>
            </a:r>
          </a:p>
          <a:p>
            <a:pPr lvl="1"/>
            <a:r>
              <a:rPr lang="en-US" sz="1800" dirty="0"/>
              <a:t>Categorical: get dummies</a:t>
            </a:r>
          </a:p>
          <a:p>
            <a:pPr lvl="1"/>
            <a:r>
              <a:rPr lang="en-US" sz="1800" dirty="0"/>
              <a:t>Rejoin the two parts to get back whole dataset</a:t>
            </a:r>
            <a:endParaRPr lang="en-US" dirty="0"/>
          </a:p>
          <a:p>
            <a:r>
              <a:rPr lang="en-US" sz="2400" dirty="0"/>
              <a:t>Identify X and y.</a:t>
            </a:r>
            <a:endParaRPr lang="en-US" sz="1800" dirty="0"/>
          </a:p>
          <a:p>
            <a:r>
              <a:rPr lang="en-US" sz="2400" dirty="0"/>
              <a:t>Split the training data into training and testing part</a:t>
            </a:r>
          </a:p>
          <a:p>
            <a:r>
              <a:rPr lang="en-US" sz="2400" dirty="0"/>
              <a:t>Scale X using </a:t>
            </a:r>
            <a:r>
              <a:rPr lang="en-US" sz="2400" dirty="0" err="1"/>
              <a:t>MinMaxScaler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9840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1CC81-A078-194D-B08F-F2F7FADE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600" dirty="0"/>
              <a:t>Preprocessing: Tried Two Models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DAB225BE-94A5-4A76-B7E7-47DFCFF207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8089631"/>
              </p:ext>
            </p:extLst>
          </p:nvPr>
        </p:nvGraphicFramePr>
        <p:xfrm>
          <a:off x="836676" y="2481943"/>
          <a:ext cx="7626096" cy="3695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phic 4" descr="Badge Tick1 with solid fill">
            <a:extLst>
              <a:ext uri="{FF2B5EF4-FFF2-40B4-BE49-F238E27FC236}">
                <a16:creationId xmlns:a16="http://schemas.microsoft.com/office/drawing/2014/main" id="{A8F0BB65-FE56-8845-86E0-3CB04F102F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33930" y="52625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92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1CC81-A078-194D-B08F-F2F7FADE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600" dirty="0" err="1"/>
              <a:t>RandomForestClassifier</a:t>
            </a:r>
            <a:r>
              <a:rPr lang="en-US" sz="3600" dirty="0"/>
              <a:t>:</a:t>
            </a:r>
            <a:br>
              <a:rPr lang="en-US" sz="3600" dirty="0"/>
            </a:br>
            <a:r>
              <a:rPr lang="en-US" sz="3600" dirty="0"/>
              <a:t>     </a:t>
            </a:r>
            <a:r>
              <a:rPr lang="en-US" sz="3200" dirty="0" err="1"/>
              <a:t>GridSearchCV</a:t>
            </a:r>
            <a:r>
              <a:rPr lang="en-US" sz="3200" dirty="0"/>
              <a:t> Vs. </a:t>
            </a:r>
            <a:r>
              <a:rPr lang="en-US" sz="3200" dirty="0" err="1"/>
              <a:t>RandomSearchCV</a:t>
            </a:r>
            <a:endParaRPr lang="en-US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DAB225BE-94A5-4A76-B7E7-47DFCFF207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3731533"/>
              </p:ext>
            </p:extLst>
          </p:nvPr>
        </p:nvGraphicFramePr>
        <p:xfrm>
          <a:off x="836676" y="2481943"/>
          <a:ext cx="7626096" cy="3695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aphic 8" descr="Badge Tick1 with solid fill">
            <a:extLst>
              <a:ext uri="{FF2B5EF4-FFF2-40B4-BE49-F238E27FC236}">
                <a16:creationId xmlns:a16="http://schemas.microsoft.com/office/drawing/2014/main" id="{A6875B32-221C-1D43-806A-D621EF8F0E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54358" y="51458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1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1425</TotalTime>
  <Words>320</Words>
  <Application>Microsoft Macintosh PowerPoint</Application>
  <PresentationFormat>On-screen Show (4:3)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Adobe Caslon Pro</vt:lpstr>
      <vt:lpstr>Adobe Caslon Pro Bold</vt:lpstr>
      <vt:lpstr>Arial</vt:lpstr>
      <vt:lpstr>Calibri</vt:lpstr>
      <vt:lpstr>Calibri Light</vt:lpstr>
      <vt:lpstr>Office Theme</vt:lpstr>
      <vt:lpstr>Will They Subscribe or Not?</vt:lpstr>
      <vt:lpstr>The Main Question:</vt:lpstr>
      <vt:lpstr>Information We Have:</vt:lpstr>
      <vt:lpstr>Variables Correlated with ‘Subscribe’?</vt:lpstr>
      <vt:lpstr>More Contacts in May Said ‘No’!</vt:lpstr>
      <vt:lpstr>More ‘No’s with Higher Employment Variation Rate (quarterly) </vt:lpstr>
      <vt:lpstr>Preparing for Modeling</vt:lpstr>
      <vt:lpstr>Preprocessing: Tried Two Models</vt:lpstr>
      <vt:lpstr>RandomForestClassifier:      GridSearchCV Vs. RandomSearchCV</vt:lpstr>
      <vt:lpstr>RandomForestClassifier</vt:lpstr>
      <vt:lpstr>Confusion Matrix</vt:lpstr>
      <vt:lpstr>Feature Importance</vt:lpstr>
      <vt:lpstr>Final Step: to Predict the Test Data</vt:lpstr>
      <vt:lpstr>Future Use of The Modeling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 They Subscribe or Not?</dc:title>
  <dc:creator>Yuan, Madeleine</dc:creator>
  <cp:lastModifiedBy>Yuan, Madeleine</cp:lastModifiedBy>
  <cp:revision>5</cp:revision>
  <dcterms:created xsi:type="dcterms:W3CDTF">2021-10-07T18:05:42Z</dcterms:created>
  <dcterms:modified xsi:type="dcterms:W3CDTF">2021-10-08T18:26:56Z</dcterms:modified>
</cp:coreProperties>
</file>