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0"/>
    <p:restoredTop sz="94690"/>
  </p:normalViewPr>
  <p:slideViewPr>
    <p:cSldViewPr snapToGrid="0" snapToObjects="1">
      <p:cViewPr>
        <p:scale>
          <a:sx n="90" d="100"/>
          <a:sy n="90" d="100"/>
        </p:scale>
        <p:origin x="3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LogisticRegression</a:t>
          </a:r>
          <a:endParaRPr lang="en-US" dirty="0"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0.830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RandomForestClassifier</a:t>
          </a:r>
          <a:endParaRPr lang="en-US" dirty="0"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0.926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4">
            <a:lumMod val="20000"/>
            <a:lumOff val="80000"/>
          </a:schemeClr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GridSearchCV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 0.926</a:t>
          </a: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RandomSearchCV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0.927</a:t>
          </a: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2"/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rgbClr val="00B0F0"/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AF2F4-FDB2-6040-9C85-8F5C9E64ED8C}" type="doc">
      <dgm:prSet loTypeId="urn:microsoft.com/office/officeart/2005/8/layout/process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42775-3F92-4E4B-BD4B-DCAA1D317B13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Fit the Model with Tuned Hyperparameters</a:t>
          </a:r>
        </a:p>
      </dgm:t>
    </dgm:pt>
    <dgm:pt modelId="{ADFE9C29-D738-0E4B-82DC-51B248501D2D}" type="par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DFB3506-EA27-F64E-995D-B876795200C7}" type="sib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CD421CA-4C38-DE44-81CA-3041B6CDDF2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Get Predict Values using </a:t>
          </a:r>
          <a:r>
            <a:rPr lang="en-US" dirty="0" err="1">
              <a:latin typeface="Adobe Caslon Pro" panose="0205050205050A020403" pitchFamily="18" charset="77"/>
            </a:rPr>
            <a:t>X_test</a:t>
          </a:r>
          <a:endParaRPr lang="en-US" dirty="0">
            <a:latin typeface="Adobe Caslon Pro" panose="0205050205050A020403" pitchFamily="18" charset="77"/>
          </a:endParaRPr>
        </a:p>
      </dgm:t>
    </dgm:pt>
    <dgm:pt modelId="{91CD9497-9B52-1143-9CCE-A2704D4D29A5}" type="par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2E4BFD29-4F7F-354A-A6BD-4F4BC8A76067}" type="sib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BD51476A-B618-974A-A6DC-36D8F1E9C74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Evaluate Model with Metrics</a:t>
          </a:r>
        </a:p>
      </dgm:t>
    </dgm:pt>
    <dgm:pt modelId="{7193A79E-FBEB-2A45-AAD9-93840A5CB1E0}" type="par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5A422DD7-C449-574B-B295-C7534B0CC854}" type="sib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7FC421-6A12-304C-98D9-BAE06FB4A0C3}" type="pres">
      <dgm:prSet presAssocID="{D7EAF2F4-FDB2-6040-9C85-8F5C9E64ED8C}" presName="Name0" presStyleCnt="0">
        <dgm:presLayoutVars>
          <dgm:dir/>
          <dgm:animLvl val="lvl"/>
          <dgm:resizeHandles val="exact"/>
        </dgm:presLayoutVars>
      </dgm:prSet>
      <dgm:spPr/>
    </dgm:pt>
    <dgm:pt modelId="{B0AA3910-6B0E-D44B-99AD-7B252BB89BBC}" type="pres">
      <dgm:prSet presAssocID="{BD51476A-B618-974A-A6DC-36D8F1E9C749}" presName="boxAndChildren" presStyleCnt="0"/>
      <dgm:spPr/>
    </dgm:pt>
    <dgm:pt modelId="{2BFDA724-8B72-7C41-AB80-F9741C165BE1}" type="pres">
      <dgm:prSet presAssocID="{BD51476A-B618-974A-A6DC-36D8F1E9C749}" presName="parentTextBox" presStyleLbl="node1" presStyleIdx="0" presStyleCnt="3"/>
      <dgm:spPr/>
    </dgm:pt>
    <dgm:pt modelId="{932D4384-4F07-094F-91BF-E10D9C5A0426}" type="pres">
      <dgm:prSet presAssocID="{2E4BFD29-4F7F-354A-A6BD-4F4BC8A76067}" presName="sp" presStyleCnt="0"/>
      <dgm:spPr/>
    </dgm:pt>
    <dgm:pt modelId="{230BF6C2-62F0-F34D-8A5C-B08B47C7A822}" type="pres">
      <dgm:prSet presAssocID="{DCD421CA-4C38-DE44-81CA-3041B6CDDF29}" presName="arrowAndChildren" presStyleCnt="0"/>
      <dgm:spPr/>
    </dgm:pt>
    <dgm:pt modelId="{955C6A4C-2957-AB4B-A745-CF7EEF722F89}" type="pres">
      <dgm:prSet presAssocID="{DCD421CA-4C38-DE44-81CA-3041B6CDDF29}" presName="parentTextArrow" presStyleLbl="node1" presStyleIdx="1" presStyleCnt="3" custLinFactNeighborY="9250"/>
      <dgm:spPr/>
    </dgm:pt>
    <dgm:pt modelId="{0587E98B-85D8-AE4E-ADD1-0F825CA2B4F0}" type="pres">
      <dgm:prSet presAssocID="{DDFB3506-EA27-F64E-995D-B876795200C7}" presName="sp" presStyleCnt="0"/>
      <dgm:spPr/>
    </dgm:pt>
    <dgm:pt modelId="{6066BF31-CA68-7346-950D-93866B2E7BC6}" type="pres">
      <dgm:prSet presAssocID="{C0942775-3F92-4E4B-BD4B-DCAA1D317B13}" presName="arrowAndChildren" presStyleCnt="0"/>
      <dgm:spPr/>
    </dgm:pt>
    <dgm:pt modelId="{BE05F9ED-4A2A-6445-A38E-6A564D894BEC}" type="pres">
      <dgm:prSet presAssocID="{C0942775-3F92-4E4B-BD4B-DCAA1D317B13}" presName="parentTextArrow" presStyleLbl="node1" presStyleIdx="2" presStyleCnt="3" custLinFactNeighborY="17575"/>
      <dgm:spPr/>
    </dgm:pt>
  </dgm:ptLst>
  <dgm:cxnLst>
    <dgm:cxn modelId="{A9AC1C1C-AE4D-6245-A60A-584C87D3A9ED}" type="presOf" srcId="{DCD421CA-4C38-DE44-81CA-3041B6CDDF29}" destId="{955C6A4C-2957-AB4B-A745-CF7EEF722F89}" srcOrd="0" destOrd="0" presId="urn:microsoft.com/office/officeart/2005/8/layout/process4"/>
    <dgm:cxn modelId="{0A1AFB55-79CF-8443-92C2-2FEE05705E9D}" srcId="{D7EAF2F4-FDB2-6040-9C85-8F5C9E64ED8C}" destId="{DCD421CA-4C38-DE44-81CA-3041B6CDDF29}" srcOrd="1" destOrd="0" parTransId="{91CD9497-9B52-1143-9CCE-A2704D4D29A5}" sibTransId="{2E4BFD29-4F7F-354A-A6BD-4F4BC8A76067}"/>
    <dgm:cxn modelId="{D38FFC57-B049-4B40-A84E-F527CFF885B2}" type="presOf" srcId="{C0942775-3F92-4E4B-BD4B-DCAA1D317B13}" destId="{BE05F9ED-4A2A-6445-A38E-6A564D894BEC}" srcOrd="0" destOrd="0" presId="urn:microsoft.com/office/officeart/2005/8/layout/process4"/>
    <dgm:cxn modelId="{E431EE61-9189-2548-978E-91CD40D8E86B}" srcId="{D7EAF2F4-FDB2-6040-9C85-8F5C9E64ED8C}" destId="{C0942775-3F92-4E4B-BD4B-DCAA1D317B13}" srcOrd="0" destOrd="0" parTransId="{ADFE9C29-D738-0E4B-82DC-51B248501D2D}" sibTransId="{DDFB3506-EA27-F64E-995D-B876795200C7}"/>
    <dgm:cxn modelId="{E14CC6BD-B4BA-C54C-B409-39B29878825B}" srcId="{D7EAF2F4-FDB2-6040-9C85-8F5C9E64ED8C}" destId="{BD51476A-B618-974A-A6DC-36D8F1E9C749}" srcOrd="2" destOrd="0" parTransId="{7193A79E-FBEB-2A45-AAD9-93840A5CB1E0}" sibTransId="{5A422DD7-C449-574B-B295-C7534B0CC854}"/>
    <dgm:cxn modelId="{835664E8-FED9-4746-942C-38374631670E}" type="presOf" srcId="{BD51476A-B618-974A-A6DC-36D8F1E9C749}" destId="{2BFDA724-8B72-7C41-AB80-F9741C165BE1}" srcOrd="0" destOrd="0" presId="urn:microsoft.com/office/officeart/2005/8/layout/process4"/>
    <dgm:cxn modelId="{0CBBAFFF-C6A7-9C49-98AF-67EB2F97134C}" type="presOf" srcId="{D7EAF2F4-FDB2-6040-9C85-8F5C9E64ED8C}" destId="{FA7FC421-6A12-304C-98D9-BAE06FB4A0C3}" srcOrd="0" destOrd="0" presId="urn:microsoft.com/office/officeart/2005/8/layout/process4"/>
    <dgm:cxn modelId="{00DF557A-A88F-C140-8222-DAF260DDA4EB}" type="presParOf" srcId="{FA7FC421-6A12-304C-98D9-BAE06FB4A0C3}" destId="{B0AA3910-6B0E-D44B-99AD-7B252BB89BBC}" srcOrd="0" destOrd="0" presId="urn:microsoft.com/office/officeart/2005/8/layout/process4"/>
    <dgm:cxn modelId="{02993EF7-EC21-8C42-B0FA-0FEB200DC424}" type="presParOf" srcId="{B0AA3910-6B0E-D44B-99AD-7B252BB89BBC}" destId="{2BFDA724-8B72-7C41-AB80-F9741C165BE1}" srcOrd="0" destOrd="0" presId="urn:microsoft.com/office/officeart/2005/8/layout/process4"/>
    <dgm:cxn modelId="{B1505E7D-8DCC-1746-8EEC-0E7AA9DC041F}" type="presParOf" srcId="{FA7FC421-6A12-304C-98D9-BAE06FB4A0C3}" destId="{932D4384-4F07-094F-91BF-E10D9C5A0426}" srcOrd="1" destOrd="0" presId="urn:microsoft.com/office/officeart/2005/8/layout/process4"/>
    <dgm:cxn modelId="{CFE4C81E-AA0A-7541-A606-01795F1619AA}" type="presParOf" srcId="{FA7FC421-6A12-304C-98D9-BAE06FB4A0C3}" destId="{230BF6C2-62F0-F34D-8A5C-B08B47C7A822}" srcOrd="2" destOrd="0" presId="urn:microsoft.com/office/officeart/2005/8/layout/process4"/>
    <dgm:cxn modelId="{2679673F-1868-344F-B00D-B96F1B6220A6}" type="presParOf" srcId="{230BF6C2-62F0-F34D-8A5C-B08B47C7A822}" destId="{955C6A4C-2957-AB4B-A745-CF7EEF722F89}" srcOrd="0" destOrd="0" presId="urn:microsoft.com/office/officeart/2005/8/layout/process4"/>
    <dgm:cxn modelId="{D300F490-7A36-E74B-8C7C-FD2AEE6E1AE0}" type="presParOf" srcId="{FA7FC421-6A12-304C-98D9-BAE06FB4A0C3}" destId="{0587E98B-85D8-AE4E-ADD1-0F825CA2B4F0}" srcOrd="3" destOrd="0" presId="urn:microsoft.com/office/officeart/2005/8/layout/process4"/>
    <dgm:cxn modelId="{DD001B36-B4B3-924D-88DC-D3A7B2D87965}" type="presParOf" srcId="{FA7FC421-6A12-304C-98D9-BAE06FB4A0C3}" destId="{6066BF31-CA68-7346-950D-93866B2E7BC6}" srcOrd="4" destOrd="0" presId="urn:microsoft.com/office/officeart/2005/8/layout/process4"/>
    <dgm:cxn modelId="{6E2FE859-BAFB-C04E-B61C-9ABE5E3DA19D}" type="presParOf" srcId="{6066BF31-CA68-7346-950D-93866B2E7BC6}" destId="{BE05F9ED-4A2A-6445-A38E-6A564D894B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dobe Caslon Pro" panose="0205050205050A020403" pitchFamily="18" charset="77"/>
            </a:rPr>
            <a:t>LogisticRegression</a:t>
          </a:r>
          <a:endParaRPr lang="en-US" sz="2300" kern="1200" dirty="0"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0.830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dobe Caslon Pro" panose="0205050205050A020403" pitchFamily="18" charset="77"/>
            </a:rPr>
            <a:t>RandomForestClassifier</a:t>
          </a:r>
          <a:endParaRPr lang="en-US" sz="2300" kern="1200" dirty="0"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0.926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418407" y="1043293"/>
        <a:ext cx="3145986" cy="195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Adobe Caslon Pro" panose="0205050205050A020403" pitchFamily="18" charset="77"/>
            </a:rPr>
            <a:t>GridSearchCV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 0.926</a:t>
          </a: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Adobe Caslon Pro" panose="0205050205050A020403" pitchFamily="18" charset="77"/>
            </a:rPr>
            <a:t>RandomSearchCV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0.927</a:t>
          </a:r>
        </a:p>
      </dsp:txBody>
      <dsp:txXfrm>
        <a:off x="4418407" y="1043293"/>
        <a:ext cx="3145986" cy="1953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DA724-8B72-7C41-AB80-F9741C165BE1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dobe Caslon Pro" panose="0205050205050A020403" pitchFamily="18" charset="77"/>
            </a:rPr>
            <a:t>Evaluate Model with Metrics</a:t>
          </a:r>
        </a:p>
      </dsp:txBody>
      <dsp:txXfrm>
        <a:off x="0" y="3059187"/>
        <a:ext cx="6096000" cy="1004093"/>
      </dsp:txXfrm>
    </dsp:sp>
    <dsp:sp modelId="{955C6A4C-2957-AB4B-A745-CF7EEF722F89}">
      <dsp:nvSpPr>
        <dsp:cNvPr id="0" name=""/>
        <dsp:cNvSpPr/>
      </dsp:nvSpPr>
      <dsp:spPr>
        <a:xfrm rot="10800000">
          <a:off x="0" y="1672800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dobe Caslon Pro" panose="0205050205050A020403" pitchFamily="18" charset="77"/>
            </a:rPr>
            <a:t>Get Predict Values using </a:t>
          </a:r>
          <a:r>
            <a:rPr lang="en-US" sz="2500" kern="1200" dirty="0" err="1">
              <a:latin typeface="Adobe Caslon Pro" panose="0205050205050A020403" pitchFamily="18" charset="77"/>
            </a:rPr>
            <a:t>X_test</a:t>
          </a:r>
          <a:endParaRPr lang="en-US" sz="2500" kern="1200" dirty="0">
            <a:latin typeface="Adobe Caslon Pro" panose="0205050205050A020403" pitchFamily="18" charset="77"/>
          </a:endParaRPr>
        </a:p>
      </dsp:txBody>
      <dsp:txXfrm rot="10800000">
        <a:off x="0" y="1672800"/>
        <a:ext cx="6096000" cy="1003437"/>
      </dsp:txXfrm>
    </dsp:sp>
    <dsp:sp modelId="{BE05F9ED-4A2A-6445-A38E-6A564D894BEC}">
      <dsp:nvSpPr>
        <dsp:cNvPr id="0" name=""/>
        <dsp:cNvSpPr/>
      </dsp:nvSpPr>
      <dsp:spPr>
        <a:xfrm rot="10800000">
          <a:off x="0" y="27212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dobe Caslon Pro" panose="0205050205050A020403" pitchFamily="18" charset="77"/>
            </a:rPr>
            <a:t>Fit the Model with Tuned Hyperparameters</a:t>
          </a:r>
        </a:p>
      </dsp:txBody>
      <dsp:txXfrm rot="10800000">
        <a:off x="0" y="272128"/>
        <a:ext cx="6096000" cy="100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  <a:lvl2pPr>
              <a:defRPr>
                <a:latin typeface="Adobe Caslon Pro" panose="0205050205050A020403" pitchFamily="18" charset="77"/>
              </a:defRPr>
            </a:lvl2pPr>
            <a:lvl3pPr>
              <a:defRPr>
                <a:latin typeface="Adobe Caslon Pro" panose="0205050205050A020403" pitchFamily="18" charset="77"/>
              </a:defRPr>
            </a:lvl3pPr>
            <a:lvl4pPr>
              <a:defRPr>
                <a:latin typeface="Adobe Caslon Pro" panose="0205050205050A020403" pitchFamily="18" charset="77"/>
              </a:defRPr>
            </a:lvl4pPr>
            <a:lvl5pPr>
              <a:defRPr>
                <a:latin typeface="Adobe Caslon Pro" panose="0205050205050A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326951E3-958F-4611-B170-D081BA0250F9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2286AA1-5C10-4121-8CFC-F4BCCB39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5" r="33649" b="10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0A13-0135-A447-A229-FB6DCDAA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>
                <a:latin typeface="Adobe Caslon Pro Bold" panose="0205050205050A020403" pitchFamily="18" charset="77"/>
              </a:rPr>
              <a:t>Will They Subscribe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C56A8-937F-654B-9B75-8EE87FE2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 err="1">
                <a:latin typeface="Adobe Caslon Pro Bold" panose="0205050205050A020403" pitchFamily="18" charset="77"/>
              </a:rPr>
              <a:t>Yanling</a:t>
            </a:r>
            <a:r>
              <a:rPr lang="en-US" sz="1700" b="1" dirty="0">
                <a:latin typeface="Adobe Caslon Pro Bold" panose="0205050205050A020403" pitchFamily="18" charset="77"/>
              </a:rPr>
              <a:t> Meng</a:t>
            </a:r>
          </a:p>
          <a:p>
            <a:pPr algn="l"/>
            <a:r>
              <a:rPr lang="en-US" sz="1700" b="1" dirty="0">
                <a:latin typeface="Adobe Caslon Pro Bold" panose="0205050205050A020403" pitchFamily="18" charset="77"/>
              </a:rPr>
              <a:t>Springboard Capstone Project Presentation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79386B-419F-EF4F-8529-B0F4C3578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808118"/>
              </p:ext>
            </p:extLst>
          </p:nvPr>
        </p:nvGraphicFramePr>
        <p:xfrm>
          <a:off x="1524000" y="2139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0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3069AD-E0A9-9349-8C75-F3B4E38C6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3"/>
          <a:stretch/>
        </p:blipFill>
        <p:spPr bwMode="auto">
          <a:xfrm>
            <a:off x="1085851" y="2393527"/>
            <a:ext cx="6291982" cy="391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9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24E2CC-06B2-B94C-B871-EC832480C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"/>
          <a:stretch/>
        </p:blipFill>
        <p:spPr bwMode="auto">
          <a:xfrm>
            <a:off x="343242" y="2107688"/>
            <a:ext cx="8233834" cy="432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Final Step: to Predict the Test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D94CF-DD73-814E-9E57-73A73A8F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567446"/>
            <a:ext cx="53848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The Main Question: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7" y="2478024"/>
            <a:ext cx="8037576" cy="11151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Will a customer subscribe to a termed deposit after the direct marketing campaign.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63FA09-5EFA-3641-89AD-69016B2A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34" y="3602213"/>
            <a:ext cx="4263887" cy="27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Information We Have: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6" y="2276856"/>
            <a:ext cx="8373300" cy="391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Total of 22500 customers (15% subscribed):</a:t>
            </a:r>
          </a:p>
          <a:p>
            <a:pPr marL="0" indent="0">
              <a:buNone/>
            </a:pPr>
            <a:r>
              <a:rPr lang="en-US" sz="2400" dirty="0"/>
              <a:t>     Four types of information, 20 columns in total:</a:t>
            </a:r>
          </a:p>
          <a:p>
            <a:pPr marL="0" indent="0">
              <a:buNone/>
            </a:pPr>
            <a:r>
              <a:rPr lang="en-US" sz="1900" dirty="0"/>
              <a:t>            Information about the customer: such as job, education, age</a:t>
            </a:r>
          </a:p>
          <a:p>
            <a:pPr marL="0" indent="0">
              <a:buNone/>
            </a:pPr>
            <a:r>
              <a:rPr lang="en-US" sz="1900" dirty="0"/>
              <a:t>            Information about the campaign: such as how was the customer contacted, in what month he/she was contacted.</a:t>
            </a:r>
          </a:p>
          <a:p>
            <a:pPr marL="0" indent="0">
              <a:buNone/>
            </a:pPr>
            <a:r>
              <a:rPr lang="en-US" sz="1900" dirty="0"/>
              <a:t>            Other information about the previous campaign(s): such as how many previous campaigns has contacted the customer, and how many days since contacted by previous campaign.</a:t>
            </a:r>
          </a:p>
          <a:p>
            <a:pPr marL="0" indent="0">
              <a:buNone/>
            </a:pPr>
            <a:r>
              <a:rPr lang="en-US" sz="1900" dirty="0"/>
              <a:t>            Social and Economic context: such as consumer price index, Euribor 3 month index.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476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D1CE-D9E9-5049-9C5F-D862F583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Variables Correlated with ‘Subscribe’?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5067E06-3F28-FE49-88D8-8D68AEA99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5" t="83380" r="32310" b="1148"/>
          <a:stretch/>
        </p:blipFill>
        <p:spPr bwMode="auto">
          <a:xfrm>
            <a:off x="8016636" y="3429000"/>
            <a:ext cx="1057699" cy="35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4CDF05F-9C97-2341-9679-95BD775E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10" y="1728216"/>
            <a:ext cx="5190707" cy="4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0DD76BA-B7B6-F14C-B55C-F305FB7A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83372" r="56540" b="5565"/>
          <a:stretch/>
        </p:blipFill>
        <p:spPr bwMode="auto">
          <a:xfrm>
            <a:off x="7035571" y="3436126"/>
            <a:ext cx="1081649" cy="25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43AE02-8943-5C46-91A4-36599CD7CA6C}"/>
              </a:ext>
            </a:extLst>
          </p:cNvPr>
          <p:cNvSpPr/>
          <p:nvPr/>
        </p:nvSpPr>
        <p:spPr>
          <a:xfrm>
            <a:off x="1552909" y="5705341"/>
            <a:ext cx="4654708" cy="425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Contacts in May Said ‘No’!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980AEDA-6193-A64F-BC59-B8037087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179" y="2624511"/>
            <a:ext cx="8375586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‘No’s with Higher Employment Variation Rate (quarterly)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9A5F39-5E52-E449-97D9-E50D09D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1" y="2221992"/>
            <a:ext cx="8241238" cy="42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F5C7-EBF9-FD48-877A-9368D12A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Prepare for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558C-0366-1A47-ADE1-25F3C60E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400" dirty="0"/>
              <a:t>Import the training data</a:t>
            </a:r>
          </a:p>
          <a:p>
            <a:r>
              <a:rPr lang="en-US" sz="2400" dirty="0"/>
              <a:t>Using SMOTE() to treat the imbalance.</a:t>
            </a:r>
          </a:p>
          <a:p>
            <a:r>
              <a:rPr lang="en-US" sz="2400" dirty="0"/>
              <a:t>Separate categorical and numerical variables</a:t>
            </a:r>
          </a:p>
          <a:p>
            <a:pPr lvl="1"/>
            <a:r>
              <a:rPr lang="en-US" sz="1800" dirty="0"/>
              <a:t>Categorical: get dummies</a:t>
            </a:r>
          </a:p>
          <a:p>
            <a:pPr lvl="1"/>
            <a:r>
              <a:rPr lang="en-US" sz="1800" dirty="0"/>
              <a:t>Rejoin the two parts to get back whole dataset</a:t>
            </a:r>
            <a:endParaRPr lang="en-US" dirty="0"/>
          </a:p>
          <a:p>
            <a:r>
              <a:rPr lang="en-US" sz="2400" dirty="0"/>
              <a:t>Identify X and y.</a:t>
            </a:r>
            <a:endParaRPr lang="en-US" sz="1800" dirty="0"/>
          </a:p>
          <a:p>
            <a:r>
              <a:rPr lang="en-US" sz="2400" dirty="0"/>
              <a:t>Split the training data into training and testing part</a:t>
            </a:r>
          </a:p>
          <a:p>
            <a:r>
              <a:rPr lang="en-US" sz="2400" dirty="0"/>
              <a:t>Scale X using </a:t>
            </a:r>
            <a:r>
              <a:rPr lang="en-US" sz="2400" dirty="0" err="1"/>
              <a:t>MinMaxScaler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8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Preprocessing: Tried Two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598285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A8F0BB65-FE56-8845-86E0-3CB04F102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393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200" dirty="0" err="1"/>
              <a:t>GridSearchCV</a:t>
            </a:r>
            <a:r>
              <a:rPr lang="en-US" sz="3200" dirty="0"/>
              <a:t> Vs. </a:t>
            </a:r>
            <a:r>
              <a:rPr lang="en-US" sz="3200" dirty="0" err="1"/>
              <a:t>RandomSearchCV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96009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A6875B32-221C-1D43-806A-D621EF8F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393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295</Words>
  <Application>Microsoft Macintosh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Caslon Pro</vt:lpstr>
      <vt:lpstr>Adobe Caslon Pro Bold</vt:lpstr>
      <vt:lpstr>Arial</vt:lpstr>
      <vt:lpstr>Calibri</vt:lpstr>
      <vt:lpstr>Calibri Light</vt:lpstr>
      <vt:lpstr>Office Theme</vt:lpstr>
      <vt:lpstr>Will They Subscribe or Not?</vt:lpstr>
      <vt:lpstr>The Main Question:</vt:lpstr>
      <vt:lpstr>Information We Have:</vt:lpstr>
      <vt:lpstr>Variables Correlated with ‘Subscribe’?</vt:lpstr>
      <vt:lpstr>More Contacts in May Said ‘No’!</vt:lpstr>
      <vt:lpstr>More ‘No’s with Higher Employment Variation Rate (quarterly) </vt:lpstr>
      <vt:lpstr>Prepare for Modeling</vt:lpstr>
      <vt:lpstr>Preprocessing: Tried Two Models</vt:lpstr>
      <vt:lpstr>RandomForestClassifier:      GridSearchCV Vs. RandomSearchCV</vt:lpstr>
      <vt:lpstr>RandomForestClassifier</vt:lpstr>
      <vt:lpstr>Confusion Matrix</vt:lpstr>
      <vt:lpstr>Feature Importance</vt:lpstr>
      <vt:lpstr>Final Step: to Predict the 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Subscribe or Not?</dc:title>
  <dc:creator>Yuan, Madeleine</dc:creator>
  <cp:lastModifiedBy>Yuan, Madeleine</cp:lastModifiedBy>
  <cp:revision>3</cp:revision>
  <dcterms:created xsi:type="dcterms:W3CDTF">2021-10-07T18:05:42Z</dcterms:created>
  <dcterms:modified xsi:type="dcterms:W3CDTF">2021-10-08T08:08:53Z</dcterms:modified>
</cp:coreProperties>
</file>