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702" autoAdjust="0"/>
    <p:restoredTop sz="94633" autoAdjust="0"/>
  </p:normalViewPr>
  <p:slideViewPr>
    <p:cSldViewPr snapToGrid="0">
      <p:cViewPr varScale="1">
        <p:scale>
          <a:sx n="154" d="100"/>
          <a:sy n="154" d="100"/>
        </p:scale>
        <p:origin x="308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8724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14055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17261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90451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11677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46246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5106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49451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dirty="0">
                <a:solidFill>
                  <a:schemeClr val="dk1"/>
                </a:solidFill>
              </a:rPr>
              <a:t>Key</a:t>
            </a:r>
            <a:r>
              <a:rPr lang="en-AU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212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effectLst/>
                <a:latin typeface="Arial" panose="020B0604020202020204" pitchFamily="34" charset="0"/>
              </a:rPr>
              <a:t>Monalco</a:t>
            </a:r>
            <a:r>
              <a:rPr lang="en-US" sz="1100" dirty="0">
                <a:effectLst/>
                <a:latin typeface="Arial" panose="020B0604020202020204" pitchFamily="34" charset="0"/>
              </a:rPr>
              <a:t>, along with other mining organizations, invested heavily in operating technologies such as ore-crushers and has poured money into maintenance to maximize production of iron ore when iro</a:t>
            </a:r>
            <a:r>
              <a:rPr lang="en-US" sz="1100" dirty="0">
                <a:latin typeface="Arial" panose="020B0604020202020204" pitchFamily="34" charset="0"/>
              </a:rPr>
              <a:t>n ore price was about $110/ton</a:t>
            </a:r>
            <a:r>
              <a:rPr lang="en-US" sz="1100" dirty="0">
                <a:effectLst/>
                <a:latin typeface="Arial" panose="020B0604020202020204" pitchFamily="34" charset="0"/>
              </a:rPr>
              <a:t>. With increased market supply rapidly overtaking demand, recent prices dropped to about $55/ton. 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Monalco’s</a:t>
            </a:r>
            <a:r>
              <a:rPr lang="en-US" sz="1100" dirty="0">
                <a:effectLst/>
                <a:latin typeface="Arial" panose="020B0604020202020204" pitchFamily="34" charset="0"/>
              </a:rPr>
              <a:t> operating break-even is around $50/ton, which is cutting too close for comfort. So, they need to exhibit spending discipline and reduce operating costs through cutting 20% of ore crusher maintenance expenses to cope with future decrease in iron ore price. 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84140" y="4476381"/>
            <a:ext cx="4324418" cy="55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 maintenance expenditures on ore crushers will be reduced starting from the third quarter of 2019.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453063"/>
            <a:ext cx="4324418" cy="4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Maintenance of ore crushers will only be done every three years, or </a:t>
            </a:r>
            <a:r>
              <a:rPr lang="en-US" sz="1100" dirty="0">
                <a:effectLst/>
                <a:latin typeface="Arial" panose="020B0604020202020204" pitchFamily="34" charset="0"/>
              </a:rPr>
              <a:t>every 50,000 tons of iron ore processed.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20"/>
            <a:ext cx="4324418" cy="81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The equipment were operated beyond the limits (i.e., ‘excess wear’ is responsible for at least 80% of their work requests.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</a:rPr>
              <a:t>One maintenance event must happen at every 50,000 tons of iron ore processed</a:t>
            </a:r>
            <a:endParaRPr sz="1100" dirty="0">
              <a:latin typeface="Arial" panose="020B0604020202020204" pitchFamily="34" charset="0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749950"/>
            <a:ext cx="4324418" cy="150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Arial" panose="020B0604020202020204" pitchFamily="34" charset="0"/>
              </a:rPr>
              <a:t>1. Data Historian: provides numbers of tons of Iron Ore processed with the ore crushers.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rial" panose="020B0604020202020204" pitchFamily="34" charset="0"/>
              </a:rPr>
              <a:t>2</a:t>
            </a:r>
            <a:r>
              <a:rPr lang="en-US" sz="1100" dirty="0">
                <a:effectLst/>
                <a:latin typeface="Arial" panose="020B0604020202020204" pitchFamily="34" charset="0"/>
              </a:rPr>
              <a:t>. SAP: up-to-date information of equipment logs and work order requests for maintenance work for ore crushers and other pieces of equipment.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Arial" panose="020B0604020202020204" pitchFamily="34" charset="0"/>
              </a:rPr>
              <a:t>3. T3000 DCS: Provides raw streaming data on vibrations, temperature, and humidity of the ore crushed sent to Data Historian.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208131"/>
            <a:ext cx="4324418" cy="120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Chanel Adams (Reliability Engineer)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Jonas Richards (Asset Integrity Manager)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Bruce Banner</a:t>
            </a:r>
            <a:r>
              <a:rPr lang="en-US" sz="1100" dirty="0">
                <a:latin typeface="Arial" panose="020B0604020202020204" pitchFamily="34" charset="0"/>
              </a:rPr>
              <a:t> (</a:t>
            </a:r>
            <a:r>
              <a:rPr lang="en-US" sz="1100" dirty="0">
                <a:effectLst/>
                <a:latin typeface="Arial" panose="020B0604020202020204" pitchFamily="34" charset="0"/>
              </a:rPr>
              <a:t>Maintenance SME)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Jane 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Steere</a:t>
            </a:r>
            <a:r>
              <a:rPr lang="en-US" sz="1100" dirty="0">
                <a:effectLst/>
                <a:latin typeface="Arial" panose="020B0604020202020204" pitchFamily="34" charset="0"/>
              </a:rPr>
              <a:t> (Principal Maintenance)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Fargo Williams (Change Manager)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Tara Starr (Maintenance SME)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effectLst/>
                <a:latin typeface="Arial" panose="020B0604020202020204" pitchFamily="34" charset="0"/>
              </a:rPr>
              <a:t>Monalco</a:t>
            </a:r>
            <a:r>
              <a:rPr lang="en-US" dirty="0">
                <a:effectLst/>
                <a:latin typeface="Arial" panose="020B0604020202020204" pitchFamily="34" charset="0"/>
              </a:rPr>
              <a:t> Mining must decide fast to reduce $9M costs on ore crusher maintenance in the rest of 2019.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644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Yuan, Madeleine</cp:lastModifiedBy>
  <cp:revision>15</cp:revision>
  <dcterms:modified xsi:type="dcterms:W3CDTF">2021-06-27T22:26:12Z</dcterms:modified>
</cp:coreProperties>
</file>