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7319" autoAdjust="0"/>
    <p:restoredTop sz="94660"/>
  </p:normalViewPr>
  <p:slideViewPr>
    <p:cSldViewPr snapToGrid="0">
      <p:cViewPr>
        <p:scale>
          <a:sx n="150" d="100"/>
          <a:sy n="150" d="100"/>
        </p:scale>
        <p:origin x="-520" y="2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7" Type="http://customschemas.google.com/relationships/presentationmetadata" Target="meta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390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418080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421285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23796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512789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272256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515995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39587"/>
            <a:ext cx="4324418" cy="179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err="1"/>
              <a:t>InSense</a:t>
            </a:r>
            <a:r>
              <a:rPr lang="en-US" sz="1100" dirty="0"/>
              <a:t> energy tracking </a:t>
            </a:r>
            <a:r>
              <a:rPr lang="en-US" sz="1100" dirty="0" smtClean="0"/>
              <a:t>sensor is NSC’s newest </a:t>
            </a:r>
            <a:r>
              <a:rPr lang="en-US" sz="1100" dirty="0"/>
              <a:t>offering in the </a:t>
            </a:r>
            <a:r>
              <a:rPr lang="en-US" sz="1100" dirty="0" smtClean="0"/>
              <a:t>residential energy </a:t>
            </a:r>
            <a:r>
              <a:rPr lang="en-US" sz="1100" dirty="0"/>
              <a:t>usage </a:t>
            </a:r>
            <a:r>
              <a:rPr lang="en-US" sz="1100" dirty="0" smtClean="0"/>
              <a:t>space. However, a recent (March) pre-shipment test found that the sensor </a:t>
            </a:r>
            <a:r>
              <a:rPr lang="en-US" sz="1100" dirty="0"/>
              <a:t>failure </a:t>
            </a:r>
            <a:r>
              <a:rPr lang="en-US" sz="1100" dirty="0" smtClean="0"/>
              <a:t>rate is </a:t>
            </a:r>
            <a:r>
              <a:rPr lang="en-US" sz="1100" dirty="0"/>
              <a:t>15</a:t>
            </a:r>
            <a:r>
              <a:rPr lang="en-US" sz="1100" dirty="0" smtClean="0"/>
              <a:t>%, while </a:t>
            </a:r>
            <a:r>
              <a:rPr lang="en-US" sz="1100" dirty="0"/>
              <a:t>In early-stage development testing, about 1-2% </a:t>
            </a:r>
            <a:r>
              <a:rPr lang="en-US" sz="1100" dirty="0" smtClean="0"/>
              <a:t>failure rate </a:t>
            </a:r>
            <a:r>
              <a:rPr lang="en-US" sz="1100" dirty="0"/>
              <a:t>was normal </a:t>
            </a:r>
            <a:r>
              <a:rPr lang="en-US" sz="1100" dirty="0" smtClean="0"/>
              <a:t>for manufacturing </a:t>
            </a:r>
            <a:r>
              <a:rPr lang="en-US" sz="1100" dirty="0"/>
              <a:t>the </a:t>
            </a:r>
            <a:r>
              <a:rPr lang="en-US" sz="1100" dirty="0" err="1"/>
              <a:t>InSense</a:t>
            </a:r>
            <a:r>
              <a:rPr lang="en-US" sz="1100" dirty="0"/>
              <a:t> </a:t>
            </a:r>
            <a:r>
              <a:rPr lang="en-US" sz="1100" dirty="0" smtClean="0"/>
              <a:t>sensor. The cause </a:t>
            </a:r>
            <a:r>
              <a:rPr lang="en-US" sz="1100" dirty="0"/>
              <a:t>of increased </a:t>
            </a:r>
            <a:r>
              <a:rPr lang="en-US" sz="1100" dirty="0" smtClean="0"/>
              <a:t>failures could </a:t>
            </a:r>
            <a:r>
              <a:rPr lang="en-US" sz="1100" dirty="0"/>
              <a:t>be </a:t>
            </a:r>
            <a:r>
              <a:rPr lang="en-US" sz="1100" dirty="0" smtClean="0"/>
              <a:t>a faulty </a:t>
            </a:r>
            <a:r>
              <a:rPr lang="en-US" sz="1100" dirty="0"/>
              <a:t>parts </a:t>
            </a:r>
            <a:r>
              <a:rPr lang="en-US" sz="1100" dirty="0" smtClean="0"/>
              <a:t>and poor </a:t>
            </a:r>
            <a:r>
              <a:rPr lang="en-US" sz="1100" dirty="0"/>
              <a:t>manufacturing, </a:t>
            </a:r>
            <a:r>
              <a:rPr lang="en-US" sz="1100" dirty="0" smtClean="0"/>
              <a:t>a combination </a:t>
            </a:r>
            <a:r>
              <a:rPr lang="en-US" sz="1100" dirty="0"/>
              <a:t>of </a:t>
            </a:r>
            <a:r>
              <a:rPr lang="en-US" sz="1100" dirty="0" smtClean="0"/>
              <a:t>both, or a specific factory. The NSC has massive orders and with </a:t>
            </a:r>
            <a:r>
              <a:rPr lang="en-US" sz="1100" dirty="0"/>
              <a:t>four of </a:t>
            </a:r>
            <a:r>
              <a:rPr lang="en-US" sz="1100" dirty="0" smtClean="0"/>
              <a:t>their </a:t>
            </a:r>
            <a:r>
              <a:rPr lang="en-US" sz="1100" dirty="0"/>
              <a:t>factories in Asia </a:t>
            </a:r>
            <a:r>
              <a:rPr lang="en-US" sz="1100" dirty="0" smtClean="0"/>
              <a:t>refocused solely </a:t>
            </a:r>
            <a:r>
              <a:rPr lang="en-US" sz="1100" dirty="0"/>
              <a:t>on </a:t>
            </a:r>
            <a:r>
              <a:rPr lang="en-US" sz="1100" dirty="0" err="1"/>
              <a:t>InSense</a:t>
            </a:r>
            <a:r>
              <a:rPr lang="en-US" sz="1100" dirty="0"/>
              <a:t>, </a:t>
            </a:r>
            <a:r>
              <a:rPr lang="en-US" sz="1100" dirty="0" smtClean="0"/>
              <a:t>they manufacture </a:t>
            </a:r>
            <a:r>
              <a:rPr lang="en-US" sz="1100" dirty="0"/>
              <a:t>a new </a:t>
            </a:r>
            <a:r>
              <a:rPr lang="en-US" sz="1100" dirty="0" smtClean="0"/>
              <a:t>sensor in about </a:t>
            </a:r>
            <a:r>
              <a:rPr lang="en-US" sz="1100" dirty="0"/>
              <a:t>every 30 </a:t>
            </a:r>
            <a:r>
              <a:rPr lang="en-US" sz="1100" dirty="0" smtClean="0"/>
              <a:t>minutes. The executives must immediately decide which manufacturing </a:t>
            </a:r>
            <a:r>
              <a:rPr lang="en-US" sz="1100" dirty="0"/>
              <a:t>line </a:t>
            </a:r>
            <a:r>
              <a:rPr lang="en-US" sz="1100" dirty="0" smtClean="0"/>
              <a:t>to shut down or what part supply to cutoff.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512579"/>
            <a:ext cx="4324418" cy="70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NSC will identify and stop using failure parts or manufacture lines immediately, so the pre-ship test in April will have a failure rate below 5%</a:t>
            </a:r>
            <a:endParaRPr sz="110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625089"/>
            <a:ext cx="4324418" cy="53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100" b="0" i="0" u="none" strike="noStrike" cap="none" dirty="0" smtClean="0">
                <a:solidFill>
                  <a:srgbClr val="000000"/>
                </a:solidFill>
                <a:sym typeface="Arial"/>
              </a:rPr>
              <a:t>Only </a:t>
            </a:r>
            <a:r>
              <a:rPr lang="en-AU" sz="1100" dirty="0" smtClean="0"/>
              <a:t>parts or </a:t>
            </a:r>
            <a:r>
              <a:rPr lang="en-AU" sz="1100" b="0" i="0" u="none" strike="noStrike" cap="none" dirty="0" smtClean="0">
                <a:solidFill>
                  <a:srgbClr val="000000"/>
                </a:solidFill>
                <a:sym typeface="Arial"/>
              </a:rPr>
              <a:t>manufactory lines that cause the high failure test rate will be 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sym typeface="Arial"/>
              </a:rPr>
              <a:t>ceased, NSC will keep high productivity to fulfill </a:t>
            </a:r>
            <a:r>
              <a:rPr lang="en-US" altLang="zh-CN" sz="1100" b="0" i="0" u="none" strike="noStrike" cap="none" dirty="0" err="1" smtClean="0">
                <a:solidFill>
                  <a:srgbClr val="000000"/>
                </a:solidFill>
                <a:sym typeface="Arial"/>
              </a:rPr>
              <a:t>ordrs</a:t>
            </a:r>
            <a:r>
              <a:rPr lang="en-AU" sz="1100" b="0" i="0" u="none" strike="noStrike" cap="none" dirty="0" smtClean="0">
                <a:solidFill>
                  <a:srgbClr val="000000"/>
                </a:solidFill>
                <a:sym typeface="Arial"/>
              </a:rPr>
              <a:t>.</a:t>
            </a:r>
            <a:endParaRPr sz="11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AU" sz="1100" dirty="0"/>
              <a:t>There are 26 suppliers for the 7 </a:t>
            </a:r>
            <a:r>
              <a:rPr lang="en-AU" sz="1100" dirty="0" err="1"/>
              <a:t>InSense</a:t>
            </a:r>
            <a:r>
              <a:rPr lang="en-AU" sz="1100" dirty="0"/>
              <a:t> sensor parts and at least 4 factories are manufacturing </a:t>
            </a:r>
            <a:r>
              <a:rPr lang="en-AU" sz="1100" dirty="0" err="1"/>
              <a:t>Insense</a:t>
            </a:r>
            <a:r>
              <a:rPr lang="en-AU" sz="1100" dirty="0"/>
              <a:t> sensors</a:t>
            </a:r>
            <a:r>
              <a:rPr lang="en-AU" sz="1100" dirty="0" smtClean="0"/>
              <a:t>.</a:t>
            </a:r>
            <a:endParaRPr lang="en-US" sz="1100" dirty="0" smtClean="0"/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Chi</a:t>
            </a:r>
            <a:r>
              <a:rPr lang="en-US" sz="1100" dirty="0"/>
              <a:t>-squares testing had not identified either the cause (specific part) or source(specific manufacturer). </a:t>
            </a:r>
            <a:endParaRPr lang="en-AU" sz="107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>
              <a:buFont typeface="Arial"/>
              <a:buChar char="•"/>
            </a:pPr>
            <a:r>
              <a:rPr lang="en-AU" sz="1100" dirty="0"/>
              <a:t>H</a:t>
            </a:r>
            <a:r>
              <a:rPr lang="en-AU" sz="1100" dirty="0" smtClean="0"/>
              <a:t>uge advance </a:t>
            </a:r>
            <a:r>
              <a:rPr lang="en-AU" sz="1100" dirty="0"/>
              <a:t>orders for </a:t>
            </a:r>
            <a:r>
              <a:rPr lang="en-AU" sz="1100" dirty="0" err="1"/>
              <a:t>InSense</a:t>
            </a:r>
            <a:r>
              <a:rPr lang="en-AU" sz="1100" dirty="0"/>
              <a:t> </a:t>
            </a:r>
            <a:r>
              <a:rPr lang="en-AU" sz="1100" dirty="0" smtClean="0"/>
              <a:t>sensors.</a:t>
            </a:r>
          </a:p>
          <a:p>
            <a:pPr marL="171450" lvl="0" indent="-171450">
              <a:buFont typeface="Arial"/>
              <a:buChar char="•"/>
            </a:pPr>
            <a:r>
              <a:rPr lang="en-AU" sz="1100" dirty="0"/>
              <a:t>Data has only 20k </a:t>
            </a:r>
            <a:r>
              <a:rPr lang="en-AU" sz="1100" dirty="0" smtClean="0"/>
              <a:t>rows because Excel </a:t>
            </a:r>
            <a:r>
              <a:rPr lang="en-AU" sz="1100" dirty="0"/>
              <a:t>system limits </a:t>
            </a:r>
            <a:r>
              <a:rPr lang="en-AU" sz="1100" dirty="0" smtClean="0"/>
              <a:t>exports. 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415387"/>
            <a:ext cx="4324418" cy="68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Cert: Excel files covers manufacturing </a:t>
            </a:r>
            <a:r>
              <a:rPr lang="en-US" sz="1100" dirty="0"/>
              <a:t>dates </a:t>
            </a:r>
            <a:r>
              <a:rPr lang="en-US" sz="1100" dirty="0" smtClean="0"/>
              <a:t>going back </a:t>
            </a:r>
            <a:r>
              <a:rPr lang="en-US" sz="1100" dirty="0"/>
              <a:t>two quarters with dated results for </a:t>
            </a:r>
            <a:r>
              <a:rPr lang="en-US" sz="1100" dirty="0" smtClean="0"/>
              <a:t>testing and information about the parts suppliers </a:t>
            </a:r>
            <a:r>
              <a:rPr lang="en-US" sz="1100" dirty="0"/>
              <a:t>and manufacturer to each </a:t>
            </a:r>
            <a:r>
              <a:rPr lang="en-US" sz="1100" dirty="0" err="1"/>
              <a:t>InSense</a:t>
            </a:r>
            <a:r>
              <a:rPr lang="en-US" sz="1100" dirty="0"/>
              <a:t> </a:t>
            </a:r>
            <a:r>
              <a:rPr lang="en-US" sz="1100" dirty="0" smtClean="0"/>
              <a:t>sensor tested.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Vince </a:t>
            </a:r>
            <a:r>
              <a:rPr lang="en-US" sz="1100" dirty="0" err="1" smtClean="0"/>
              <a:t>Maccano</a:t>
            </a:r>
            <a:r>
              <a:rPr lang="en-US" sz="1100" dirty="0"/>
              <a:t> </a:t>
            </a:r>
            <a:r>
              <a:rPr lang="en-US" sz="1100" dirty="0" smtClean="0"/>
              <a:t>(Head of Data Science)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Tony Abraham (</a:t>
            </a:r>
            <a:r>
              <a:rPr lang="en-US" sz="1100" dirty="0" err="1"/>
              <a:t>InSense</a:t>
            </a:r>
            <a:r>
              <a:rPr lang="en-US" sz="1100" dirty="0"/>
              <a:t> VP) </a:t>
            </a:r>
            <a:endParaRPr lang="en-US" sz="1100" dirty="0" smtClean="0"/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Otto Evans (</a:t>
            </a:r>
            <a:r>
              <a:rPr lang="en-US" sz="1100" dirty="0" err="1" smtClean="0"/>
              <a:t>InSense</a:t>
            </a:r>
            <a:r>
              <a:rPr lang="en-US" sz="1100" dirty="0" smtClean="0"/>
              <a:t> President)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Bernard </a:t>
            </a:r>
            <a:r>
              <a:rPr lang="en-US" sz="1100" dirty="0" err="1" smtClean="0"/>
              <a:t>Ong</a:t>
            </a:r>
            <a:r>
              <a:rPr lang="en-US" sz="1100" dirty="0" smtClean="0"/>
              <a:t> (CTO)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Karen Chu (</a:t>
            </a:r>
            <a:r>
              <a:rPr lang="en-US" sz="1100" dirty="0" err="1"/>
              <a:t>L</a:t>
            </a:r>
            <a:r>
              <a:rPr lang="en-US" sz="1100" dirty="0" err="1" smtClean="0"/>
              <a:t>ithBat</a:t>
            </a:r>
            <a:r>
              <a:rPr lang="en-US" sz="1100" dirty="0" smtClean="0"/>
              <a:t> President)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Shane Buchholz (Head Engineer)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James </a:t>
            </a:r>
            <a:r>
              <a:rPr lang="en-US" sz="1100" dirty="0" err="1" smtClean="0"/>
              <a:t>Hansk</a:t>
            </a:r>
            <a:r>
              <a:rPr lang="en-US" sz="1100" dirty="0" smtClean="0"/>
              <a:t> (CEO)</a:t>
            </a:r>
          </a:p>
          <a:p>
            <a:pPr lvl="0"/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4460" cy="72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200" dirty="0"/>
              <a:t>Nordic Sensor Company </a:t>
            </a:r>
            <a:r>
              <a:rPr lang="en-US" sz="1200" dirty="0" smtClean="0"/>
              <a:t>must </a:t>
            </a:r>
            <a:r>
              <a:rPr lang="en-US" sz="1200" dirty="0"/>
              <a:t>immediately </a:t>
            </a:r>
            <a:r>
              <a:rPr lang="en-US" sz="1200" dirty="0" smtClean="0"/>
              <a:t>find the causes of 15% sensor failure rate for </a:t>
            </a:r>
            <a:r>
              <a:rPr lang="en-US" sz="1200" dirty="0" err="1"/>
              <a:t>InSense</a:t>
            </a:r>
            <a:r>
              <a:rPr lang="en-US" sz="1200" dirty="0"/>
              <a:t> </a:t>
            </a:r>
            <a:r>
              <a:rPr lang="en-US" sz="1200" dirty="0" smtClean="0"/>
              <a:t>sensors and decide whether to shut down failed manufacturer lines, stop buying flawed parts, combine both, or close a specific factory. So </a:t>
            </a:r>
            <a:r>
              <a:rPr lang="en-US" sz="1200" dirty="0"/>
              <a:t>that they can </a:t>
            </a:r>
            <a:r>
              <a:rPr lang="en-US" sz="1200" dirty="0" smtClean="0"/>
              <a:t>reduce </a:t>
            </a:r>
            <a:r>
              <a:rPr lang="en-US" sz="1200" dirty="0"/>
              <a:t>the </a:t>
            </a:r>
            <a:r>
              <a:rPr lang="en-US" sz="1200" dirty="0" smtClean="0"/>
              <a:t>failure test </a:t>
            </a:r>
            <a:r>
              <a:rPr lang="en-US" sz="1200" dirty="0"/>
              <a:t>rate to below 5</a:t>
            </a:r>
            <a:r>
              <a:rPr lang="en-US" sz="1200" dirty="0" smtClean="0"/>
              <a:t>% in April pre-shipping test. 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713</Words>
  <Application>Microsoft Macintosh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Ling</cp:lastModifiedBy>
  <cp:revision>12</cp:revision>
  <dcterms:modified xsi:type="dcterms:W3CDTF">2021-06-28T16:19:38Z</dcterms:modified>
</cp:coreProperties>
</file>