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597" r:id="rId3"/>
    <p:sldId id="577" r:id="rId4"/>
    <p:sldId id="554" r:id="rId5"/>
    <p:sldId id="581" r:id="rId6"/>
    <p:sldId id="585" r:id="rId7"/>
    <p:sldId id="586" r:id="rId8"/>
    <p:sldId id="587" r:id="rId9"/>
    <p:sldId id="588" r:id="rId10"/>
    <p:sldId id="589" r:id="rId11"/>
    <p:sldId id="590" r:id="rId12"/>
    <p:sldId id="591" r:id="rId13"/>
    <p:sldId id="592" r:id="rId14"/>
    <p:sldId id="595" r:id="rId15"/>
    <p:sldId id="593" r:id="rId16"/>
    <p:sldId id="596" r:id="rId17"/>
    <p:sldId id="584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D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4" autoAdjust="0"/>
    <p:restoredTop sz="94434" autoAdjust="0"/>
  </p:normalViewPr>
  <p:slideViewPr>
    <p:cSldViewPr snapToGrid="0">
      <p:cViewPr varScale="1">
        <p:scale>
          <a:sx n="108" d="100"/>
          <a:sy n="108" d="100"/>
        </p:scale>
        <p:origin x="8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A9595-C2FD-43E1-8A45-5868971383F0}" type="datetimeFigureOut">
              <a:rPr lang="fr-FR" smtClean="0"/>
              <a:t>16/05/2022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46EF7-D09E-4632-B0B7-72815C4CE23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8162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  <a:t>le </a:t>
            </a:r>
            <a:r>
              <a:rPr lang="fr-FR" b="0" i="0" dirty="0" err="1">
                <a:solidFill>
                  <a:srgbClr val="D1D2D3"/>
                </a:solidFill>
                <a:effectLst/>
                <a:latin typeface="Slack-Lato"/>
              </a:rPr>
              <a:t>parsing</a:t>
            </a:r>
            <a: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  <a:t> </a:t>
            </a:r>
            <a:r>
              <a:rPr lang="fr-FR" b="0" i="0" dirty="0" err="1">
                <a:solidFill>
                  <a:srgbClr val="D1D2D3"/>
                </a:solidFill>
                <a:effectLst/>
                <a:latin typeface="Slack-Lato"/>
              </a:rPr>
              <a:t>json</a:t>
            </a:r>
            <a: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  <a:t> de la </a:t>
            </a:r>
            <a:r>
              <a:rPr lang="fr-FR" b="0" i="0" dirty="0" err="1">
                <a:solidFill>
                  <a:srgbClr val="D1D2D3"/>
                </a:solidFill>
                <a:effectLst/>
                <a:latin typeface="Slack-Lato"/>
              </a:rPr>
              <a:t>request</a:t>
            </a:r>
            <a: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  <a:t> et de la réponse  (du coup </a:t>
            </a:r>
            <a:r>
              <a:rPr lang="fr-FR" b="0" i="0" dirty="0" err="1">
                <a:solidFill>
                  <a:srgbClr val="D1D2D3"/>
                </a:solidFill>
                <a:effectLst/>
                <a:latin typeface="Slack-Lato"/>
              </a:rPr>
              <a:t>ausi</a:t>
            </a:r>
            <a: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  <a:t> j'ai vu, c'est </a:t>
            </a:r>
            <a:r>
              <a:rPr lang="fr-FR" b="0" i="0" dirty="0" err="1">
                <a:solidFill>
                  <a:srgbClr val="D1D2D3"/>
                </a:solidFill>
                <a:effectLst/>
                <a:latin typeface="Slack-Lato"/>
              </a:rPr>
              <a:t>specifique</a:t>
            </a:r>
            <a: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  <a:t> aux POST/PUT)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</a:br>
            <a:r>
              <a:rPr lang="fr-FR" b="0" i="0" dirty="0" err="1">
                <a:solidFill>
                  <a:srgbClr val="D1D2D3"/>
                </a:solidFill>
                <a:effectLst/>
                <a:latin typeface="Slack-Lato"/>
              </a:rPr>
              <a:t>req.body</a:t>
            </a:r>
            <a:endParaRPr lang="fr-FR" b="0" i="0" dirty="0">
              <a:solidFill>
                <a:srgbClr val="D1D2D3"/>
              </a:solidFill>
              <a:effectLst/>
              <a:latin typeface="Slack-Lato"/>
            </a:endParaRPr>
          </a:p>
          <a:p>
            <a:endParaRPr lang="fr-FR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  <a:t>accessoirement la gestion des erreur dans le catch</a:t>
            </a:r>
          </a:p>
          <a:p>
            <a:b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</a:b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6935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1" name="Google Shape;20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498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46EF7-D09E-4632-B0B7-72815C4CE23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2519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46EF7-D09E-4632-B0B7-72815C4CE231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68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46EF7-D09E-4632-B0B7-72815C4CE231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716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1" name="Google Shape;20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4624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EDE624-D7C8-4CE6-B737-ADD688F3A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2C82488-FC5A-47BA-A2A7-3C12B3ABB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E2133C-C594-4139-88FA-719DA9A27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16/05/2022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756259-C700-4D74-952C-941840DCB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CD951B-47EE-4D42-A937-5A04F79F6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9974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966DA-C7DA-441F-822E-D05D3C58E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A8000B3-BBE6-431F-94B7-5B40580D9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75A01B-F1ED-4FD2-81D3-C3C2B132C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16/05/2022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91B3CB-C519-497F-B9A7-05F5C710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9E556A-5AD9-44DF-851B-71537DEE5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974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71E7765-253B-477E-9D56-1515FB6081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F3154E-D5E1-4C60-9F5B-F0C9ED145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A150B0-D4F1-473A-91A1-755116458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16/05/2022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431AC3-1E29-402E-B631-7AEBAEC3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BEE1D8-B22D-497A-BD00-C89589C79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0184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B99D25-C7C4-4F14-A926-E21673038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B149A3-B1C6-46EC-81E3-AACB25449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59C9B2-BE1C-473D-8D87-9D1408E77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16/05/2022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4DC404-B5E8-4F92-9C57-F7A6E9EF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FE9534-1BFD-41D8-A4B8-E1DFFDFC7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53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5533A1-5029-4202-A357-1D7DA44A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18F735-3672-40E0-986A-A85B92B37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6999F2-E5AA-49DB-BEE1-2169F8A04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16/05/2022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B8A2F9-DA89-4E22-AFFC-AD382CF29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837DF9-3AA1-4B11-B9F6-8A94F1EFE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5653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26395C-82A5-45C9-BC85-6100E9093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1DB9F8-EDCA-4DE8-A3E6-72D2544EB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507D9C-16CC-4FF9-9920-A1D2740D7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2F0CAB-DECA-4586-9A44-6C3BDE9E0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16/05/2022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2A99D6-05EC-469C-AD3E-A536150D1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E943879-9517-4F92-B748-78CD00D66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7125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DBE8CB-EBA8-411C-9DF5-ABC13C414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77B515-2EB0-4BE7-BE95-04F47E24A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161344C-AB47-40AB-BE61-30B4E0686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1B09B00-7F15-4763-83E4-A979D8CACF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B293F20-6AF1-4B68-8162-91DE559606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FB3754D-5557-4D6C-A524-9F81B0069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16/05/2022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CB32C72-2304-41B4-82B8-971FB1CDD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C4FD5BF-D6FF-40A8-AB4F-3BFDA32B4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303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089742-6A2B-4717-85BA-D2FF43C60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68D26B-EA1F-41D5-AED0-425B6577B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16/05/2022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2050B27-73A3-4A2A-9333-416158F4F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229C8A-F206-422D-895C-AA7F788A9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607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E743185-3EB6-4500-A8C9-D524236DE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16/05/2022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A609094-0838-4C47-9723-18B5C5811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910BABA-251C-4ACC-B943-5C29807DA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255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D49850-94B6-4C37-BF64-02E22F9E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B52FCA-25BD-4934-92D7-BD64E5670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7CBDB55-318A-4315-B170-345B6AE33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DF56356-009A-4F89-85A4-67A055BB4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16/05/2022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1EB432E-F941-4051-BA00-BB6488835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D928DB0-FC7A-4771-A808-1E5C157E1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038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EAE6ED-AFF6-4EF8-B838-1985A2335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CAF163D-BBBE-44F3-A191-588E6B2C1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AB57599-CEAF-47B1-BFF5-67FFACC2A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B3E77B0-F082-46AC-B5C4-48C54F392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501-5DD8-4A30-AEE4-676C83DFFFFD}" type="datetimeFigureOut">
              <a:rPr lang="fr-FR" smtClean="0"/>
              <a:t>16/05/2022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07FED3-DAD4-454B-B609-2EFACFA4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AFE356-BCF5-4E96-BF26-FEA556C61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9858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BBBAF2F-AF8B-4467-A12A-290F1D8C5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872EE9-7C71-4443-8C89-03523C42C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89E060-D4D7-4BCF-B4D7-93D1998764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A1501-5DD8-4A30-AEE4-676C83DFFFFD}" type="datetimeFigureOut">
              <a:rPr lang="fr-FR" smtClean="0"/>
              <a:t>16/05/2022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EB05BD-8AC5-43AF-BFC3-D5CE4AACD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BE9F81-28E6-443C-8D3A-60BF27C2F8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5711D-6797-4140-9C66-C353A76DD8E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7601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C5814E-8C69-41A9-AE1A-03EEDAAF138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2D2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Google Shape;88;p1"/>
          <p:cNvSpPr txBox="1"/>
          <p:nvPr/>
        </p:nvSpPr>
        <p:spPr>
          <a:xfrm>
            <a:off x="4209176" y="1931502"/>
            <a:ext cx="4203304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8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LARAVEL</a:t>
            </a:r>
            <a:endParaRPr sz="1100" dirty="0"/>
          </a:p>
        </p:txBody>
      </p:sp>
      <p:sp>
        <p:nvSpPr>
          <p:cNvPr id="89" name="Google Shape;89;p1"/>
          <p:cNvSpPr/>
          <p:nvPr/>
        </p:nvSpPr>
        <p:spPr>
          <a:xfrm>
            <a:off x="3446323" y="1066760"/>
            <a:ext cx="5341257" cy="4483203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4051369" y="4015395"/>
            <a:ext cx="408926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>
                <a:solidFill>
                  <a:schemeClr val="bg1"/>
                </a:solidFill>
              </a:rPr>
              <a:t>PHP ARTISAN </a:t>
            </a:r>
            <a:endParaRPr sz="2800" dirty="0">
              <a:solidFill>
                <a:schemeClr val="bg1"/>
              </a:solidFill>
            </a:endParaRPr>
          </a:p>
        </p:txBody>
      </p:sp>
      <p:pic>
        <p:nvPicPr>
          <p:cNvPr id="1026" name="Picture 2" descr="Laravel - Wikipedia">
            <a:extLst>
              <a:ext uri="{FF2B5EF4-FFF2-40B4-BE49-F238E27FC236}">
                <a16:creationId xmlns:a16="http://schemas.microsoft.com/office/drawing/2014/main" id="{30AEDB8C-029B-421D-A004-4B5ED7D3E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434" y="3367364"/>
            <a:ext cx="623130" cy="64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4;p11"/>
          <p:cNvSpPr txBox="1"/>
          <p:nvPr/>
        </p:nvSpPr>
        <p:spPr>
          <a:xfrm>
            <a:off x="3156290" y="161463"/>
            <a:ext cx="5879419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Create model with migration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D7C902-724E-40AA-B47C-006BD6F416B8}"/>
              </a:ext>
            </a:extLst>
          </p:cNvPr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6EF53-5E3A-419D-8553-36CB31B57107}"/>
              </a:ext>
            </a:extLst>
          </p:cNvPr>
          <p:cNvSpPr txBox="1"/>
          <p:nvPr/>
        </p:nvSpPr>
        <p:spPr>
          <a:xfrm>
            <a:off x="162810" y="1188574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50E6C8-CDD5-488F-86F8-ACE126C9319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3D42A9-124E-4149-A49E-8E6CD7527B4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20" name="Google Shape;204;p11">
            <a:extLst>
              <a:ext uri="{FF2B5EF4-FFF2-40B4-BE49-F238E27FC236}">
                <a16:creationId xmlns:a16="http://schemas.microsoft.com/office/drawing/2014/main" id="{D8ECBA59-3FEB-4426-A139-49CCE0C1B434}"/>
              </a:ext>
            </a:extLst>
          </p:cNvPr>
          <p:cNvSpPr txBox="1"/>
          <p:nvPr/>
        </p:nvSpPr>
        <p:spPr>
          <a:xfrm rot="21020796">
            <a:off x="1609727" y="5420403"/>
            <a:ext cx="9753600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Now let delete all Model and Migration from activity 3 and re-create it again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F8EF46-5ABC-48B0-B2E5-8F5E457CD40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64" t="16418" r="10165" b="16568"/>
          <a:stretch/>
        </p:blipFill>
        <p:spPr>
          <a:xfrm>
            <a:off x="2963951" y="1363063"/>
            <a:ext cx="6515100" cy="336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172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4;p11"/>
          <p:cNvSpPr txBox="1"/>
          <p:nvPr/>
        </p:nvSpPr>
        <p:spPr>
          <a:xfrm>
            <a:off x="2435395" y="222604"/>
            <a:ext cx="8321335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Create model, Controller and migration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D7C902-724E-40AA-B47C-006BD6F416B8}"/>
              </a:ext>
            </a:extLst>
          </p:cNvPr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6EF53-5E3A-419D-8553-36CB31B57107}"/>
              </a:ext>
            </a:extLst>
          </p:cNvPr>
          <p:cNvSpPr txBox="1"/>
          <p:nvPr/>
        </p:nvSpPr>
        <p:spPr>
          <a:xfrm>
            <a:off x="162810" y="1188574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50E6C8-CDD5-488F-86F8-ACE126C9319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3D42A9-124E-4149-A49E-8E6CD7527B4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E85B26E-8159-46C5-873B-31D486D679E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8" t="13056" r="7619" b="13334"/>
          <a:stretch/>
        </p:blipFill>
        <p:spPr>
          <a:xfrm>
            <a:off x="2009775" y="1465573"/>
            <a:ext cx="9172576" cy="455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402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4;p11">
            <a:extLst>
              <a:ext uri="{FF2B5EF4-FFF2-40B4-BE49-F238E27FC236}">
                <a16:creationId xmlns:a16="http://schemas.microsoft.com/office/drawing/2014/main" id="{094234EF-3A9C-4463-B677-25CB3BA7A495}"/>
              </a:ext>
            </a:extLst>
          </p:cNvPr>
          <p:cNvSpPr txBox="1"/>
          <p:nvPr/>
        </p:nvSpPr>
        <p:spPr>
          <a:xfrm>
            <a:off x="3189766" y="345024"/>
            <a:ext cx="6338820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latin typeface="Calibri"/>
                <a:ea typeface="Calibri"/>
                <a:cs typeface="Calibri"/>
                <a:sym typeface="Calibri"/>
              </a:rPr>
              <a:t>Activity 4</a:t>
            </a:r>
            <a:endParaRPr sz="35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Laravel - Wikipedia">
            <a:extLst>
              <a:ext uri="{FF2B5EF4-FFF2-40B4-BE49-F238E27FC236}">
                <a16:creationId xmlns:a16="http://schemas.microsoft.com/office/drawing/2014/main" id="{59FCFBFE-1373-4B33-B700-626FE4EFD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531" y="354875"/>
            <a:ext cx="496293" cy="51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204;p11">
            <a:extLst>
              <a:ext uri="{FF2B5EF4-FFF2-40B4-BE49-F238E27FC236}">
                <a16:creationId xmlns:a16="http://schemas.microsoft.com/office/drawing/2014/main" id="{BF60F962-D302-4A04-9E05-994C05488E75}"/>
              </a:ext>
            </a:extLst>
          </p:cNvPr>
          <p:cNvSpPr txBox="1"/>
          <p:nvPr/>
        </p:nvSpPr>
        <p:spPr>
          <a:xfrm>
            <a:off x="2414074" y="5182156"/>
            <a:ext cx="8982293" cy="120028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Model: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Task , 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Controller: </a:t>
            </a:r>
            <a:r>
              <a:rPr lang="en-US" sz="2400" b="1" dirty="0" err="1">
                <a:latin typeface="Calibri"/>
                <a:ea typeface="Calibri"/>
                <a:cs typeface="Calibri"/>
                <a:sym typeface="Calibri"/>
              </a:rPr>
              <a:t>TaskController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and table: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tasks</a:t>
            </a:r>
          </a:p>
          <a:p>
            <a:pPr marL="457200" lvl="0" indent="-457200">
              <a:buAutoNum type="arabicPeriod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Model: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Person, </a:t>
            </a:r>
            <a:r>
              <a:rPr lang="en-US" sz="2400" dirty="0">
                <a:ea typeface="Calibri"/>
                <a:cs typeface="Calibri"/>
                <a:sym typeface="Calibri"/>
              </a:rPr>
              <a:t>Controller: </a:t>
            </a:r>
            <a:r>
              <a:rPr lang="en-US" sz="2400" b="1" dirty="0" err="1">
                <a:ea typeface="Calibri"/>
                <a:cs typeface="Calibri"/>
                <a:sym typeface="Calibri"/>
              </a:rPr>
              <a:t>PersonController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and table: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people</a:t>
            </a:r>
          </a:p>
          <a:p>
            <a:pPr marL="457200" lvl="0" indent="-457200">
              <a:buAutoNum type="arabicPeriod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Model: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Product, </a:t>
            </a:r>
            <a:r>
              <a:rPr lang="en-US" sz="2400" dirty="0">
                <a:ea typeface="Calibri"/>
                <a:cs typeface="Calibri"/>
                <a:sym typeface="Calibri"/>
              </a:rPr>
              <a:t>Controller: </a:t>
            </a:r>
            <a:r>
              <a:rPr lang="en-US" sz="2400" b="1" dirty="0" err="1">
                <a:ea typeface="Calibri"/>
                <a:cs typeface="Calibri"/>
                <a:sym typeface="Calibri"/>
              </a:rPr>
              <a:t>ProductController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and table: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products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2977C0-058D-4A0B-89E8-9FD2115A0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271" y="612938"/>
            <a:ext cx="306215" cy="6090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64C2AC-18D9-4FE9-9C39-500092ED9301}"/>
              </a:ext>
            </a:extLst>
          </p:cNvPr>
          <p:cNvSpPr txBox="1"/>
          <p:nvPr/>
        </p:nvSpPr>
        <p:spPr>
          <a:xfrm>
            <a:off x="734095" y="1227321"/>
            <a:ext cx="6319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INDIV</a:t>
            </a:r>
            <a:endParaRPr lang="en-US" sz="1500" dirty="0">
              <a:solidFill>
                <a:srgbClr val="FF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134F9B-125B-42E9-974C-61100CD76E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9918882-139D-42F3-AA6C-39D8633C5674}"/>
              </a:ext>
            </a:extLst>
          </p:cNvPr>
          <p:cNvSpPr txBox="1"/>
          <p:nvPr/>
        </p:nvSpPr>
        <p:spPr>
          <a:xfrm>
            <a:off x="157835" y="1273487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409241-0F38-4836-BCCD-D2D5FCA45D04}"/>
              </a:ext>
            </a:extLst>
          </p:cNvPr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sp>
        <p:nvSpPr>
          <p:cNvPr id="15" name="Google Shape;204;p11">
            <a:extLst>
              <a:ext uri="{FF2B5EF4-FFF2-40B4-BE49-F238E27FC236}">
                <a16:creationId xmlns:a16="http://schemas.microsoft.com/office/drawing/2014/main" id="{96AC2B90-EEF0-454A-961E-8A8172B48AC6}"/>
              </a:ext>
            </a:extLst>
          </p:cNvPr>
          <p:cNvSpPr txBox="1"/>
          <p:nvPr/>
        </p:nvSpPr>
        <p:spPr>
          <a:xfrm rot="20686565">
            <a:off x="807482" y="3856167"/>
            <a:ext cx="3906682" cy="120028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Use artisan command to create 3 models, 3 controller &amp; 3 tables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4" name="Picture 2" descr="Remove Icon, Transparent Remove.PNG Images &amp; Vector - FreeIconsPNG">
            <a:extLst>
              <a:ext uri="{FF2B5EF4-FFF2-40B4-BE49-F238E27FC236}">
                <a16:creationId xmlns:a16="http://schemas.microsoft.com/office/drawing/2014/main" id="{D933FAB0-8787-4AE3-8C8F-B90143024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0375">
            <a:off x="1755360" y="1925319"/>
            <a:ext cx="886405" cy="709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204;p11">
            <a:extLst>
              <a:ext uri="{FF2B5EF4-FFF2-40B4-BE49-F238E27FC236}">
                <a16:creationId xmlns:a16="http://schemas.microsoft.com/office/drawing/2014/main" id="{EB4C5DB5-FCCA-4124-AB57-351533ED5FA0}"/>
              </a:ext>
            </a:extLst>
          </p:cNvPr>
          <p:cNvSpPr txBox="1"/>
          <p:nvPr/>
        </p:nvSpPr>
        <p:spPr>
          <a:xfrm>
            <a:off x="2682369" y="2049069"/>
            <a:ext cx="9347705" cy="83095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Delete all previous Model, Controller and Migration table that </a:t>
            </a:r>
            <a:r>
              <a:rPr lang="en-US" sz="24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you created</a:t>
            </a:r>
            <a:endParaRPr sz="3500" b="1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4300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4;p11"/>
          <p:cNvSpPr txBox="1"/>
          <p:nvPr/>
        </p:nvSpPr>
        <p:spPr>
          <a:xfrm>
            <a:off x="2435395" y="222604"/>
            <a:ext cx="8321335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Check route list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D7C902-724E-40AA-B47C-006BD6F416B8}"/>
              </a:ext>
            </a:extLst>
          </p:cNvPr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6EF53-5E3A-419D-8553-36CB31B57107}"/>
              </a:ext>
            </a:extLst>
          </p:cNvPr>
          <p:cNvSpPr txBox="1"/>
          <p:nvPr/>
        </p:nvSpPr>
        <p:spPr>
          <a:xfrm>
            <a:off x="162810" y="1188574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50E6C8-CDD5-488F-86F8-ACE126C9319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3D42A9-124E-4149-A49E-8E6CD7527B4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EAB71EA-AEB0-4467-9E43-DE59190A57B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8" t="12445" r="9834" b="14444"/>
          <a:stretch/>
        </p:blipFill>
        <p:spPr>
          <a:xfrm>
            <a:off x="2790825" y="1159214"/>
            <a:ext cx="7743825" cy="501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374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4;p11">
            <a:extLst>
              <a:ext uri="{FF2B5EF4-FFF2-40B4-BE49-F238E27FC236}">
                <a16:creationId xmlns:a16="http://schemas.microsoft.com/office/drawing/2014/main" id="{094234EF-3A9C-4463-B677-25CB3BA7A495}"/>
              </a:ext>
            </a:extLst>
          </p:cNvPr>
          <p:cNvSpPr txBox="1"/>
          <p:nvPr/>
        </p:nvSpPr>
        <p:spPr>
          <a:xfrm>
            <a:off x="3189766" y="345024"/>
            <a:ext cx="6338820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latin typeface="Calibri"/>
                <a:ea typeface="Calibri"/>
                <a:cs typeface="Calibri"/>
                <a:sym typeface="Calibri"/>
              </a:rPr>
              <a:t>Activity 5</a:t>
            </a:r>
            <a:endParaRPr sz="35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Laravel - Wikipedia">
            <a:extLst>
              <a:ext uri="{FF2B5EF4-FFF2-40B4-BE49-F238E27FC236}">
                <a16:creationId xmlns:a16="http://schemas.microsoft.com/office/drawing/2014/main" id="{59FCFBFE-1373-4B33-B700-626FE4EFD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531" y="354875"/>
            <a:ext cx="496293" cy="51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2977C0-058D-4A0B-89E8-9FD2115A0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271" y="612938"/>
            <a:ext cx="306215" cy="6090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64C2AC-18D9-4FE9-9C39-500092ED9301}"/>
              </a:ext>
            </a:extLst>
          </p:cNvPr>
          <p:cNvSpPr txBox="1"/>
          <p:nvPr/>
        </p:nvSpPr>
        <p:spPr>
          <a:xfrm>
            <a:off x="734095" y="1227321"/>
            <a:ext cx="6319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INDIV</a:t>
            </a:r>
            <a:endParaRPr lang="en-US" sz="1500" dirty="0">
              <a:solidFill>
                <a:srgbClr val="FF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134F9B-125B-42E9-974C-61100CD76E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9918882-139D-42F3-AA6C-39D8633C5674}"/>
              </a:ext>
            </a:extLst>
          </p:cNvPr>
          <p:cNvSpPr txBox="1"/>
          <p:nvPr/>
        </p:nvSpPr>
        <p:spPr>
          <a:xfrm>
            <a:off x="118561" y="1273487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10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409241-0F38-4836-BCCD-D2D5FCA45D04}"/>
              </a:ext>
            </a:extLst>
          </p:cNvPr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sp>
        <p:nvSpPr>
          <p:cNvPr id="16" name="Google Shape;204;p11">
            <a:extLst>
              <a:ext uri="{FF2B5EF4-FFF2-40B4-BE49-F238E27FC236}">
                <a16:creationId xmlns:a16="http://schemas.microsoft.com/office/drawing/2014/main" id="{D8C4684F-9A3D-4912-B2B6-301F0AD03CA9}"/>
              </a:ext>
            </a:extLst>
          </p:cNvPr>
          <p:cNvSpPr txBox="1"/>
          <p:nvPr/>
        </p:nvSpPr>
        <p:spPr>
          <a:xfrm>
            <a:off x="1236486" y="1880303"/>
            <a:ext cx="10606326" cy="83095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Create </a:t>
            </a: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3 API Controllers: </a:t>
            </a:r>
            <a:r>
              <a:rPr lang="en-US" sz="2400" b="1" dirty="0" err="1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ProductController</a:t>
            </a:r>
            <a:r>
              <a:rPr lang="en-US" sz="24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1" dirty="0" err="1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ItemController</a:t>
            </a:r>
            <a:r>
              <a:rPr lang="en-US" sz="24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24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TaskController</a:t>
            </a:r>
            <a:endParaRPr lang="en-US" sz="2400" b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Use it in API route: </a:t>
            </a:r>
            <a:r>
              <a:rPr lang="en-US" sz="2400" b="1" dirty="0" err="1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api.php</a:t>
            </a:r>
            <a:endParaRPr lang="en-US" sz="2400" b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04;p11">
            <a:extLst>
              <a:ext uri="{FF2B5EF4-FFF2-40B4-BE49-F238E27FC236}">
                <a16:creationId xmlns:a16="http://schemas.microsoft.com/office/drawing/2014/main" id="{9FF45ED2-3208-471D-98A0-4C488046C902}"/>
              </a:ext>
            </a:extLst>
          </p:cNvPr>
          <p:cNvSpPr txBox="1"/>
          <p:nvPr/>
        </p:nvSpPr>
        <p:spPr>
          <a:xfrm>
            <a:off x="1236486" y="2858647"/>
            <a:ext cx="4480430" cy="83095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Q1</a:t>
            </a: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: Check all routes list using artisan command </a:t>
            </a:r>
          </a:p>
        </p:txBody>
      </p:sp>
      <p:sp>
        <p:nvSpPr>
          <p:cNvPr id="18" name="Google Shape;204;p11">
            <a:extLst>
              <a:ext uri="{FF2B5EF4-FFF2-40B4-BE49-F238E27FC236}">
                <a16:creationId xmlns:a16="http://schemas.microsoft.com/office/drawing/2014/main" id="{E15F5EED-3480-4037-9A80-3F32F7A969E0}"/>
              </a:ext>
            </a:extLst>
          </p:cNvPr>
          <p:cNvSpPr txBox="1"/>
          <p:nvPr/>
        </p:nvSpPr>
        <p:spPr>
          <a:xfrm>
            <a:off x="1236486" y="3745586"/>
            <a:ext cx="4480430" cy="83095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Q2</a:t>
            </a: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: Check only route list that has method GET</a:t>
            </a:r>
          </a:p>
        </p:txBody>
      </p:sp>
      <p:sp>
        <p:nvSpPr>
          <p:cNvPr id="19" name="Google Shape;204;p11">
            <a:extLst>
              <a:ext uri="{FF2B5EF4-FFF2-40B4-BE49-F238E27FC236}">
                <a16:creationId xmlns:a16="http://schemas.microsoft.com/office/drawing/2014/main" id="{75A19536-878C-4448-B4C3-E59D347A2BEA}"/>
              </a:ext>
            </a:extLst>
          </p:cNvPr>
          <p:cNvSpPr txBox="1"/>
          <p:nvPr/>
        </p:nvSpPr>
        <p:spPr>
          <a:xfrm>
            <a:off x="1236486" y="4800541"/>
            <a:ext cx="4480430" cy="83095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Q3</a:t>
            </a: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: Check only route list that has path </a:t>
            </a:r>
            <a:r>
              <a:rPr lang="en-US" sz="24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items</a:t>
            </a: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and method </a:t>
            </a:r>
            <a:r>
              <a:rPr lang="en-US" sz="24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0DAD2E-85AE-432A-88DD-2687B5163E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8503" y="3156806"/>
            <a:ext cx="6257474" cy="221418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965FE3A-3B70-499D-9A32-FCCF42731586}"/>
              </a:ext>
            </a:extLst>
          </p:cNvPr>
          <p:cNvCxnSpPr/>
          <p:nvPr/>
        </p:nvCxnSpPr>
        <p:spPr>
          <a:xfrm>
            <a:off x="5379868" y="2494625"/>
            <a:ext cx="1136342" cy="577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776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4;p11"/>
          <p:cNvSpPr txBox="1"/>
          <p:nvPr/>
        </p:nvSpPr>
        <p:spPr>
          <a:xfrm>
            <a:off x="2435395" y="222604"/>
            <a:ext cx="8321335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Migrate table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D7C902-724E-40AA-B47C-006BD6F416B8}"/>
              </a:ext>
            </a:extLst>
          </p:cNvPr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6EF53-5E3A-419D-8553-36CB31B57107}"/>
              </a:ext>
            </a:extLst>
          </p:cNvPr>
          <p:cNvSpPr txBox="1"/>
          <p:nvPr/>
        </p:nvSpPr>
        <p:spPr>
          <a:xfrm>
            <a:off x="162810" y="1188574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50E6C8-CDD5-488F-86F8-ACE126C9319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3D42A9-124E-4149-A49E-8E6CD7527B4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DA26672-C03F-41FA-B076-0E551CB1C749}"/>
              </a:ext>
            </a:extLst>
          </p:cNvPr>
          <p:cNvSpPr/>
          <p:nvPr/>
        </p:nvSpPr>
        <p:spPr>
          <a:xfrm>
            <a:off x="3762375" y="1533436"/>
            <a:ext cx="6096000" cy="1200329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migration</a:t>
            </a:r>
            <a:r>
              <a:rPr lang="en-US" dirty="0"/>
              <a:t> class contains two methods: </a:t>
            </a:r>
            <a:r>
              <a:rPr lang="en-US" dirty="0">
                <a:solidFill>
                  <a:srgbClr val="FF0000"/>
                </a:solidFill>
              </a:rPr>
              <a:t>up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down</a:t>
            </a:r>
            <a:r>
              <a:rPr lang="en-US" dirty="0"/>
              <a:t>. The </a:t>
            </a:r>
            <a:r>
              <a:rPr lang="en-US" dirty="0">
                <a:solidFill>
                  <a:srgbClr val="FF0000"/>
                </a:solidFill>
              </a:rPr>
              <a:t>up</a:t>
            </a:r>
            <a:r>
              <a:rPr lang="en-US" dirty="0"/>
              <a:t> method is used to add new </a:t>
            </a:r>
            <a:r>
              <a:rPr lang="en-US" b="1" dirty="0"/>
              <a:t>tables, columns</a:t>
            </a:r>
            <a:r>
              <a:rPr lang="en-US" dirty="0"/>
              <a:t>, or </a:t>
            </a:r>
            <a:r>
              <a:rPr lang="en-US" b="1" dirty="0"/>
              <a:t>indexes</a:t>
            </a:r>
            <a:r>
              <a:rPr lang="en-US" dirty="0"/>
              <a:t> to your database, while the </a:t>
            </a:r>
            <a:r>
              <a:rPr lang="en-US" dirty="0">
                <a:solidFill>
                  <a:srgbClr val="FF0000"/>
                </a:solidFill>
              </a:rPr>
              <a:t>down</a:t>
            </a:r>
            <a:r>
              <a:rPr lang="en-US" dirty="0"/>
              <a:t> method should </a:t>
            </a:r>
            <a:r>
              <a:rPr lang="en-US" b="1" dirty="0"/>
              <a:t>reverse</a:t>
            </a:r>
            <a:r>
              <a:rPr lang="en-US" dirty="0"/>
              <a:t> the operations performed by the </a:t>
            </a:r>
            <a:r>
              <a:rPr lang="en-US" dirty="0">
                <a:solidFill>
                  <a:srgbClr val="FF0000"/>
                </a:solidFill>
              </a:rPr>
              <a:t>up</a:t>
            </a:r>
            <a:r>
              <a:rPr lang="en-US" dirty="0"/>
              <a:t> method.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75F3CF-C141-4A9D-A48D-07DA5E7EED90}"/>
              </a:ext>
            </a:extLst>
          </p:cNvPr>
          <p:cNvSpPr/>
          <p:nvPr/>
        </p:nvSpPr>
        <p:spPr>
          <a:xfrm>
            <a:off x="3638550" y="3059668"/>
            <a:ext cx="2186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#</a:t>
            </a:r>
            <a:r>
              <a:rPr lang="en-US" dirty="0"/>
              <a:t> Running Migrations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909983-A019-4BF0-81AF-A434749E19BF}"/>
              </a:ext>
            </a:extLst>
          </p:cNvPr>
          <p:cNvSpPr/>
          <p:nvPr/>
        </p:nvSpPr>
        <p:spPr>
          <a:xfrm>
            <a:off x="3762375" y="3524071"/>
            <a:ext cx="6096000" cy="369332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php artisan migrate</a:t>
            </a:r>
          </a:p>
        </p:txBody>
      </p:sp>
    </p:spTree>
    <p:extLst>
      <p:ext uri="{BB962C8B-B14F-4D97-AF65-F5344CB8AC3E}">
        <p14:creationId xmlns:p14="http://schemas.microsoft.com/office/powerpoint/2010/main" val="1359176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4;p11">
            <a:extLst>
              <a:ext uri="{FF2B5EF4-FFF2-40B4-BE49-F238E27FC236}">
                <a16:creationId xmlns:a16="http://schemas.microsoft.com/office/drawing/2014/main" id="{094234EF-3A9C-4463-B677-25CB3BA7A495}"/>
              </a:ext>
            </a:extLst>
          </p:cNvPr>
          <p:cNvSpPr txBox="1"/>
          <p:nvPr/>
        </p:nvSpPr>
        <p:spPr>
          <a:xfrm>
            <a:off x="3189766" y="345024"/>
            <a:ext cx="6338820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latin typeface="Calibri"/>
                <a:ea typeface="Calibri"/>
                <a:cs typeface="Calibri"/>
                <a:sym typeface="Calibri"/>
              </a:rPr>
              <a:t>Activity 5</a:t>
            </a:r>
            <a:endParaRPr sz="35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Laravel - Wikipedia">
            <a:extLst>
              <a:ext uri="{FF2B5EF4-FFF2-40B4-BE49-F238E27FC236}">
                <a16:creationId xmlns:a16="http://schemas.microsoft.com/office/drawing/2014/main" id="{59FCFBFE-1373-4B33-B700-626FE4EFD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531" y="354875"/>
            <a:ext cx="496293" cy="51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204;p11">
            <a:extLst>
              <a:ext uri="{FF2B5EF4-FFF2-40B4-BE49-F238E27FC236}">
                <a16:creationId xmlns:a16="http://schemas.microsoft.com/office/drawing/2014/main" id="{BF60F962-D302-4A04-9E05-994C05488E75}"/>
              </a:ext>
            </a:extLst>
          </p:cNvPr>
          <p:cNvSpPr txBox="1"/>
          <p:nvPr/>
        </p:nvSpPr>
        <p:spPr>
          <a:xfrm>
            <a:off x="2686461" y="2075176"/>
            <a:ext cx="8982293" cy="120028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Start your </a:t>
            </a:r>
            <a:r>
              <a:rPr lang="en-US" sz="2400" b="1" dirty="0" err="1">
                <a:latin typeface="Calibri"/>
                <a:ea typeface="Calibri"/>
                <a:cs typeface="Calibri"/>
                <a:sym typeface="Calibri"/>
              </a:rPr>
              <a:t>Xammp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 SQL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Server and go to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PhpMyAdmin</a:t>
            </a:r>
          </a:p>
          <a:p>
            <a:pPr marL="457200" lvl="0" indent="-457200">
              <a:buAutoNum type="arabicPeriod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Create new database name: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product-</a:t>
            </a:r>
            <a:r>
              <a:rPr lang="en-US" sz="2400" b="1" dirty="0" err="1">
                <a:latin typeface="Calibri"/>
                <a:ea typeface="Calibri"/>
                <a:cs typeface="Calibri"/>
                <a:sym typeface="Calibri"/>
              </a:rPr>
              <a:t>db</a:t>
            </a:r>
            <a:endParaRPr lang="en-US" sz="2400"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>
              <a:buAutoNum type="arabicPeriod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Open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.env 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file and configure your database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2977C0-058D-4A0B-89E8-9FD2115A0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271" y="612938"/>
            <a:ext cx="306215" cy="6090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64C2AC-18D9-4FE9-9C39-500092ED9301}"/>
              </a:ext>
            </a:extLst>
          </p:cNvPr>
          <p:cNvSpPr txBox="1"/>
          <p:nvPr/>
        </p:nvSpPr>
        <p:spPr>
          <a:xfrm>
            <a:off x="734095" y="1227321"/>
            <a:ext cx="6319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INDIV</a:t>
            </a:r>
            <a:endParaRPr lang="en-US" sz="1500" dirty="0">
              <a:solidFill>
                <a:srgbClr val="FF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134F9B-125B-42E9-974C-61100CD76E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9918882-139D-42F3-AA6C-39D8633C5674}"/>
              </a:ext>
            </a:extLst>
          </p:cNvPr>
          <p:cNvSpPr txBox="1"/>
          <p:nvPr/>
        </p:nvSpPr>
        <p:spPr>
          <a:xfrm>
            <a:off x="157835" y="1273487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409241-0F38-4836-BCCD-D2D5FCA45D04}"/>
              </a:ext>
            </a:extLst>
          </p:cNvPr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sp>
        <p:nvSpPr>
          <p:cNvPr id="15" name="Google Shape;204;p11">
            <a:extLst>
              <a:ext uri="{FF2B5EF4-FFF2-40B4-BE49-F238E27FC236}">
                <a16:creationId xmlns:a16="http://schemas.microsoft.com/office/drawing/2014/main" id="{96AC2B90-EEF0-454A-961E-8A8172B48AC6}"/>
              </a:ext>
            </a:extLst>
          </p:cNvPr>
          <p:cNvSpPr txBox="1"/>
          <p:nvPr/>
        </p:nvSpPr>
        <p:spPr>
          <a:xfrm rot="19612184">
            <a:off x="-18866" y="3636056"/>
            <a:ext cx="2510704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Follow the step</a:t>
            </a:r>
            <a:endParaRPr sz="3500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4" name="Picture 2" descr="Remove Icon, Transparent Remove.PNG Images &amp; Vector - FreeIconsPNG">
            <a:extLst>
              <a:ext uri="{FF2B5EF4-FFF2-40B4-BE49-F238E27FC236}">
                <a16:creationId xmlns:a16="http://schemas.microsoft.com/office/drawing/2014/main" id="{D933FAB0-8787-4AE3-8C8F-B90143024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0375">
            <a:off x="1759451" y="1279553"/>
            <a:ext cx="886405" cy="709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Google Shape;204;p11">
            <a:extLst>
              <a:ext uri="{FF2B5EF4-FFF2-40B4-BE49-F238E27FC236}">
                <a16:creationId xmlns:a16="http://schemas.microsoft.com/office/drawing/2014/main" id="{D8C4684F-9A3D-4912-B2B6-301F0AD03CA9}"/>
              </a:ext>
            </a:extLst>
          </p:cNvPr>
          <p:cNvSpPr txBox="1"/>
          <p:nvPr/>
        </p:nvSpPr>
        <p:spPr>
          <a:xfrm>
            <a:off x="2686461" y="1403303"/>
            <a:ext cx="7124290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Delete all previous Migration table that </a:t>
            </a:r>
            <a:r>
              <a:rPr lang="en-US" sz="24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you created</a:t>
            </a:r>
            <a:endParaRPr sz="3500" b="1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062A8C-66EC-45A4-9760-91934C8A0E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6461" y="3560601"/>
            <a:ext cx="3643312" cy="1697543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1E39E49-BA2E-46F7-B36B-4380D6DE1E34}"/>
              </a:ext>
            </a:extLst>
          </p:cNvPr>
          <p:cNvCxnSpPr>
            <a:cxnSpLocks/>
          </p:cNvCxnSpPr>
          <p:nvPr/>
        </p:nvCxnSpPr>
        <p:spPr>
          <a:xfrm flipV="1">
            <a:off x="5041299" y="2828925"/>
            <a:ext cx="2136308" cy="16954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204;p11">
            <a:extLst>
              <a:ext uri="{FF2B5EF4-FFF2-40B4-BE49-F238E27FC236}">
                <a16:creationId xmlns:a16="http://schemas.microsoft.com/office/drawing/2014/main" id="{A9A4C1B4-0595-4879-95CD-BE36E2240B17}"/>
              </a:ext>
            </a:extLst>
          </p:cNvPr>
          <p:cNvSpPr txBox="1"/>
          <p:nvPr/>
        </p:nvSpPr>
        <p:spPr>
          <a:xfrm>
            <a:off x="2686460" y="5454697"/>
            <a:ext cx="8982293" cy="83095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4. Open terminal and type: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php artisan migrate</a:t>
            </a:r>
          </a:p>
          <a:p>
            <a:pPr lvl="0"/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5. Check the result on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PhpMyAdmin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what do you see?</a:t>
            </a:r>
          </a:p>
        </p:txBody>
      </p:sp>
    </p:spTree>
    <p:extLst>
      <p:ext uri="{BB962C8B-B14F-4D97-AF65-F5344CB8AC3E}">
        <p14:creationId xmlns:p14="http://schemas.microsoft.com/office/powerpoint/2010/main" val="1311172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03;p11"/>
          <p:cNvSpPr txBox="1"/>
          <p:nvPr/>
        </p:nvSpPr>
        <p:spPr>
          <a:xfrm>
            <a:off x="2031858" y="1677259"/>
            <a:ext cx="8563607" cy="3539390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/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Understand differences </a:t>
            </a:r>
            <a:r>
              <a:rPr lang="en-US" sz="28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artisan</a:t>
            </a:r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command</a:t>
            </a:r>
            <a:endParaRPr lang="en-US" sz="2800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1"/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Use</a:t>
            </a:r>
            <a:r>
              <a:rPr lang="en-US" sz="28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artisan </a:t>
            </a:r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command to create:</a:t>
            </a:r>
          </a:p>
          <a:p>
            <a:pPr lvl="1"/>
            <a:r>
              <a:rPr lang="en-US" sz="28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	</a:t>
            </a:r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- Model</a:t>
            </a:r>
          </a:p>
          <a:p>
            <a:pPr lvl="1"/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     - Controller</a:t>
            </a:r>
          </a:p>
          <a:p>
            <a:pPr lvl="1"/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     - Migration</a:t>
            </a:r>
          </a:p>
          <a:p>
            <a:pPr lvl="1"/>
            <a:endParaRPr lang="en-US" sz="2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1"/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Check </a:t>
            </a:r>
            <a:r>
              <a:rPr lang="en-US" sz="28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route list</a:t>
            </a:r>
          </a:p>
          <a:p>
            <a:pPr lvl="1"/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Migrate </a:t>
            </a:r>
            <a:r>
              <a:rPr lang="en-US" sz="28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table</a:t>
            </a:r>
          </a:p>
        </p:txBody>
      </p:sp>
      <p:pic>
        <p:nvPicPr>
          <p:cNvPr id="1026" name="Picture 2" descr="Important Icons PNG - Free PNG and Icons Downloads">
            <a:extLst>
              <a:ext uri="{FF2B5EF4-FFF2-40B4-BE49-F238E27FC236}">
                <a16:creationId xmlns:a16="http://schemas.microsoft.com/office/drawing/2014/main" id="{64CC29EF-EF37-4DB4-8A01-1341E7446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7504" y="3365752"/>
            <a:ext cx="1896200" cy="188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204;p11">
            <a:extLst>
              <a:ext uri="{FF2B5EF4-FFF2-40B4-BE49-F238E27FC236}">
                <a16:creationId xmlns:a16="http://schemas.microsoft.com/office/drawing/2014/main" id="{8A8E2AAF-2AA6-4DA1-AEA1-E52E205E0443}"/>
              </a:ext>
            </a:extLst>
          </p:cNvPr>
          <p:cNvSpPr txBox="1"/>
          <p:nvPr/>
        </p:nvSpPr>
        <p:spPr>
          <a:xfrm>
            <a:off x="3758213" y="543216"/>
            <a:ext cx="538679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1" dirty="0">
                <a:ea typeface="Calibri"/>
                <a:cs typeface="Calibri"/>
                <a:sym typeface="Calibri"/>
              </a:rPr>
              <a:t>OBJECTIVES FOR TODAY</a:t>
            </a:r>
          </a:p>
        </p:txBody>
      </p:sp>
      <p:pic>
        <p:nvPicPr>
          <p:cNvPr id="2" name="Picture 2" descr="Check - Green Check List Icon, HD Png Download , Transparent Png Image -  PNGitem">
            <a:extLst>
              <a:ext uri="{FF2B5EF4-FFF2-40B4-BE49-F238E27FC236}">
                <a16:creationId xmlns:a16="http://schemas.microsoft.com/office/drawing/2014/main" id="{218BF2F9-428D-4D70-9359-578489A5B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8953" y1="26081" x2="18953" y2="26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133" y="1816821"/>
            <a:ext cx="521069" cy="4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heck - Green Check List Icon, HD Png Download , Transparent Png Image -  PNGitem">
            <a:extLst>
              <a:ext uri="{FF2B5EF4-FFF2-40B4-BE49-F238E27FC236}">
                <a16:creationId xmlns:a16="http://schemas.microsoft.com/office/drawing/2014/main" id="{D37C0ADB-67C1-42EF-820B-412938901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8953" y1="26081" x2="18953" y2="26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496" y="2703367"/>
            <a:ext cx="521069" cy="4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heck - Green Check List Icon, HD Png Download , Transparent Png Image -  PNGitem">
            <a:extLst>
              <a:ext uri="{FF2B5EF4-FFF2-40B4-BE49-F238E27FC236}">
                <a16:creationId xmlns:a16="http://schemas.microsoft.com/office/drawing/2014/main" id="{8DDCE6CD-BB3A-42F6-BEC2-81907F4D1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8953" y1="26081" x2="18953" y2="26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496" y="3141592"/>
            <a:ext cx="521069" cy="4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heck - Green Check List Icon, HD Png Download , Transparent Png Image -  PNGitem">
            <a:extLst>
              <a:ext uri="{FF2B5EF4-FFF2-40B4-BE49-F238E27FC236}">
                <a16:creationId xmlns:a16="http://schemas.microsoft.com/office/drawing/2014/main" id="{7FADEFDA-9FC5-4433-A4D8-2B81AD4B3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8953" y1="26081" x2="18953" y2="26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496" y="3579817"/>
            <a:ext cx="521069" cy="4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heck - Green Check List Icon, HD Png Download , Transparent Png Image -  PNGitem">
            <a:extLst>
              <a:ext uri="{FF2B5EF4-FFF2-40B4-BE49-F238E27FC236}">
                <a16:creationId xmlns:a16="http://schemas.microsoft.com/office/drawing/2014/main" id="{705DFD6E-2ED3-4852-AB6C-0FB35AA08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8953" y1="26081" x2="18953" y2="26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858" y="4302573"/>
            <a:ext cx="521069" cy="4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heck - Green Check List Icon, HD Png Download , Transparent Png Image -  PNGitem">
            <a:extLst>
              <a:ext uri="{FF2B5EF4-FFF2-40B4-BE49-F238E27FC236}">
                <a16:creationId xmlns:a16="http://schemas.microsoft.com/office/drawing/2014/main" id="{03C7E034-1B40-47AA-94F8-C66BD466E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8953" y1="26081" x2="18953" y2="26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858" y="4750894"/>
            <a:ext cx="521069" cy="4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875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03;p11"/>
          <p:cNvSpPr txBox="1"/>
          <p:nvPr/>
        </p:nvSpPr>
        <p:spPr>
          <a:xfrm>
            <a:off x="2031858" y="1677259"/>
            <a:ext cx="8563607" cy="3539390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/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Understand differences </a:t>
            </a:r>
            <a:r>
              <a:rPr lang="en-US" sz="28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artisan</a:t>
            </a:r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command</a:t>
            </a:r>
            <a:endParaRPr lang="en-US" sz="2800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1"/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Use</a:t>
            </a:r>
            <a:r>
              <a:rPr lang="en-US" sz="28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artisan </a:t>
            </a:r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command to create:</a:t>
            </a:r>
          </a:p>
          <a:p>
            <a:pPr lvl="1"/>
            <a:r>
              <a:rPr lang="en-US" sz="28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	</a:t>
            </a:r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- Model</a:t>
            </a:r>
          </a:p>
          <a:p>
            <a:pPr lvl="1"/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     - Controller</a:t>
            </a:r>
          </a:p>
          <a:p>
            <a:pPr lvl="1"/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     - Migration</a:t>
            </a:r>
          </a:p>
          <a:p>
            <a:pPr lvl="1"/>
            <a:endParaRPr lang="en-US" sz="2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lvl="1"/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Check </a:t>
            </a:r>
            <a:r>
              <a:rPr lang="en-US" sz="28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route list</a:t>
            </a:r>
          </a:p>
          <a:p>
            <a:pPr lvl="1"/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Migrate </a:t>
            </a:r>
            <a:r>
              <a:rPr lang="en-US" sz="28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table</a:t>
            </a:r>
          </a:p>
        </p:txBody>
      </p:sp>
      <p:pic>
        <p:nvPicPr>
          <p:cNvPr id="1026" name="Picture 2" descr="Important Icons PNG - Free PNG and Icons Downloads">
            <a:extLst>
              <a:ext uri="{FF2B5EF4-FFF2-40B4-BE49-F238E27FC236}">
                <a16:creationId xmlns:a16="http://schemas.microsoft.com/office/drawing/2014/main" id="{64CC29EF-EF37-4DB4-8A01-1341E7446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9468" y="4531773"/>
            <a:ext cx="1896200" cy="188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204;p11">
            <a:extLst>
              <a:ext uri="{FF2B5EF4-FFF2-40B4-BE49-F238E27FC236}">
                <a16:creationId xmlns:a16="http://schemas.microsoft.com/office/drawing/2014/main" id="{8A8E2AAF-2AA6-4DA1-AEA1-E52E205E0443}"/>
              </a:ext>
            </a:extLst>
          </p:cNvPr>
          <p:cNvSpPr txBox="1"/>
          <p:nvPr/>
        </p:nvSpPr>
        <p:spPr>
          <a:xfrm>
            <a:off x="3758213" y="543216"/>
            <a:ext cx="538679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1" dirty="0">
                <a:ea typeface="Calibri"/>
                <a:cs typeface="Calibri"/>
                <a:sym typeface="Calibri"/>
              </a:rPr>
              <a:t>OBJECTIVES FOR TODAY</a:t>
            </a:r>
          </a:p>
        </p:txBody>
      </p:sp>
      <p:pic>
        <p:nvPicPr>
          <p:cNvPr id="2" name="Picture 2" descr="Check - Green Check List Icon, HD Png Download , Transparent Png Image -  PNGitem">
            <a:extLst>
              <a:ext uri="{FF2B5EF4-FFF2-40B4-BE49-F238E27FC236}">
                <a16:creationId xmlns:a16="http://schemas.microsoft.com/office/drawing/2014/main" id="{218BF2F9-428D-4D70-9359-578489A5B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8953" y1="26081" x2="18953" y2="26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133" y="1816821"/>
            <a:ext cx="521069" cy="4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heck - Green Check List Icon, HD Png Download , Transparent Png Image -  PNGitem">
            <a:extLst>
              <a:ext uri="{FF2B5EF4-FFF2-40B4-BE49-F238E27FC236}">
                <a16:creationId xmlns:a16="http://schemas.microsoft.com/office/drawing/2014/main" id="{D37C0ADB-67C1-42EF-820B-412938901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8953" y1="26081" x2="18953" y2="26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496" y="2703367"/>
            <a:ext cx="521069" cy="4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heck - Green Check List Icon, HD Png Download , Transparent Png Image -  PNGitem">
            <a:extLst>
              <a:ext uri="{FF2B5EF4-FFF2-40B4-BE49-F238E27FC236}">
                <a16:creationId xmlns:a16="http://schemas.microsoft.com/office/drawing/2014/main" id="{8DDCE6CD-BB3A-42F6-BEC2-81907F4D1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8953" y1="26081" x2="18953" y2="26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496" y="3141592"/>
            <a:ext cx="521069" cy="4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heck - Green Check List Icon, HD Png Download , Transparent Png Image -  PNGitem">
            <a:extLst>
              <a:ext uri="{FF2B5EF4-FFF2-40B4-BE49-F238E27FC236}">
                <a16:creationId xmlns:a16="http://schemas.microsoft.com/office/drawing/2014/main" id="{7FADEFDA-9FC5-4433-A4D8-2B81AD4B3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8953" y1="26081" x2="18953" y2="26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496" y="3579817"/>
            <a:ext cx="521069" cy="4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heck - Green Check List Icon, HD Png Download , Transparent Png Image -  PNGitem">
            <a:extLst>
              <a:ext uri="{FF2B5EF4-FFF2-40B4-BE49-F238E27FC236}">
                <a16:creationId xmlns:a16="http://schemas.microsoft.com/office/drawing/2014/main" id="{705DFD6E-2ED3-4852-AB6C-0FB35AA08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8953" y1="26081" x2="18953" y2="26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858" y="4302573"/>
            <a:ext cx="521069" cy="4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heck - Green Check List Icon, HD Png Download , Transparent Png Image -  PNGitem">
            <a:extLst>
              <a:ext uri="{FF2B5EF4-FFF2-40B4-BE49-F238E27FC236}">
                <a16:creationId xmlns:a16="http://schemas.microsoft.com/office/drawing/2014/main" id="{03C7E034-1B40-47AA-94F8-C66BD466E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8953" y1="26081" x2="18953" y2="26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858" y="4750894"/>
            <a:ext cx="521069" cy="4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482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4;p11"/>
          <p:cNvSpPr txBox="1"/>
          <p:nvPr/>
        </p:nvSpPr>
        <p:spPr>
          <a:xfrm>
            <a:off x="3470795" y="305903"/>
            <a:ext cx="4968355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Basic artisan command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70E040-F893-48A4-861C-17E07800FE6E}"/>
              </a:ext>
            </a:extLst>
          </p:cNvPr>
          <p:cNvSpPr txBox="1"/>
          <p:nvPr/>
        </p:nvSpPr>
        <p:spPr>
          <a:xfrm>
            <a:off x="3048663" y="1317114"/>
            <a:ext cx="6094674" cy="92333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marL="50800" lvl="0">
              <a:buSzPts val="2800"/>
            </a:pPr>
            <a:r>
              <a:rPr lang="en-US" b="1" dirty="0"/>
              <a:t>Artisan</a:t>
            </a:r>
            <a:r>
              <a:rPr lang="en-US" dirty="0"/>
              <a:t> is </a:t>
            </a:r>
            <a:r>
              <a:rPr lang="en-US" b="1" dirty="0"/>
              <a:t>the name of the command-line interface included with Laravel</a:t>
            </a:r>
            <a:r>
              <a:rPr lang="en-US" dirty="0"/>
              <a:t>. It provides a number of helpful commands for your use while developing your application.</a:t>
            </a:r>
          </a:p>
        </p:txBody>
      </p:sp>
      <p:pic>
        <p:nvPicPr>
          <p:cNvPr id="2050" name="Picture 2" descr="Thinking - Free user icons">
            <a:extLst>
              <a:ext uri="{FF2B5EF4-FFF2-40B4-BE49-F238E27FC236}">
                <a16:creationId xmlns:a16="http://schemas.microsoft.com/office/drawing/2014/main" id="{819960D2-5E62-4DC7-9E59-F8324F741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393" y="571924"/>
            <a:ext cx="1168842" cy="1168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D29C07-C06F-45F9-9337-21984FB3F58E}"/>
              </a:ext>
            </a:extLst>
          </p:cNvPr>
          <p:cNvSpPr txBox="1"/>
          <p:nvPr/>
        </p:nvSpPr>
        <p:spPr>
          <a:xfrm rot="20044058">
            <a:off x="9955279" y="1616170"/>
            <a:ext cx="1748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artisan? </a:t>
            </a:r>
          </a:p>
          <a:p>
            <a:r>
              <a:rPr lang="en-US" dirty="0"/>
              <a:t>Why we use it?</a:t>
            </a:r>
          </a:p>
        </p:txBody>
      </p:sp>
      <p:sp>
        <p:nvSpPr>
          <p:cNvPr id="21" name="Google Shape;204;p11">
            <a:extLst>
              <a:ext uri="{FF2B5EF4-FFF2-40B4-BE49-F238E27FC236}">
                <a16:creationId xmlns:a16="http://schemas.microsoft.com/office/drawing/2014/main" id="{AE5E417F-7D96-4188-93ED-077ECCC6391C}"/>
              </a:ext>
            </a:extLst>
          </p:cNvPr>
          <p:cNvSpPr txBox="1"/>
          <p:nvPr/>
        </p:nvSpPr>
        <p:spPr>
          <a:xfrm rot="18980340">
            <a:off x="8265216" y="3533727"/>
            <a:ext cx="175624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BA6AD6-93B1-4F2A-AAEF-AF426BE0A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663" y="2690284"/>
            <a:ext cx="5181600" cy="28506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E907048-4AF4-4642-A4B4-5FA87E16EDFA}"/>
              </a:ext>
            </a:extLst>
          </p:cNvPr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24BAAA-776C-4774-BC73-82775D904377}"/>
              </a:ext>
            </a:extLst>
          </p:cNvPr>
          <p:cNvSpPr txBox="1"/>
          <p:nvPr/>
        </p:nvSpPr>
        <p:spPr>
          <a:xfrm>
            <a:off x="162810" y="118857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MNI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49B38E5-7313-40AD-9594-0F4C8732BC8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1C2217D-70BD-40C3-BE33-3B8894462F7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666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4;p11">
            <a:extLst>
              <a:ext uri="{FF2B5EF4-FFF2-40B4-BE49-F238E27FC236}">
                <a16:creationId xmlns:a16="http://schemas.microsoft.com/office/drawing/2014/main" id="{094234EF-3A9C-4463-B677-25CB3BA7A495}"/>
              </a:ext>
            </a:extLst>
          </p:cNvPr>
          <p:cNvSpPr txBox="1"/>
          <p:nvPr/>
        </p:nvSpPr>
        <p:spPr>
          <a:xfrm>
            <a:off x="3189766" y="345024"/>
            <a:ext cx="6338820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 sz="35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Laravel - Wikipedia">
            <a:extLst>
              <a:ext uri="{FF2B5EF4-FFF2-40B4-BE49-F238E27FC236}">
                <a16:creationId xmlns:a16="http://schemas.microsoft.com/office/drawing/2014/main" id="{59FCFBFE-1373-4B33-B700-626FE4EFD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531" y="354875"/>
            <a:ext cx="496293" cy="51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204;p11">
            <a:extLst>
              <a:ext uri="{FF2B5EF4-FFF2-40B4-BE49-F238E27FC236}">
                <a16:creationId xmlns:a16="http://schemas.microsoft.com/office/drawing/2014/main" id="{BF60F962-D302-4A04-9E05-994C05488E75}"/>
              </a:ext>
            </a:extLst>
          </p:cNvPr>
          <p:cNvSpPr txBox="1"/>
          <p:nvPr/>
        </p:nvSpPr>
        <p:spPr>
          <a:xfrm>
            <a:off x="2628682" y="2672181"/>
            <a:ext cx="7831815" cy="83095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Check Laravel Version</a:t>
            </a:r>
            <a:endParaRPr lang="en-US" sz="2400"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Run your Laravel project with port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8080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2977C0-058D-4A0B-89E8-9FD2115A0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71" y="612938"/>
            <a:ext cx="306215" cy="6090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64C2AC-18D9-4FE9-9C39-500092ED9301}"/>
              </a:ext>
            </a:extLst>
          </p:cNvPr>
          <p:cNvSpPr txBox="1"/>
          <p:nvPr/>
        </p:nvSpPr>
        <p:spPr>
          <a:xfrm>
            <a:off x="734095" y="1227321"/>
            <a:ext cx="6319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INDIV</a:t>
            </a:r>
            <a:endParaRPr lang="en-US" sz="1500" dirty="0">
              <a:solidFill>
                <a:srgbClr val="FF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134F9B-125B-42E9-974C-61100CD76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9918882-139D-42F3-AA6C-39D8633C5674}"/>
              </a:ext>
            </a:extLst>
          </p:cNvPr>
          <p:cNvSpPr txBox="1"/>
          <p:nvPr/>
        </p:nvSpPr>
        <p:spPr>
          <a:xfrm>
            <a:off x="157835" y="1273487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409241-0F38-4836-BCCD-D2D5FCA45D04}"/>
              </a:ext>
            </a:extLst>
          </p:cNvPr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sp>
        <p:nvSpPr>
          <p:cNvPr id="15" name="Google Shape;204;p11">
            <a:extLst>
              <a:ext uri="{FF2B5EF4-FFF2-40B4-BE49-F238E27FC236}">
                <a16:creationId xmlns:a16="http://schemas.microsoft.com/office/drawing/2014/main" id="{96AC2B90-EEF0-454A-961E-8A8172B48AC6}"/>
              </a:ext>
            </a:extLst>
          </p:cNvPr>
          <p:cNvSpPr txBox="1"/>
          <p:nvPr/>
        </p:nvSpPr>
        <p:spPr>
          <a:xfrm rot="19769758">
            <a:off x="974631" y="1884225"/>
            <a:ext cx="3077776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Use artisan command 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1048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4;p11"/>
          <p:cNvSpPr txBox="1"/>
          <p:nvPr/>
        </p:nvSpPr>
        <p:spPr>
          <a:xfrm>
            <a:off x="4099445" y="321209"/>
            <a:ext cx="3899569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Create controller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2" descr="May be an image of text that says '// Command to create Controller Basic php artisan make:controller YourController // Command to create Resource Controller 1. php artisan make:controller YourController --resource 2. php artisan make:controller YourController -r // Command to create API Controller php artisan make:controller YourController --api'">
            <a:extLst>
              <a:ext uri="{FF2B5EF4-FFF2-40B4-BE49-F238E27FC236}">
                <a16:creationId xmlns:a16="http://schemas.microsoft.com/office/drawing/2014/main" id="{0F6A8A4E-74BD-4395-AAA6-AD26DE1EF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5" t="14729" r="9140" b="15258"/>
          <a:stretch/>
        </p:blipFill>
        <p:spPr bwMode="auto">
          <a:xfrm>
            <a:off x="2289380" y="1564740"/>
            <a:ext cx="8362950" cy="448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204;p11">
            <a:extLst>
              <a:ext uri="{FF2B5EF4-FFF2-40B4-BE49-F238E27FC236}">
                <a16:creationId xmlns:a16="http://schemas.microsoft.com/office/drawing/2014/main" id="{157059F4-2D61-4D39-BB00-B4F5837A42B7}"/>
              </a:ext>
            </a:extLst>
          </p:cNvPr>
          <p:cNvSpPr txBox="1"/>
          <p:nvPr/>
        </p:nvSpPr>
        <p:spPr>
          <a:xfrm rot="18980340">
            <a:off x="407091" y="3809952"/>
            <a:ext cx="175624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D7C902-724E-40AA-B47C-006BD6F416B8}"/>
              </a:ext>
            </a:extLst>
          </p:cNvPr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6EF53-5E3A-419D-8553-36CB31B57107}"/>
              </a:ext>
            </a:extLst>
          </p:cNvPr>
          <p:cNvSpPr txBox="1"/>
          <p:nvPr/>
        </p:nvSpPr>
        <p:spPr>
          <a:xfrm>
            <a:off x="162810" y="118857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MNI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50E6C8-CDD5-488F-86F8-ACE126C9319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3D42A9-124E-4149-A49E-8E6CD7527B4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60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4;p11">
            <a:extLst>
              <a:ext uri="{FF2B5EF4-FFF2-40B4-BE49-F238E27FC236}">
                <a16:creationId xmlns:a16="http://schemas.microsoft.com/office/drawing/2014/main" id="{094234EF-3A9C-4463-B677-25CB3BA7A495}"/>
              </a:ext>
            </a:extLst>
          </p:cNvPr>
          <p:cNvSpPr txBox="1"/>
          <p:nvPr/>
        </p:nvSpPr>
        <p:spPr>
          <a:xfrm>
            <a:off x="3189766" y="345024"/>
            <a:ext cx="6338820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latin typeface="Calibri"/>
                <a:ea typeface="Calibri"/>
                <a:cs typeface="Calibri"/>
                <a:sym typeface="Calibri"/>
              </a:rPr>
              <a:t>Activity 2</a:t>
            </a:r>
            <a:endParaRPr sz="35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Laravel - Wikipedia">
            <a:extLst>
              <a:ext uri="{FF2B5EF4-FFF2-40B4-BE49-F238E27FC236}">
                <a16:creationId xmlns:a16="http://schemas.microsoft.com/office/drawing/2014/main" id="{59FCFBFE-1373-4B33-B700-626FE4EFD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531" y="354875"/>
            <a:ext cx="496293" cy="51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204;p11">
            <a:extLst>
              <a:ext uri="{FF2B5EF4-FFF2-40B4-BE49-F238E27FC236}">
                <a16:creationId xmlns:a16="http://schemas.microsoft.com/office/drawing/2014/main" id="{BF60F962-D302-4A04-9E05-994C05488E75}"/>
              </a:ext>
            </a:extLst>
          </p:cNvPr>
          <p:cNvSpPr txBox="1"/>
          <p:nvPr/>
        </p:nvSpPr>
        <p:spPr>
          <a:xfrm>
            <a:off x="2628682" y="2672181"/>
            <a:ext cx="7831815" cy="120028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Basic controller name: </a:t>
            </a:r>
            <a:r>
              <a:rPr lang="en-US" sz="2400" b="1" dirty="0" err="1">
                <a:latin typeface="Calibri"/>
                <a:ea typeface="Calibri"/>
                <a:cs typeface="Calibri"/>
                <a:sym typeface="Calibri"/>
              </a:rPr>
              <a:t>BasicController</a:t>
            </a:r>
            <a:endParaRPr lang="en-US" sz="2400"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Resource controller name: </a:t>
            </a:r>
            <a:r>
              <a:rPr lang="en-US" sz="2400" b="1" dirty="0" err="1">
                <a:latin typeface="Calibri"/>
                <a:ea typeface="Calibri"/>
                <a:cs typeface="Calibri"/>
                <a:sym typeface="Calibri"/>
              </a:rPr>
              <a:t>TaskController</a:t>
            </a:r>
            <a:endParaRPr lang="en-US" sz="2400"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API controller name: </a:t>
            </a:r>
            <a:r>
              <a:rPr lang="en-US" sz="2400" b="1" dirty="0" err="1">
                <a:latin typeface="Calibri"/>
                <a:ea typeface="Calibri"/>
                <a:cs typeface="Calibri"/>
                <a:sym typeface="Calibri"/>
              </a:rPr>
              <a:t>ProductController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2977C0-058D-4A0B-89E8-9FD2115A0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71" y="612938"/>
            <a:ext cx="306215" cy="6090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64C2AC-18D9-4FE9-9C39-500092ED9301}"/>
              </a:ext>
            </a:extLst>
          </p:cNvPr>
          <p:cNvSpPr txBox="1"/>
          <p:nvPr/>
        </p:nvSpPr>
        <p:spPr>
          <a:xfrm>
            <a:off x="734095" y="1227321"/>
            <a:ext cx="6319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INDIV</a:t>
            </a:r>
            <a:endParaRPr lang="en-US" sz="1500" dirty="0">
              <a:solidFill>
                <a:srgbClr val="FF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134F9B-125B-42E9-974C-61100CD76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9918882-139D-42F3-AA6C-39D8633C5674}"/>
              </a:ext>
            </a:extLst>
          </p:cNvPr>
          <p:cNvSpPr txBox="1"/>
          <p:nvPr/>
        </p:nvSpPr>
        <p:spPr>
          <a:xfrm>
            <a:off x="157835" y="1273487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409241-0F38-4836-BCCD-D2D5FCA45D04}"/>
              </a:ext>
            </a:extLst>
          </p:cNvPr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sp>
        <p:nvSpPr>
          <p:cNvPr id="15" name="Google Shape;204;p11">
            <a:extLst>
              <a:ext uri="{FF2B5EF4-FFF2-40B4-BE49-F238E27FC236}">
                <a16:creationId xmlns:a16="http://schemas.microsoft.com/office/drawing/2014/main" id="{96AC2B90-EEF0-454A-961E-8A8172B48AC6}"/>
              </a:ext>
            </a:extLst>
          </p:cNvPr>
          <p:cNvSpPr txBox="1"/>
          <p:nvPr/>
        </p:nvSpPr>
        <p:spPr>
          <a:xfrm rot="19769758">
            <a:off x="974631" y="1699559"/>
            <a:ext cx="3077776" cy="83095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Use artisan commands to create 3 controllers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204;p11">
            <a:extLst>
              <a:ext uri="{FF2B5EF4-FFF2-40B4-BE49-F238E27FC236}">
                <a16:creationId xmlns:a16="http://schemas.microsoft.com/office/drawing/2014/main" id="{C46091B6-C0FC-4B9B-B9D1-FEE264D27726}"/>
              </a:ext>
            </a:extLst>
          </p:cNvPr>
          <p:cNvSpPr txBox="1"/>
          <p:nvPr/>
        </p:nvSpPr>
        <p:spPr>
          <a:xfrm rot="21020796">
            <a:off x="1629307" y="4939028"/>
            <a:ext cx="9964109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After creating all controllers check on each controller what are the differences?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5827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4;p11"/>
          <p:cNvSpPr txBox="1"/>
          <p:nvPr/>
        </p:nvSpPr>
        <p:spPr>
          <a:xfrm>
            <a:off x="4099445" y="321209"/>
            <a:ext cx="3899569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Create model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04;p11">
            <a:extLst>
              <a:ext uri="{FF2B5EF4-FFF2-40B4-BE49-F238E27FC236}">
                <a16:creationId xmlns:a16="http://schemas.microsoft.com/office/drawing/2014/main" id="{157059F4-2D61-4D39-BB00-B4F5837A42B7}"/>
              </a:ext>
            </a:extLst>
          </p:cNvPr>
          <p:cNvSpPr txBox="1"/>
          <p:nvPr/>
        </p:nvSpPr>
        <p:spPr>
          <a:xfrm rot="18980340">
            <a:off x="2426708" y="3896573"/>
            <a:ext cx="175624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D7C902-724E-40AA-B47C-006BD6F416B8}"/>
              </a:ext>
            </a:extLst>
          </p:cNvPr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6EF53-5E3A-419D-8553-36CB31B57107}"/>
              </a:ext>
            </a:extLst>
          </p:cNvPr>
          <p:cNvSpPr txBox="1"/>
          <p:nvPr/>
        </p:nvSpPr>
        <p:spPr>
          <a:xfrm>
            <a:off x="162810" y="1188574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50E6C8-CDD5-488F-86F8-ACE126C9319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3D42A9-124E-4149-A49E-8E6CD7527B4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9" name="Google Shape;204;p11">
            <a:extLst>
              <a:ext uri="{FF2B5EF4-FFF2-40B4-BE49-F238E27FC236}">
                <a16:creationId xmlns:a16="http://schemas.microsoft.com/office/drawing/2014/main" id="{803F2DE5-18F5-4AC7-9D34-39A2B9002D15}"/>
              </a:ext>
            </a:extLst>
          </p:cNvPr>
          <p:cNvSpPr txBox="1"/>
          <p:nvPr/>
        </p:nvSpPr>
        <p:spPr>
          <a:xfrm>
            <a:off x="3474161" y="1922324"/>
            <a:ext cx="5589656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php artisan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make:model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YourModel</a:t>
            </a:r>
            <a:endParaRPr sz="3500" dirty="0">
              <a:solidFill>
                <a:schemeClr val="tx2"/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04;p11">
            <a:extLst>
              <a:ext uri="{FF2B5EF4-FFF2-40B4-BE49-F238E27FC236}">
                <a16:creationId xmlns:a16="http://schemas.microsoft.com/office/drawing/2014/main" id="{BE0393F0-6E14-4D64-87EE-3DCFAB3E3CE0}"/>
              </a:ext>
            </a:extLst>
          </p:cNvPr>
          <p:cNvSpPr txBox="1"/>
          <p:nvPr/>
        </p:nvSpPr>
        <p:spPr>
          <a:xfrm>
            <a:off x="3689254" y="4230801"/>
            <a:ext cx="5159469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php artisan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make:model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Post</a:t>
            </a:r>
            <a:endParaRPr sz="3500" dirty="0">
              <a:solidFill>
                <a:schemeClr val="tx2"/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0948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4;p11"/>
          <p:cNvSpPr txBox="1"/>
          <p:nvPr/>
        </p:nvSpPr>
        <p:spPr>
          <a:xfrm>
            <a:off x="4099445" y="321209"/>
            <a:ext cx="3899569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35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Create migration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04;p11">
            <a:extLst>
              <a:ext uri="{FF2B5EF4-FFF2-40B4-BE49-F238E27FC236}">
                <a16:creationId xmlns:a16="http://schemas.microsoft.com/office/drawing/2014/main" id="{157059F4-2D61-4D39-BB00-B4F5837A42B7}"/>
              </a:ext>
            </a:extLst>
          </p:cNvPr>
          <p:cNvSpPr txBox="1"/>
          <p:nvPr/>
        </p:nvSpPr>
        <p:spPr>
          <a:xfrm rot="18980340">
            <a:off x="1256377" y="5522580"/>
            <a:ext cx="175624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D7C902-724E-40AA-B47C-006BD6F416B8}"/>
              </a:ext>
            </a:extLst>
          </p:cNvPr>
          <p:cNvSpPr txBox="1"/>
          <p:nvPr/>
        </p:nvSpPr>
        <p:spPr>
          <a:xfrm>
            <a:off x="-1" y="0"/>
            <a:ext cx="171289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6EF53-5E3A-419D-8553-36CB31B57107}"/>
              </a:ext>
            </a:extLst>
          </p:cNvPr>
          <p:cNvSpPr txBox="1"/>
          <p:nvPr/>
        </p:nvSpPr>
        <p:spPr>
          <a:xfrm>
            <a:off x="162810" y="1188574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05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50E6C8-CDD5-488F-86F8-ACE126C9319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6444" y="702276"/>
            <a:ext cx="607924" cy="6607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3D42A9-124E-4149-A49E-8E6CD7527B4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9" name="Google Shape;204;p11">
            <a:extLst>
              <a:ext uri="{FF2B5EF4-FFF2-40B4-BE49-F238E27FC236}">
                <a16:creationId xmlns:a16="http://schemas.microsoft.com/office/drawing/2014/main" id="{803F2DE5-18F5-4AC7-9D34-39A2B9002D15}"/>
              </a:ext>
            </a:extLst>
          </p:cNvPr>
          <p:cNvSpPr txBox="1"/>
          <p:nvPr/>
        </p:nvSpPr>
        <p:spPr>
          <a:xfrm>
            <a:off x="1789887" y="4252571"/>
            <a:ext cx="8834380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php artisan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make:migration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create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_table_name_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table</a:t>
            </a:r>
            <a:endParaRPr sz="3500" b="1" dirty="0">
              <a:solidFill>
                <a:schemeClr val="tx2"/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04;p11">
            <a:extLst>
              <a:ext uri="{FF2B5EF4-FFF2-40B4-BE49-F238E27FC236}">
                <a16:creationId xmlns:a16="http://schemas.microsoft.com/office/drawing/2014/main" id="{BE0393F0-6E14-4D64-87EE-3DCFAB3E3CE0}"/>
              </a:ext>
            </a:extLst>
          </p:cNvPr>
          <p:cNvSpPr txBox="1"/>
          <p:nvPr/>
        </p:nvSpPr>
        <p:spPr>
          <a:xfrm>
            <a:off x="2497168" y="5753393"/>
            <a:ext cx="7997764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php artisan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make:migration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create_posts_table</a:t>
            </a:r>
            <a:endParaRPr sz="3500" dirty="0">
              <a:solidFill>
                <a:schemeClr val="tx2"/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23F04B8-2A61-455E-85B3-E817F09D6C70}"/>
              </a:ext>
            </a:extLst>
          </p:cNvPr>
          <p:cNvCxnSpPr/>
          <p:nvPr/>
        </p:nvCxnSpPr>
        <p:spPr>
          <a:xfrm flipV="1">
            <a:off x="7048500" y="3586719"/>
            <a:ext cx="950514" cy="790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15F020-9E2F-46E1-B36D-678B3B709B30}"/>
              </a:ext>
            </a:extLst>
          </p:cNvPr>
          <p:cNvCxnSpPr/>
          <p:nvPr/>
        </p:nvCxnSpPr>
        <p:spPr>
          <a:xfrm>
            <a:off x="9763938" y="4582036"/>
            <a:ext cx="638175" cy="55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204;p11">
            <a:extLst>
              <a:ext uri="{FF2B5EF4-FFF2-40B4-BE49-F238E27FC236}">
                <a16:creationId xmlns:a16="http://schemas.microsoft.com/office/drawing/2014/main" id="{5A159A10-7C0B-4F0F-87D2-68AB4FBEFD8A}"/>
              </a:ext>
            </a:extLst>
          </p:cNvPr>
          <p:cNvSpPr txBox="1"/>
          <p:nvPr/>
        </p:nvSpPr>
        <p:spPr>
          <a:xfrm rot="154448">
            <a:off x="7294476" y="3108115"/>
            <a:ext cx="175624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keyword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204;p11">
            <a:extLst>
              <a:ext uri="{FF2B5EF4-FFF2-40B4-BE49-F238E27FC236}">
                <a16:creationId xmlns:a16="http://schemas.microsoft.com/office/drawing/2014/main" id="{774C2933-8D96-49A2-9951-B1C6815DD09B}"/>
              </a:ext>
            </a:extLst>
          </p:cNvPr>
          <p:cNvSpPr txBox="1"/>
          <p:nvPr/>
        </p:nvSpPr>
        <p:spPr>
          <a:xfrm rot="21289844">
            <a:off x="10100250" y="5121839"/>
            <a:ext cx="1756242" cy="4616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keyword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CA0C11-AF76-44D8-9A47-DD2AA2A64603}"/>
              </a:ext>
            </a:extLst>
          </p:cNvPr>
          <p:cNvSpPr/>
          <p:nvPr/>
        </p:nvSpPr>
        <p:spPr>
          <a:xfrm>
            <a:off x="3448050" y="180775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Migrations</a:t>
            </a:r>
            <a:r>
              <a:rPr lang="en-US" dirty="0"/>
              <a:t> are like </a:t>
            </a:r>
            <a:r>
              <a:rPr lang="en-US" b="1" dirty="0"/>
              <a:t>version control for your database</a:t>
            </a:r>
            <a:r>
              <a:rPr lang="en-US" dirty="0"/>
              <a:t>, allowing your team to define and share the application's database schema definition. </a:t>
            </a:r>
          </a:p>
        </p:txBody>
      </p:sp>
    </p:spTree>
    <p:extLst>
      <p:ext uri="{BB962C8B-B14F-4D97-AF65-F5344CB8AC3E}">
        <p14:creationId xmlns:p14="http://schemas.microsoft.com/office/powerpoint/2010/main" val="3778004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4;p11">
            <a:extLst>
              <a:ext uri="{FF2B5EF4-FFF2-40B4-BE49-F238E27FC236}">
                <a16:creationId xmlns:a16="http://schemas.microsoft.com/office/drawing/2014/main" id="{094234EF-3A9C-4463-B677-25CB3BA7A495}"/>
              </a:ext>
            </a:extLst>
          </p:cNvPr>
          <p:cNvSpPr txBox="1"/>
          <p:nvPr/>
        </p:nvSpPr>
        <p:spPr>
          <a:xfrm>
            <a:off x="3189766" y="345024"/>
            <a:ext cx="6338820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latin typeface="Calibri"/>
                <a:ea typeface="Calibri"/>
                <a:cs typeface="Calibri"/>
                <a:sym typeface="Calibri"/>
              </a:rPr>
              <a:t>Activity 3</a:t>
            </a:r>
            <a:endParaRPr sz="35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Laravel - Wikipedia">
            <a:extLst>
              <a:ext uri="{FF2B5EF4-FFF2-40B4-BE49-F238E27FC236}">
                <a16:creationId xmlns:a16="http://schemas.microsoft.com/office/drawing/2014/main" id="{59FCFBFE-1373-4B33-B700-626FE4EFD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531" y="354875"/>
            <a:ext cx="496293" cy="51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204;p11">
            <a:extLst>
              <a:ext uri="{FF2B5EF4-FFF2-40B4-BE49-F238E27FC236}">
                <a16:creationId xmlns:a16="http://schemas.microsoft.com/office/drawing/2014/main" id="{BF60F962-D302-4A04-9E05-994C05488E75}"/>
              </a:ext>
            </a:extLst>
          </p:cNvPr>
          <p:cNvSpPr txBox="1"/>
          <p:nvPr/>
        </p:nvSpPr>
        <p:spPr>
          <a:xfrm>
            <a:off x="2676307" y="3100806"/>
            <a:ext cx="7831815" cy="120028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Model: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Task 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and table: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tasks</a:t>
            </a: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Model: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Person 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and table: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people</a:t>
            </a: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Model: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Product 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and table: 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products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2977C0-058D-4A0B-89E8-9FD2115A0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71" y="612938"/>
            <a:ext cx="306215" cy="6090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64C2AC-18D9-4FE9-9C39-500092ED9301}"/>
              </a:ext>
            </a:extLst>
          </p:cNvPr>
          <p:cNvSpPr txBox="1"/>
          <p:nvPr/>
        </p:nvSpPr>
        <p:spPr>
          <a:xfrm>
            <a:off x="734095" y="1227321"/>
            <a:ext cx="6319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INDIV</a:t>
            </a:r>
            <a:endParaRPr lang="en-US" sz="1500" dirty="0">
              <a:solidFill>
                <a:srgbClr val="FF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134F9B-125B-42E9-974C-61100CD76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9918882-139D-42F3-AA6C-39D8633C5674}"/>
              </a:ext>
            </a:extLst>
          </p:cNvPr>
          <p:cNvSpPr txBox="1"/>
          <p:nvPr/>
        </p:nvSpPr>
        <p:spPr>
          <a:xfrm>
            <a:off x="157835" y="1273487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409241-0F38-4836-BCCD-D2D5FCA45D04}"/>
              </a:ext>
            </a:extLst>
          </p:cNvPr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sp>
        <p:nvSpPr>
          <p:cNvPr id="15" name="Google Shape;204;p11">
            <a:extLst>
              <a:ext uri="{FF2B5EF4-FFF2-40B4-BE49-F238E27FC236}">
                <a16:creationId xmlns:a16="http://schemas.microsoft.com/office/drawing/2014/main" id="{96AC2B90-EEF0-454A-961E-8A8172B48AC6}"/>
              </a:ext>
            </a:extLst>
          </p:cNvPr>
          <p:cNvSpPr txBox="1"/>
          <p:nvPr/>
        </p:nvSpPr>
        <p:spPr>
          <a:xfrm rot="19769758">
            <a:off x="1032000" y="1864701"/>
            <a:ext cx="3660274" cy="83095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Use artisan command to create 3 models &amp; 3 tables</a:t>
            </a:r>
            <a:endParaRPr sz="3500" i="1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60982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1529</TotalTime>
  <Words>599</Words>
  <Application>Microsoft Office PowerPoint</Application>
  <PresentationFormat>Widescreen</PresentationFormat>
  <Paragraphs>123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Slack-Lato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clément vinot</dc:creator>
  <cp:lastModifiedBy>rady y</cp:lastModifiedBy>
  <cp:revision>165</cp:revision>
  <dcterms:created xsi:type="dcterms:W3CDTF">2021-05-13T04:16:30Z</dcterms:created>
  <dcterms:modified xsi:type="dcterms:W3CDTF">2022-05-16T05:57:27Z</dcterms:modified>
</cp:coreProperties>
</file>