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597" r:id="rId3"/>
    <p:sldId id="577" r:id="rId4"/>
    <p:sldId id="587" r:id="rId5"/>
    <p:sldId id="605" r:id="rId6"/>
    <p:sldId id="599" r:id="rId7"/>
    <p:sldId id="600" r:id="rId8"/>
    <p:sldId id="601" r:id="rId9"/>
    <p:sldId id="602" r:id="rId10"/>
    <p:sldId id="554" r:id="rId11"/>
    <p:sldId id="604" r:id="rId12"/>
    <p:sldId id="581" r:id="rId13"/>
    <p:sldId id="603" r:id="rId14"/>
    <p:sldId id="585" r:id="rId15"/>
    <p:sldId id="586" r:id="rId16"/>
    <p:sldId id="606" r:id="rId17"/>
    <p:sldId id="607" r:id="rId18"/>
    <p:sldId id="608" r:id="rId19"/>
    <p:sldId id="588" r:id="rId20"/>
    <p:sldId id="589" r:id="rId21"/>
    <p:sldId id="590" r:id="rId22"/>
    <p:sldId id="609" r:id="rId23"/>
    <p:sldId id="610" r:id="rId24"/>
    <p:sldId id="591" r:id="rId25"/>
    <p:sldId id="598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434" autoAdjust="0"/>
  </p:normalViewPr>
  <p:slideViewPr>
    <p:cSldViewPr snapToGrid="0">
      <p:cViewPr varScale="1">
        <p:scale>
          <a:sx n="108" d="100"/>
          <a:sy n="108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A9595-C2FD-43E1-8A45-5868971383F0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46EF7-D09E-4632-B0B7-72815C4CE2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16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le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parsing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json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de la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request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et de la réponse  (du coup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ausi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j'ai vu, c'est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specifique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aux POST/PUT)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</a:b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req.body</a:t>
            </a:r>
            <a:endParaRPr lang="fr-FR" b="0" i="0" dirty="0">
              <a:solidFill>
                <a:srgbClr val="D1D2D3"/>
              </a:solidFill>
              <a:effectLst/>
              <a:latin typeface="Slack-Lato"/>
            </a:endParaRPr>
          </a:p>
          <a:p>
            <a:endParaRPr lang="fr-F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accessoirement la gestion des erreur dans le catch</a:t>
            </a:r>
          </a:p>
          <a:p>
            <a:b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</a:b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93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9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https://laravel.com/docs/5.0/schema</a:t>
            </a:r>
          </a:p>
          <a:p>
            <a:r>
              <a:rPr lang="en-US" dirty="0"/>
              <a:t>https://www.codegrepper.com/code-examples/php/laravel+data+types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19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https://github.com/fzaninotto/Faker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10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https://github.com/fzaninotto/Faker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994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https://github.com/fzaninotto/Faker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965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519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9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DE624-D7C8-4CE6-B737-ADD688F3A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C82488-FC5A-47BA-A2A7-3C12B3ABB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E2133C-C594-4139-88FA-719DA9A2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756259-C700-4D74-952C-941840DC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D951B-47EE-4D42-A937-5A04F79F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7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966DA-C7DA-441F-822E-D05D3C58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8000B3-BBE6-431F-94B7-5B40580D9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75A01B-F1ED-4FD2-81D3-C3C2B132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1B3CB-C519-497F-B9A7-05F5C710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E556A-5AD9-44DF-851B-71537DEE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74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1E7765-253B-477E-9D56-1515FB608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3154E-D5E1-4C60-9F5B-F0C9ED14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A150B0-D4F1-473A-91A1-75511645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431AC3-1E29-402E-B631-7AEBAEC3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EE1D8-B22D-497A-BD00-C89589C7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1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99D25-C7C4-4F14-A926-E2167303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149A3-B1C6-46EC-81E3-AACB2544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9C9B2-BE1C-473D-8D87-9D1408E7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DC404-B5E8-4F92-9C57-F7A6E9EF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E9534-1BFD-41D8-A4B8-E1DFFDFC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5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533A1-5029-4202-A357-1D7DA44A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18F735-3672-40E0-986A-A85B92B3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6999F2-E5AA-49DB-BEE1-2169F8A0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8A2F9-DA89-4E22-AFFC-AD382CF2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837DF9-3AA1-4B11-B9F6-8A94F1EF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65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6395C-82A5-45C9-BC85-6100E909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DB9F8-EDCA-4DE8-A3E6-72D2544EB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507D9C-16CC-4FF9-9920-A1D2740D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2F0CAB-DECA-4586-9A44-6C3BDE9E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A99D6-05EC-469C-AD3E-A536150D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943879-9517-4F92-B748-78CD00D6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12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BE8CB-EBA8-411C-9DF5-ABC13C41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77B515-2EB0-4BE7-BE95-04F47E24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61344C-AB47-40AB-BE61-30B4E0686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B09B00-7F15-4763-83E4-A979D8CAC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293F20-6AF1-4B68-8162-91DE55960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B3754D-5557-4D6C-A524-9F81B006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B32C72-2304-41B4-82B8-971FB1CD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4FD5BF-D6FF-40A8-AB4F-3BFDA32B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03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89742-6A2B-4717-85BA-D2FF43C6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68D26B-EA1F-41D5-AED0-425B6577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050B27-73A3-4A2A-9333-416158F4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229C8A-F206-422D-895C-AA7F788A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60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743185-3EB6-4500-A8C9-D524236D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609094-0838-4C47-9723-18B5C581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10BABA-251C-4ACC-B943-5C29807D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25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49850-94B6-4C37-BF64-02E22F9E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52FCA-25BD-4934-92D7-BD64E567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CBDB55-318A-4315-B170-345B6AE33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F56356-009A-4F89-85A4-67A055BB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EB432E-F941-4051-BA00-BB648883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928DB0-FC7A-4771-A808-1E5C157E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38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AE6ED-AFF6-4EF8-B838-1985A233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AF163D-BBBE-44F3-A191-588E6B2C1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B57599-CEAF-47B1-BFF5-67FFACC2A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3E77B0-F082-46AC-B5C4-48C54F39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7FED3-DAD4-454B-B609-2EFACFA4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AFE356-BCF5-4E96-BF26-FEA556C6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85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BBAF2F-AF8B-4467-A12A-290F1D8C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872EE9-7C71-4443-8C89-03523C42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89E060-D4D7-4BCF-B4D7-93D199876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1501-5DD8-4A30-AEE4-676C83DFFFFD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B05BD-8AC5-43AF-BFC3-D5CE4AACD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BE9F81-28E6-443C-8D3A-60BF27C2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6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C5814E-8C69-41A9-AE1A-03EEDAAF13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Google Shape;88;p1"/>
          <p:cNvSpPr txBox="1"/>
          <p:nvPr/>
        </p:nvSpPr>
        <p:spPr>
          <a:xfrm>
            <a:off x="4137486" y="1094568"/>
            <a:ext cx="420330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LARAVEL</a:t>
            </a:r>
            <a:endParaRPr sz="1100" dirty="0"/>
          </a:p>
        </p:txBody>
      </p:sp>
      <p:sp>
        <p:nvSpPr>
          <p:cNvPr id="89" name="Google Shape;89;p1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051369" y="3156205"/>
            <a:ext cx="4089261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MIGRATION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TINKER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SEEDER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FACTORY</a:t>
            </a:r>
            <a:endParaRPr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Laravel - Wikipedia">
            <a:extLst>
              <a:ext uri="{FF2B5EF4-FFF2-40B4-BE49-F238E27FC236}">
                <a16:creationId xmlns:a16="http://schemas.microsoft.com/office/drawing/2014/main" id="{30AEDB8C-029B-421D-A004-4B5ED7D3E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434" y="2508174"/>
            <a:ext cx="623130" cy="6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797358" y="2423192"/>
            <a:ext cx="8324179" cy="193895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Create table name: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products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Migrate table to database: </a:t>
            </a:r>
            <a:r>
              <a:rPr lang="en-US" sz="2400" i="1" dirty="0">
                <a:latin typeface="Calibri"/>
                <a:ea typeface="Calibri"/>
                <a:cs typeface="Calibri"/>
                <a:sym typeface="Calibri"/>
              </a:rPr>
              <a:t>php artisan migrate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Check migrate status: </a:t>
            </a:r>
            <a:r>
              <a:rPr lang="en-US" sz="2400" i="1" dirty="0">
                <a:latin typeface="Calibri"/>
                <a:ea typeface="Calibri"/>
                <a:cs typeface="Calibri"/>
                <a:sym typeface="Calibri"/>
              </a:rPr>
              <a:t>php artisan </a:t>
            </a:r>
            <a:r>
              <a:rPr lang="en-US" sz="2400" i="1" dirty="0" err="1">
                <a:latin typeface="Calibri"/>
                <a:ea typeface="Calibri"/>
                <a:cs typeface="Calibri"/>
                <a:sym typeface="Calibri"/>
              </a:rPr>
              <a:t>migrate:status</a:t>
            </a:r>
            <a:endParaRPr lang="en-US" sz="2400" i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Drop all table in your database: </a:t>
            </a:r>
            <a:r>
              <a:rPr lang="en-US" sz="2400" i="1" dirty="0">
                <a:latin typeface="Calibri"/>
                <a:ea typeface="Calibri"/>
                <a:cs typeface="Calibri"/>
                <a:sym typeface="Calibri"/>
              </a:rPr>
              <a:t>php artisan </a:t>
            </a:r>
            <a:r>
              <a:rPr lang="en-US" sz="2400" i="1" dirty="0" err="1">
                <a:latin typeface="Calibri"/>
                <a:ea typeface="Calibri"/>
                <a:cs typeface="Calibri"/>
                <a:sym typeface="Calibri"/>
              </a:rPr>
              <a:t>migrate:rollback</a:t>
            </a:r>
            <a:endParaRPr lang="en-US" sz="2400" i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Reset table and re-create again: </a:t>
            </a:r>
            <a:r>
              <a:rPr lang="en-US" sz="2400" i="1" dirty="0">
                <a:latin typeface="Calibri"/>
                <a:ea typeface="Calibri"/>
                <a:cs typeface="Calibri"/>
                <a:sym typeface="Calibri"/>
              </a:rPr>
              <a:t>php artisan </a:t>
            </a:r>
            <a:r>
              <a:rPr lang="en-US" sz="2400" i="1" dirty="0" err="1">
                <a:latin typeface="Calibri"/>
                <a:ea typeface="Calibri"/>
                <a:cs typeface="Calibri"/>
                <a:sym typeface="Calibri"/>
              </a:rPr>
              <a:t>migrate:refresh</a:t>
            </a:r>
            <a:endParaRPr lang="en-US" sz="2400" i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19769758">
            <a:off x="974631" y="1884225"/>
            <a:ext cx="3077776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 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04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Tinker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402468" y="2861704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72F057-C92D-40CA-8452-69417D4606A3}"/>
              </a:ext>
            </a:extLst>
          </p:cNvPr>
          <p:cNvSpPr/>
          <p:nvPr/>
        </p:nvSpPr>
        <p:spPr>
          <a:xfrm>
            <a:off x="3074632" y="1363063"/>
            <a:ext cx="66020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Laravel Tinker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allows you to interact with a database without creating the routes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Laravel tinker is used with a php artisan to create the objects or modify the data. 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39585-EF30-4314-9C17-F427CC8E1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457" y="3776270"/>
            <a:ext cx="6810375" cy="1590675"/>
          </a:xfrm>
          <a:prstGeom prst="rect">
            <a:avLst/>
          </a:prstGeom>
        </p:spPr>
      </p:pic>
      <p:sp>
        <p:nvSpPr>
          <p:cNvPr id="10" name="Google Shape;204;p11">
            <a:extLst>
              <a:ext uri="{FF2B5EF4-FFF2-40B4-BE49-F238E27FC236}">
                <a16:creationId xmlns:a16="http://schemas.microsoft.com/office/drawing/2014/main" id="{34C10536-C98B-47FC-A447-8A8EE5A07D84}"/>
              </a:ext>
            </a:extLst>
          </p:cNvPr>
          <p:cNvSpPr txBox="1"/>
          <p:nvPr/>
        </p:nvSpPr>
        <p:spPr>
          <a:xfrm>
            <a:off x="3074631" y="2861704"/>
            <a:ext cx="2544933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php artisan tinker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55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Tinker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977962" y="3435804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55A3BE2-D8EB-422A-911A-C7981AAC12AE}"/>
              </a:ext>
            </a:extLst>
          </p:cNvPr>
          <p:cNvSpPr txBox="1"/>
          <p:nvPr/>
        </p:nvSpPr>
        <p:spPr>
          <a:xfrm>
            <a:off x="4021794" y="1318953"/>
            <a:ext cx="4731588" cy="369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Step 1: Create model name: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Item</a:t>
            </a:r>
            <a:endParaRPr b="1"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04;p11">
            <a:extLst>
              <a:ext uri="{FF2B5EF4-FFF2-40B4-BE49-F238E27FC236}">
                <a16:creationId xmlns:a16="http://schemas.microsoft.com/office/drawing/2014/main" id="{354222BF-BBAD-4E70-A4B9-603FF5140DBD}"/>
              </a:ext>
            </a:extLst>
          </p:cNvPr>
          <p:cNvSpPr txBox="1"/>
          <p:nvPr/>
        </p:nvSpPr>
        <p:spPr>
          <a:xfrm>
            <a:off x="4021794" y="1974140"/>
            <a:ext cx="6569266" cy="369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Step 2: Add Columns: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name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and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price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to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items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table</a:t>
            </a:r>
            <a:endParaRPr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04;p11">
            <a:extLst>
              <a:ext uri="{FF2B5EF4-FFF2-40B4-BE49-F238E27FC236}">
                <a16:creationId xmlns:a16="http://schemas.microsoft.com/office/drawing/2014/main" id="{456AEF71-3723-4EA5-8C68-F85EBDA540AF}"/>
              </a:ext>
            </a:extLst>
          </p:cNvPr>
          <p:cNvSpPr txBox="1"/>
          <p:nvPr/>
        </p:nvSpPr>
        <p:spPr>
          <a:xfrm>
            <a:off x="4021794" y="2629327"/>
            <a:ext cx="6569266" cy="369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Step 3: php artisan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migrate:refresh</a:t>
            </a:r>
            <a:endParaRPr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5F9B9-FADD-410A-A8C1-6AC62AAE8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885" y="3666616"/>
            <a:ext cx="6391275" cy="25431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16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Tinker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827518" y="3665598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76E848F-8947-40FB-B1E0-D05457770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828" y="934821"/>
            <a:ext cx="4792801" cy="59231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EC6A8D-E570-44CA-82CC-8FB6933F0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331324">
            <a:off x="6622741" y="4463139"/>
            <a:ext cx="5454033" cy="66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0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513519" y="2679564"/>
            <a:ext cx="8326363" cy="12002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products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table add 3 columns: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price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description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model and fillable all 3 columns.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Use Tinker to insert 3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19769758">
            <a:off x="974631" y="1884225"/>
            <a:ext cx="3077776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commands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83D64A-6984-4F50-A0FF-861FD210CFA7}"/>
              </a:ext>
            </a:extLst>
          </p:cNvPr>
          <p:cNvSpPr txBox="1"/>
          <p:nvPr/>
        </p:nvSpPr>
        <p:spPr>
          <a:xfrm rot="1482711">
            <a:off x="349931" y="4835323"/>
            <a:ext cx="369075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https://laravel.com/docs/5.0/schema</a:t>
            </a:r>
          </a:p>
        </p:txBody>
      </p:sp>
    </p:spTree>
    <p:extLst>
      <p:ext uri="{BB962C8B-B14F-4D97-AF65-F5344CB8AC3E}">
        <p14:creationId xmlns:p14="http://schemas.microsoft.com/office/powerpoint/2010/main" val="153582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2C97BC-740E-41E2-B2BF-EF02D43E1F25}"/>
              </a:ext>
            </a:extLst>
          </p:cNvPr>
          <p:cNvCxnSpPr/>
          <p:nvPr/>
        </p:nvCxnSpPr>
        <p:spPr>
          <a:xfrm>
            <a:off x="3045041" y="5965794"/>
            <a:ext cx="6338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Seeder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112702" y="2939789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803F2DE5-18F5-4AC7-9D34-39A2B9002D15}"/>
              </a:ext>
            </a:extLst>
          </p:cNvPr>
          <p:cNvSpPr txBox="1"/>
          <p:nvPr/>
        </p:nvSpPr>
        <p:spPr>
          <a:xfrm>
            <a:off x="2981433" y="1935754"/>
            <a:ext cx="6943801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php artisan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make:seeder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YourTableSeeder</a:t>
            </a:r>
            <a:endParaRPr sz="3500"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D50C68-1972-4611-A044-936C44D3A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225" y="3282749"/>
            <a:ext cx="9058275" cy="103822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80D8191-200D-48A5-A713-B09E0BACCB59}"/>
              </a:ext>
            </a:extLst>
          </p:cNvPr>
          <p:cNvSpPr/>
          <p:nvPr/>
        </p:nvSpPr>
        <p:spPr>
          <a:xfrm>
            <a:off x="3292585" y="5775496"/>
            <a:ext cx="344716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144536-D042-4E36-9777-797B5446131E}"/>
              </a:ext>
            </a:extLst>
          </p:cNvPr>
          <p:cNvSpPr/>
          <p:nvPr/>
        </p:nvSpPr>
        <p:spPr>
          <a:xfrm>
            <a:off x="5591629" y="5775496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646ABC-F95D-44C7-89C6-1B20C9E5A6BF}"/>
              </a:ext>
            </a:extLst>
          </p:cNvPr>
          <p:cNvSpPr/>
          <p:nvPr/>
        </p:nvSpPr>
        <p:spPr>
          <a:xfrm>
            <a:off x="8286154" y="5775496"/>
            <a:ext cx="34471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77815-A328-42D7-936E-FA37C9B9FD49}"/>
              </a:ext>
            </a:extLst>
          </p:cNvPr>
          <p:cNvSpPr txBox="1"/>
          <p:nvPr/>
        </p:nvSpPr>
        <p:spPr>
          <a:xfrm>
            <a:off x="2785439" y="5202315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seeder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170BD-000B-4D4F-814E-F0AD51C789F9}"/>
              </a:ext>
            </a:extLst>
          </p:cNvPr>
          <p:cNvSpPr txBox="1"/>
          <p:nvPr/>
        </p:nvSpPr>
        <p:spPr>
          <a:xfrm>
            <a:off x="4846681" y="5202315"/>
            <a:ext cx="19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data to seeder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BA1089-1E3B-4C9E-9C3F-256ED7F10C98}"/>
              </a:ext>
            </a:extLst>
          </p:cNvPr>
          <p:cNvSpPr txBox="1"/>
          <p:nvPr/>
        </p:nvSpPr>
        <p:spPr>
          <a:xfrm>
            <a:off x="7232350" y="5206345"/>
            <a:ext cx="303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seeder in </a:t>
            </a:r>
            <a:r>
              <a:rPr lang="en-US" dirty="0" err="1"/>
              <a:t>DatabaseSeeder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48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A0DB04-1684-427D-A06A-FB581458D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58" y="867745"/>
            <a:ext cx="4734779" cy="51225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2C97BC-740E-41E2-B2BF-EF02D43E1F25}"/>
              </a:ext>
            </a:extLst>
          </p:cNvPr>
          <p:cNvCxnSpPr/>
          <p:nvPr/>
        </p:nvCxnSpPr>
        <p:spPr>
          <a:xfrm>
            <a:off x="3045041" y="6604988"/>
            <a:ext cx="6338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Seeder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792207" y="3490205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80D8191-200D-48A5-A713-B09E0BACCB59}"/>
              </a:ext>
            </a:extLst>
          </p:cNvPr>
          <p:cNvSpPr/>
          <p:nvPr/>
        </p:nvSpPr>
        <p:spPr>
          <a:xfrm>
            <a:off x="3292585" y="6414690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144536-D042-4E36-9777-797B5446131E}"/>
              </a:ext>
            </a:extLst>
          </p:cNvPr>
          <p:cNvSpPr/>
          <p:nvPr/>
        </p:nvSpPr>
        <p:spPr>
          <a:xfrm>
            <a:off x="5591629" y="6414690"/>
            <a:ext cx="344716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646ABC-F95D-44C7-89C6-1B20C9E5A6BF}"/>
              </a:ext>
            </a:extLst>
          </p:cNvPr>
          <p:cNvSpPr/>
          <p:nvPr/>
        </p:nvSpPr>
        <p:spPr>
          <a:xfrm>
            <a:off x="8286154" y="6414690"/>
            <a:ext cx="34471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77815-A328-42D7-936E-FA37C9B9FD49}"/>
              </a:ext>
            </a:extLst>
          </p:cNvPr>
          <p:cNvSpPr txBox="1"/>
          <p:nvPr/>
        </p:nvSpPr>
        <p:spPr>
          <a:xfrm>
            <a:off x="2785439" y="5841509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seeder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170BD-000B-4D4F-814E-F0AD51C789F9}"/>
              </a:ext>
            </a:extLst>
          </p:cNvPr>
          <p:cNvSpPr txBox="1"/>
          <p:nvPr/>
        </p:nvSpPr>
        <p:spPr>
          <a:xfrm>
            <a:off x="4846681" y="5841509"/>
            <a:ext cx="19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data to seeder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BA1089-1E3B-4C9E-9C3F-256ED7F10C98}"/>
              </a:ext>
            </a:extLst>
          </p:cNvPr>
          <p:cNvSpPr txBox="1"/>
          <p:nvPr/>
        </p:nvSpPr>
        <p:spPr>
          <a:xfrm>
            <a:off x="7232350" y="5845539"/>
            <a:ext cx="303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seeder in </a:t>
            </a:r>
            <a:r>
              <a:rPr lang="en-US" dirty="0" err="1"/>
              <a:t>DatabaseSeeder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0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7442C1-F004-4B20-8C5F-1A850422A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124" y="826305"/>
            <a:ext cx="6338656" cy="49693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2C97BC-740E-41E2-B2BF-EF02D43E1F25}"/>
              </a:ext>
            </a:extLst>
          </p:cNvPr>
          <p:cNvCxnSpPr/>
          <p:nvPr/>
        </p:nvCxnSpPr>
        <p:spPr>
          <a:xfrm>
            <a:off x="3045041" y="6604988"/>
            <a:ext cx="6338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204;p11"/>
          <p:cNvSpPr txBox="1"/>
          <p:nvPr/>
        </p:nvSpPr>
        <p:spPr>
          <a:xfrm>
            <a:off x="3986560" y="153528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Seeder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380862" y="3198189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80D8191-200D-48A5-A713-B09E0BACCB59}"/>
              </a:ext>
            </a:extLst>
          </p:cNvPr>
          <p:cNvSpPr/>
          <p:nvPr/>
        </p:nvSpPr>
        <p:spPr>
          <a:xfrm>
            <a:off x="3292585" y="6414690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144536-D042-4E36-9777-797B5446131E}"/>
              </a:ext>
            </a:extLst>
          </p:cNvPr>
          <p:cNvSpPr/>
          <p:nvPr/>
        </p:nvSpPr>
        <p:spPr>
          <a:xfrm>
            <a:off x="5591629" y="6414690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646ABC-F95D-44C7-89C6-1B20C9E5A6BF}"/>
              </a:ext>
            </a:extLst>
          </p:cNvPr>
          <p:cNvSpPr/>
          <p:nvPr/>
        </p:nvSpPr>
        <p:spPr>
          <a:xfrm>
            <a:off x="8286154" y="6414690"/>
            <a:ext cx="344716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77815-A328-42D7-936E-FA37C9B9FD49}"/>
              </a:ext>
            </a:extLst>
          </p:cNvPr>
          <p:cNvSpPr txBox="1"/>
          <p:nvPr/>
        </p:nvSpPr>
        <p:spPr>
          <a:xfrm>
            <a:off x="2785439" y="5841509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seeder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170BD-000B-4D4F-814E-F0AD51C789F9}"/>
              </a:ext>
            </a:extLst>
          </p:cNvPr>
          <p:cNvSpPr txBox="1"/>
          <p:nvPr/>
        </p:nvSpPr>
        <p:spPr>
          <a:xfrm>
            <a:off x="4846681" y="5841509"/>
            <a:ext cx="19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data to seeder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BA1089-1E3B-4C9E-9C3F-256ED7F10C98}"/>
              </a:ext>
            </a:extLst>
          </p:cNvPr>
          <p:cNvSpPr txBox="1"/>
          <p:nvPr/>
        </p:nvSpPr>
        <p:spPr>
          <a:xfrm>
            <a:off x="7232350" y="5845539"/>
            <a:ext cx="303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seeder in </a:t>
            </a:r>
            <a:r>
              <a:rPr lang="en-US" dirty="0" err="1"/>
              <a:t>DatabaseSeeder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8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68F1A11-C01B-493D-9CF1-DBAF4BAF6EDE}"/>
              </a:ext>
            </a:extLst>
          </p:cNvPr>
          <p:cNvSpPr/>
          <p:nvPr/>
        </p:nvSpPr>
        <p:spPr>
          <a:xfrm>
            <a:off x="0" y="6317368"/>
            <a:ext cx="12192000" cy="537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204;p11"/>
          <p:cNvSpPr txBox="1"/>
          <p:nvPr/>
        </p:nvSpPr>
        <p:spPr>
          <a:xfrm>
            <a:off x="3986560" y="153528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Seeder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002409" y="3389965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6458FAD-ADFD-4398-B784-2D7B93D3CFBA}"/>
              </a:ext>
            </a:extLst>
          </p:cNvPr>
          <p:cNvSpPr/>
          <p:nvPr/>
        </p:nvSpPr>
        <p:spPr>
          <a:xfrm>
            <a:off x="3034861" y="2478222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719220-90C6-4EAB-ADA0-96FB4C2BE3C2}"/>
              </a:ext>
            </a:extLst>
          </p:cNvPr>
          <p:cNvSpPr/>
          <p:nvPr/>
        </p:nvSpPr>
        <p:spPr>
          <a:xfrm>
            <a:off x="3034861" y="4184214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D2D90-86E5-425D-BFA6-95564E07D766}"/>
              </a:ext>
            </a:extLst>
          </p:cNvPr>
          <p:cNvSpPr txBox="1"/>
          <p:nvPr/>
        </p:nvSpPr>
        <p:spPr>
          <a:xfrm>
            <a:off x="3773009" y="1953087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 artisan </a:t>
            </a:r>
            <a:r>
              <a:rPr lang="en-US" dirty="0" err="1"/>
              <a:t>migrate:reset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7DC970-85A2-4730-B957-BA8B8C4261DC}"/>
              </a:ext>
            </a:extLst>
          </p:cNvPr>
          <p:cNvSpPr txBox="1"/>
          <p:nvPr/>
        </p:nvSpPr>
        <p:spPr>
          <a:xfrm>
            <a:off x="3836633" y="2847554"/>
            <a:ext cx="265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 artisan migrate --seed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F743B59-7FB3-4F89-AE02-9A8DBC2F0972}"/>
              </a:ext>
            </a:extLst>
          </p:cNvPr>
          <p:cNvSpPr/>
          <p:nvPr/>
        </p:nvSpPr>
        <p:spPr>
          <a:xfrm>
            <a:off x="3701988" y="2051913"/>
            <a:ext cx="71021" cy="10791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A06ACF-AB1B-417F-80AC-68E73A2CAD16}"/>
              </a:ext>
            </a:extLst>
          </p:cNvPr>
          <p:cNvSpPr txBox="1"/>
          <p:nvPr/>
        </p:nvSpPr>
        <p:spPr>
          <a:xfrm>
            <a:off x="3701988" y="3726955"/>
            <a:ext cx="274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 artisan </a:t>
            </a:r>
            <a:r>
              <a:rPr lang="en-US" dirty="0" err="1"/>
              <a:t>migrate:refresh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87F2BF-2AAF-4265-AF18-54CCA560E608}"/>
              </a:ext>
            </a:extLst>
          </p:cNvPr>
          <p:cNvSpPr txBox="1"/>
          <p:nvPr/>
        </p:nvSpPr>
        <p:spPr>
          <a:xfrm>
            <a:off x="3765612" y="4621422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 artisan </a:t>
            </a:r>
            <a:r>
              <a:rPr lang="en-US" dirty="0" err="1"/>
              <a:t>db:seed</a:t>
            </a:r>
            <a:endParaRPr lang="en-US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26AE81AD-F3DA-4ECC-BB96-25D3625858CC}"/>
              </a:ext>
            </a:extLst>
          </p:cNvPr>
          <p:cNvSpPr/>
          <p:nvPr/>
        </p:nvSpPr>
        <p:spPr>
          <a:xfrm>
            <a:off x="3630967" y="3825781"/>
            <a:ext cx="71021" cy="10791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BA7BA-0E55-4E5D-B075-A0C4D03220D9}"/>
              </a:ext>
            </a:extLst>
          </p:cNvPr>
          <p:cNvSpPr txBox="1"/>
          <p:nvPr/>
        </p:nvSpPr>
        <p:spPr>
          <a:xfrm>
            <a:off x="3533576" y="1261994"/>
            <a:ext cx="308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 ways to run seeder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6BC41-03BF-40B7-8344-5832E1C7FB48}"/>
              </a:ext>
            </a:extLst>
          </p:cNvPr>
          <p:cNvSpPr txBox="1"/>
          <p:nvPr/>
        </p:nvSpPr>
        <p:spPr>
          <a:xfrm>
            <a:off x="253512" y="6403791"/>
            <a:ext cx="808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Noted: if you are not run </a:t>
            </a:r>
            <a:r>
              <a:rPr lang="en-US" dirty="0" err="1">
                <a:solidFill>
                  <a:schemeClr val="bg1"/>
                </a:solidFill>
              </a:rPr>
              <a:t>migrate:reset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 err="1">
                <a:solidFill>
                  <a:schemeClr val="bg1"/>
                </a:solidFill>
              </a:rPr>
              <a:t>migrate:refresh</a:t>
            </a:r>
            <a:r>
              <a:rPr lang="en-US" dirty="0">
                <a:solidFill>
                  <a:schemeClr val="bg1"/>
                </a:solidFill>
              </a:rPr>
              <a:t> you will get duplicate data.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D8B573F-021E-41DC-A0A4-230C44680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80312">
            <a:off x="5605644" y="2928645"/>
            <a:ext cx="69056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5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676307" y="3100806"/>
            <a:ext cx="7831815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seeder name: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ProductsTableSeeder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Add 5 data to your products table using seeder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19769758">
            <a:off x="1032000" y="2049367"/>
            <a:ext cx="3660274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FB1227-746D-45A8-9B3F-FC6861ECA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307" y="4401188"/>
            <a:ext cx="5444514" cy="175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9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4;p11">
            <a:extLst>
              <a:ext uri="{FF2B5EF4-FFF2-40B4-BE49-F238E27FC236}">
                <a16:creationId xmlns:a16="http://schemas.microsoft.com/office/drawing/2014/main" id="{8A8E2AAF-2AA6-4DA1-AEA1-E52E205E0443}"/>
              </a:ext>
            </a:extLst>
          </p:cNvPr>
          <p:cNvSpPr txBox="1"/>
          <p:nvPr/>
        </p:nvSpPr>
        <p:spPr>
          <a:xfrm>
            <a:off x="3092387" y="1253429"/>
            <a:ext cx="53867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ea typeface="Calibri"/>
                <a:cs typeface="Calibri"/>
                <a:sym typeface="Calibri"/>
              </a:rPr>
              <a:t>OBJECTIVES FOR TODAY</a:t>
            </a:r>
          </a:p>
        </p:txBody>
      </p:sp>
      <p:pic>
        <p:nvPicPr>
          <p:cNvPr id="6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D37C0ADB-67C1-42EF-820B-412938901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83" y="4972715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8DDCE6CD-BB3A-42F6-BEC2-81907F4D1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38" y="4170039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705DFD6E-2ED3-4852-AB6C-0FB35AA08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83" y="2555004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03C7E034-1B40-47AA-94F8-C66BD466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83" y="3367363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885A5B-753D-4526-ADBB-735843CD18FE}"/>
              </a:ext>
            </a:extLst>
          </p:cNvPr>
          <p:cNvSpPr txBox="1"/>
          <p:nvPr/>
        </p:nvSpPr>
        <p:spPr>
          <a:xfrm>
            <a:off x="3938786" y="2594499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MIGRATOIN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2E2E5-F1CE-43EA-86B6-312C99C68FD9}"/>
              </a:ext>
            </a:extLst>
          </p:cNvPr>
          <p:cNvSpPr txBox="1"/>
          <p:nvPr/>
        </p:nvSpPr>
        <p:spPr>
          <a:xfrm>
            <a:off x="4006608" y="336736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TINKER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22733-290C-4B19-968C-F1E5E99FD86B}"/>
              </a:ext>
            </a:extLst>
          </p:cNvPr>
          <p:cNvSpPr txBox="1"/>
          <p:nvPr/>
        </p:nvSpPr>
        <p:spPr>
          <a:xfrm>
            <a:off x="4071257" y="5045956"/>
            <a:ext cx="102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146695-CBB2-4B98-9704-9038A7F051B6}"/>
              </a:ext>
            </a:extLst>
          </p:cNvPr>
          <p:cNvSpPr txBox="1"/>
          <p:nvPr/>
        </p:nvSpPr>
        <p:spPr>
          <a:xfrm>
            <a:off x="4032613" y="419726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SEEDER</a:t>
            </a:r>
          </a:p>
        </p:txBody>
      </p:sp>
    </p:spTree>
    <p:extLst>
      <p:ext uri="{BB962C8B-B14F-4D97-AF65-F5344CB8AC3E}">
        <p14:creationId xmlns:p14="http://schemas.microsoft.com/office/powerpoint/2010/main" val="3976482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156290" y="161463"/>
            <a:ext cx="587941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Factory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FFF5B8-EF77-4ECA-9D24-16691B3E7F97}"/>
              </a:ext>
            </a:extLst>
          </p:cNvPr>
          <p:cNvCxnSpPr/>
          <p:nvPr/>
        </p:nvCxnSpPr>
        <p:spPr>
          <a:xfrm>
            <a:off x="3045041" y="6409681"/>
            <a:ext cx="6338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C734256-151F-45F4-A676-861B8458BAAE}"/>
              </a:ext>
            </a:extLst>
          </p:cNvPr>
          <p:cNvSpPr/>
          <p:nvPr/>
        </p:nvSpPr>
        <p:spPr>
          <a:xfrm>
            <a:off x="3292585" y="6219383"/>
            <a:ext cx="344716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50FF9D-68AD-4339-AC66-29003D03FDDA}"/>
              </a:ext>
            </a:extLst>
          </p:cNvPr>
          <p:cNvSpPr/>
          <p:nvPr/>
        </p:nvSpPr>
        <p:spPr>
          <a:xfrm>
            <a:off x="5591629" y="6219383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C84719-84E1-4C3B-9DD0-2DD740FC5535}"/>
              </a:ext>
            </a:extLst>
          </p:cNvPr>
          <p:cNvSpPr/>
          <p:nvPr/>
        </p:nvSpPr>
        <p:spPr>
          <a:xfrm>
            <a:off x="8286154" y="6219383"/>
            <a:ext cx="34471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30E81-6F02-454C-9B67-AB09273E3050}"/>
              </a:ext>
            </a:extLst>
          </p:cNvPr>
          <p:cNvSpPr txBox="1"/>
          <p:nvPr/>
        </p:nvSpPr>
        <p:spPr>
          <a:xfrm>
            <a:off x="2785439" y="5646202"/>
            <a:ext cx="150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factory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379542-CEDE-40B6-A92D-744D20264200}"/>
              </a:ext>
            </a:extLst>
          </p:cNvPr>
          <p:cNvSpPr txBox="1"/>
          <p:nvPr/>
        </p:nvSpPr>
        <p:spPr>
          <a:xfrm>
            <a:off x="4846681" y="5646202"/>
            <a:ext cx="19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data to factory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372A37-B359-4F02-B7A9-7C096CDEA9C3}"/>
              </a:ext>
            </a:extLst>
          </p:cNvPr>
          <p:cNvSpPr txBox="1"/>
          <p:nvPr/>
        </p:nvSpPr>
        <p:spPr>
          <a:xfrm>
            <a:off x="7232350" y="5650232"/>
            <a:ext cx="305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factory in </a:t>
            </a:r>
            <a:r>
              <a:rPr lang="en-US" dirty="0" err="1"/>
              <a:t>DatabaseSeeder</a:t>
            </a:r>
            <a:endParaRPr lang="en-US" dirty="0"/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59149033-BCF7-40F0-99AC-14A3AD002ECB}"/>
              </a:ext>
            </a:extLst>
          </p:cNvPr>
          <p:cNvSpPr txBox="1"/>
          <p:nvPr/>
        </p:nvSpPr>
        <p:spPr>
          <a:xfrm rot="18980340">
            <a:off x="1112702" y="2939789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04;p11">
            <a:extLst>
              <a:ext uri="{FF2B5EF4-FFF2-40B4-BE49-F238E27FC236}">
                <a16:creationId xmlns:a16="http://schemas.microsoft.com/office/drawing/2014/main" id="{D88DBD18-574F-4148-AE4E-DC64633E06B6}"/>
              </a:ext>
            </a:extLst>
          </p:cNvPr>
          <p:cNvSpPr txBox="1"/>
          <p:nvPr/>
        </p:nvSpPr>
        <p:spPr>
          <a:xfrm>
            <a:off x="3292585" y="1927694"/>
            <a:ext cx="6633083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php artisan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make:factory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YourFactory</a:t>
            </a:r>
            <a:endParaRPr sz="3500"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49BCC9-EB1D-441F-92E3-CD0F7CE4A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439" y="3450224"/>
            <a:ext cx="9211868" cy="113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7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2435395" y="222604"/>
            <a:ext cx="832133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Factory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2C1DE6D-4152-412F-99C0-A73C2BDF3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244" y="1188574"/>
            <a:ext cx="7486650" cy="50387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CCC13C-B6A5-4B23-8FE8-1222D8B5C6C9}"/>
              </a:ext>
            </a:extLst>
          </p:cNvPr>
          <p:cNvSpPr/>
          <p:nvPr/>
        </p:nvSpPr>
        <p:spPr>
          <a:xfrm>
            <a:off x="5397623" y="4802819"/>
            <a:ext cx="3959441" cy="656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16465E-F8C3-489D-89A9-CE39C534100A}"/>
              </a:ext>
            </a:extLst>
          </p:cNvPr>
          <p:cNvCxnSpPr/>
          <p:nvPr/>
        </p:nvCxnSpPr>
        <p:spPr>
          <a:xfrm flipV="1">
            <a:off x="7483876" y="3923930"/>
            <a:ext cx="1003176" cy="7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B91686-4BC8-4DC2-8138-0E0A56C0CA45}"/>
              </a:ext>
            </a:extLst>
          </p:cNvPr>
          <p:cNvSpPr/>
          <p:nvPr/>
        </p:nvSpPr>
        <p:spPr>
          <a:xfrm>
            <a:off x="7850573" y="3387064"/>
            <a:ext cx="3604641" cy="369332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none">
            <a:spAutoFit/>
          </a:bodyPr>
          <a:lstStyle/>
          <a:p>
            <a:r>
              <a:rPr lang="en-US" dirty="0"/>
              <a:t>https://github.com/fzaninotto/Faker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375F57-CD6E-44C3-A07C-427E5AF17AEB}"/>
              </a:ext>
            </a:extLst>
          </p:cNvPr>
          <p:cNvCxnSpPr/>
          <p:nvPr/>
        </p:nvCxnSpPr>
        <p:spPr>
          <a:xfrm>
            <a:off x="4231625" y="6603289"/>
            <a:ext cx="6338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E56FCE7-030C-4AA7-BE33-DB3F8B0647FC}"/>
              </a:ext>
            </a:extLst>
          </p:cNvPr>
          <p:cNvSpPr/>
          <p:nvPr/>
        </p:nvSpPr>
        <p:spPr>
          <a:xfrm>
            <a:off x="4479169" y="6412991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73D470-79F1-404E-ACEE-64029635043D}"/>
              </a:ext>
            </a:extLst>
          </p:cNvPr>
          <p:cNvSpPr/>
          <p:nvPr/>
        </p:nvSpPr>
        <p:spPr>
          <a:xfrm>
            <a:off x="6778213" y="6412991"/>
            <a:ext cx="344716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91A6E1-084E-4459-AFBE-91313390BADC}"/>
              </a:ext>
            </a:extLst>
          </p:cNvPr>
          <p:cNvSpPr/>
          <p:nvPr/>
        </p:nvSpPr>
        <p:spPr>
          <a:xfrm>
            <a:off x="9472738" y="6412991"/>
            <a:ext cx="34471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862EDC-870A-45AA-AE99-FA237544A723}"/>
              </a:ext>
            </a:extLst>
          </p:cNvPr>
          <p:cNvSpPr txBox="1"/>
          <p:nvPr/>
        </p:nvSpPr>
        <p:spPr>
          <a:xfrm>
            <a:off x="3972023" y="5839810"/>
            <a:ext cx="150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factory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CF48C5-3F1B-4456-9C67-D76C8BFE41F0}"/>
              </a:ext>
            </a:extLst>
          </p:cNvPr>
          <p:cNvSpPr txBox="1"/>
          <p:nvPr/>
        </p:nvSpPr>
        <p:spPr>
          <a:xfrm>
            <a:off x="6033265" y="5839810"/>
            <a:ext cx="19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data to factory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EFC106-D13E-4E83-8754-9520305A353A}"/>
              </a:ext>
            </a:extLst>
          </p:cNvPr>
          <p:cNvSpPr txBox="1"/>
          <p:nvPr/>
        </p:nvSpPr>
        <p:spPr>
          <a:xfrm>
            <a:off x="8418934" y="5843840"/>
            <a:ext cx="305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factory in </a:t>
            </a:r>
            <a:r>
              <a:rPr lang="en-US" dirty="0" err="1"/>
              <a:t>DatabaseSeeder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02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2435395" y="222604"/>
            <a:ext cx="832133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Factory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A1AE03-14AE-4CB5-B847-7A15D51AC4E7}"/>
              </a:ext>
            </a:extLst>
          </p:cNvPr>
          <p:cNvCxnSpPr/>
          <p:nvPr/>
        </p:nvCxnSpPr>
        <p:spPr>
          <a:xfrm>
            <a:off x="4231625" y="6603289"/>
            <a:ext cx="6338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146AF3C-12C8-4628-8BA5-833D59D448E8}"/>
              </a:ext>
            </a:extLst>
          </p:cNvPr>
          <p:cNvSpPr/>
          <p:nvPr/>
        </p:nvSpPr>
        <p:spPr>
          <a:xfrm>
            <a:off x="4479169" y="6412991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CEF715-DF8E-4425-9BA6-25778A400A1D}"/>
              </a:ext>
            </a:extLst>
          </p:cNvPr>
          <p:cNvSpPr/>
          <p:nvPr/>
        </p:nvSpPr>
        <p:spPr>
          <a:xfrm>
            <a:off x="6778213" y="6412991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F7A737-EF77-48EA-88A3-35CD86AFB2A8}"/>
              </a:ext>
            </a:extLst>
          </p:cNvPr>
          <p:cNvSpPr/>
          <p:nvPr/>
        </p:nvSpPr>
        <p:spPr>
          <a:xfrm>
            <a:off x="9472738" y="6412991"/>
            <a:ext cx="344716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27F8F-4D3D-4B43-B816-C4971E0B6B86}"/>
              </a:ext>
            </a:extLst>
          </p:cNvPr>
          <p:cNvSpPr txBox="1"/>
          <p:nvPr/>
        </p:nvSpPr>
        <p:spPr>
          <a:xfrm>
            <a:off x="3972023" y="5839810"/>
            <a:ext cx="150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factory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DC8AD6-9C1E-423A-893D-AC0299FEDE25}"/>
              </a:ext>
            </a:extLst>
          </p:cNvPr>
          <p:cNvSpPr txBox="1"/>
          <p:nvPr/>
        </p:nvSpPr>
        <p:spPr>
          <a:xfrm>
            <a:off x="6033265" y="5839810"/>
            <a:ext cx="19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data to factory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2F878-B4E4-4FC3-BFBD-C074BA833FE7}"/>
              </a:ext>
            </a:extLst>
          </p:cNvPr>
          <p:cNvSpPr txBox="1"/>
          <p:nvPr/>
        </p:nvSpPr>
        <p:spPr>
          <a:xfrm>
            <a:off x="8418934" y="5843840"/>
            <a:ext cx="305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factory in </a:t>
            </a:r>
            <a:r>
              <a:rPr lang="en-US" dirty="0" err="1"/>
              <a:t>DatabaseSeeder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D2631E-5D64-4B85-A0C1-370FD63C0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023" y="1091553"/>
            <a:ext cx="5791200" cy="4381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78DA56-E989-4A82-B750-1A79E033CCE1}"/>
              </a:ext>
            </a:extLst>
          </p:cNvPr>
          <p:cNvSpPr/>
          <p:nvPr/>
        </p:nvSpPr>
        <p:spPr>
          <a:xfrm>
            <a:off x="4823885" y="2006353"/>
            <a:ext cx="2299044" cy="328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9CFEDB-30E0-4259-8A5E-4E10318061D4}"/>
              </a:ext>
            </a:extLst>
          </p:cNvPr>
          <p:cNvCxnSpPr/>
          <p:nvPr/>
        </p:nvCxnSpPr>
        <p:spPr>
          <a:xfrm flipH="1">
            <a:off x="3320249" y="2175029"/>
            <a:ext cx="1503636" cy="37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C9DC314-CF50-4B9D-8635-63F94D01C2B2}"/>
              </a:ext>
            </a:extLst>
          </p:cNvPr>
          <p:cNvSpPr/>
          <p:nvPr/>
        </p:nvSpPr>
        <p:spPr>
          <a:xfrm>
            <a:off x="5646198" y="4563122"/>
            <a:ext cx="3000652" cy="408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B8E001-EE80-4174-910A-430429591CA8}"/>
              </a:ext>
            </a:extLst>
          </p:cNvPr>
          <p:cNvCxnSpPr/>
          <p:nvPr/>
        </p:nvCxnSpPr>
        <p:spPr>
          <a:xfrm flipV="1">
            <a:off x="8646850" y="4216893"/>
            <a:ext cx="825888" cy="52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309C3C-7A2E-4372-B182-04ED0040B8C6}"/>
              </a:ext>
            </a:extLst>
          </p:cNvPr>
          <p:cNvSpPr txBox="1"/>
          <p:nvPr/>
        </p:nvSpPr>
        <p:spPr>
          <a:xfrm rot="18497658">
            <a:off x="1898241" y="2282431"/>
            <a:ext cx="195489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Import your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2DE32E-9021-4E14-94CA-03FC323489B8}"/>
              </a:ext>
            </a:extLst>
          </p:cNvPr>
          <p:cNvSpPr txBox="1"/>
          <p:nvPr/>
        </p:nvSpPr>
        <p:spPr>
          <a:xfrm rot="965142">
            <a:off x="8575537" y="3935080"/>
            <a:ext cx="320126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Ex. Create 10 data in items table</a:t>
            </a:r>
          </a:p>
        </p:txBody>
      </p:sp>
    </p:spTree>
    <p:extLst>
      <p:ext uri="{BB962C8B-B14F-4D97-AF65-F5344CB8AC3E}">
        <p14:creationId xmlns:p14="http://schemas.microsoft.com/office/powerpoint/2010/main" val="1032582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2435395" y="222604"/>
            <a:ext cx="832133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Factory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A1AE03-14AE-4CB5-B847-7A15D51AC4E7}"/>
              </a:ext>
            </a:extLst>
          </p:cNvPr>
          <p:cNvCxnSpPr/>
          <p:nvPr/>
        </p:nvCxnSpPr>
        <p:spPr>
          <a:xfrm>
            <a:off x="4231625" y="6603289"/>
            <a:ext cx="6338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146AF3C-12C8-4628-8BA5-833D59D448E8}"/>
              </a:ext>
            </a:extLst>
          </p:cNvPr>
          <p:cNvSpPr/>
          <p:nvPr/>
        </p:nvSpPr>
        <p:spPr>
          <a:xfrm>
            <a:off x="4479169" y="6412991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CEF715-DF8E-4425-9BA6-25778A400A1D}"/>
              </a:ext>
            </a:extLst>
          </p:cNvPr>
          <p:cNvSpPr/>
          <p:nvPr/>
        </p:nvSpPr>
        <p:spPr>
          <a:xfrm>
            <a:off x="6778213" y="6412991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F7A737-EF77-48EA-88A3-35CD86AFB2A8}"/>
              </a:ext>
            </a:extLst>
          </p:cNvPr>
          <p:cNvSpPr/>
          <p:nvPr/>
        </p:nvSpPr>
        <p:spPr>
          <a:xfrm>
            <a:off x="9472738" y="6412991"/>
            <a:ext cx="344716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27F8F-4D3D-4B43-B816-C4971E0B6B86}"/>
              </a:ext>
            </a:extLst>
          </p:cNvPr>
          <p:cNvSpPr txBox="1"/>
          <p:nvPr/>
        </p:nvSpPr>
        <p:spPr>
          <a:xfrm>
            <a:off x="3972023" y="5839810"/>
            <a:ext cx="150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factory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DC8AD6-9C1E-423A-893D-AC0299FEDE25}"/>
              </a:ext>
            </a:extLst>
          </p:cNvPr>
          <p:cNvSpPr txBox="1"/>
          <p:nvPr/>
        </p:nvSpPr>
        <p:spPr>
          <a:xfrm>
            <a:off x="6033265" y="5839810"/>
            <a:ext cx="19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data to factory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2F878-B4E4-4FC3-BFBD-C074BA833FE7}"/>
              </a:ext>
            </a:extLst>
          </p:cNvPr>
          <p:cNvSpPr txBox="1"/>
          <p:nvPr/>
        </p:nvSpPr>
        <p:spPr>
          <a:xfrm>
            <a:off x="8418934" y="5843840"/>
            <a:ext cx="305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factory in </a:t>
            </a:r>
            <a:r>
              <a:rPr lang="en-US" dirty="0" err="1"/>
              <a:t>DatabaseSeeder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309C3C-7A2E-4372-B182-04ED0040B8C6}"/>
              </a:ext>
            </a:extLst>
          </p:cNvPr>
          <p:cNvSpPr txBox="1"/>
          <p:nvPr/>
        </p:nvSpPr>
        <p:spPr>
          <a:xfrm>
            <a:off x="4339600" y="1891813"/>
            <a:ext cx="274645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php artisan </a:t>
            </a:r>
            <a:r>
              <a:rPr lang="en-US" dirty="0" err="1"/>
              <a:t>migrate:refresh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7C1C5-9C62-4105-94E9-6A94A616F396}"/>
              </a:ext>
            </a:extLst>
          </p:cNvPr>
          <p:cNvSpPr txBox="1"/>
          <p:nvPr/>
        </p:nvSpPr>
        <p:spPr>
          <a:xfrm>
            <a:off x="4305670" y="1327073"/>
            <a:ext cx="127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b="1" dirty="0"/>
              <a:t>factory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39E429-D80E-4F85-A7C5-9F43BFDB22AE}"/>
              </a:ext>
            </a:extLst>
          </p:cNvPr>
          <p:cNvSpPr txBox="1"/>
          <p:nvPr/>
        </p:nvSpPr>
        <p:spPr>
          <a:xfrm>
            <a:off x="7144001" y="1891813"/>
            <a:ext cx="280230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// delete old data (optional)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C2EE6-B359-4B17-ABD0-196A70BEA6E3}"/>
              </a:ext>
            </a:extLst>
          </p:cNvPr>
          <p:cNvSpPr txBox="1"/>
          <p:nvPr/>
        </p:nvSpPr>
        <p:spPr>
          <a:xfrm>
            <a:off x="4345083" y="2696856"/>
            <a:ext cx="204735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php artisan </a:t>
            </a:r>
            <a:r>
              <a:rPr lang="en-US" dirty="0" err="1"/>
              <a:t>db:seed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35C643-3D2F-42FB-8836-F2F18B03E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670" y="3467427"/>
            <a:ext cx="6886575" cy="800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C58C99-B477-4D92-93E7-D876A9DB6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092715">
            <a:off x="-412994" y="3089687"/>
            <a:ext cx="5084708" cy="18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78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056871" y="2576636"/>
            <a:ext cx="8982293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ProductFactory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data using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faker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library with factory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20686565">
            <a:off x="245573" y="1664047"/>
            <a:ext cx="390668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4300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4;p11">
            <a:extLst>
              <a:ext uri="{FF2B5EF4-FFF2-40B4-BE49-F238E27FC236}">
                <a16:creationId xmlns:a16="http://schemas.microsoft.com/office/drawing/2014/main" id="{8A8E2AAF-2AA6-4DA1-AEA1-E52E205E0443}"/>
              </a:ext>
            </a:extLst>
          </p:cNvPr>
          <p:cNvSpPr txBox="1"/>
          <p:nvPr/>
        </p:nvSpPr>
        <p:spPr>
          <a:xfrm>
            <a:off x="3092387" y="1253429"/>
            <a:ext cx="53867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ea typeface="Calibri"/>
                <a:cs typeface="Calibri"/>
                <a:sym typeface="Calibri"/>
              </a:rPr>
              <a:t>OBJECTIVES FOR TODAY</a:t>
            </a:r>
          </a:p>
        </p:txBody>
      </p:sp>
      <p:pic>
        <p:nvPicPr>
          <p:cNvPr id="6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D37C0ADB-67C1-42EF-820B-412938901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526" y="3746729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8DDCE6CD-BB3A-42F6-BEC2-81907F4D1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10" y="3725598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705DFD6E-2ED3-4852-AB6C-0FB35AA08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885" y="3746729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03C7E034-1B40-47AA-94F8-C66BD466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94" y="3731310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885A5B-753D-4526-ADBB-735843CD18FE}"/>
              </a:ext>
            </a:extLst>
          </p:cNvPr>
          <p:cNvSpPr txBox="1"/>
          <p:nvPr/>
        </p:nvSpPr>
        <p:spPr>
          <a:xfrm>
            <a:off x="1313308" y="3429000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MIGRATOIN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2E2E5-F1CE-43EA-86B6-312C99C68FD9}"/>
              </a:ext>
            </a:extLst>
          </p:cNvPr>
          <p:cNvSpPr txBox="1"/>
          <p:nvPr/>
        </p:nvSpPr>
        <p:spPr>
          <a:xfrm>
            <a:off x="4175794" y="34290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TINKER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22733-290C-4B19-968C-F1E5E99FD86B}"/>
              </a:ext>
            </a:extLst>
          </p:cNvPr>
          <p:cNvSpPr txBox="1"/>
          <p:nvPr/>
        </p:nvSpPr>
        <p:spPr>
          <a:xfrm>
            <a:off x="9519475" y="3460072"/>
            <a:ext cx="102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146695-CBB2-4B98-9704-9038A7F051B6}"/>
              </a:ext>
            </a:extLst>
          </p:cNvPr>
          <p:cNvSpPr txBox="1"/>
          <p:nvPr/>
        </p:nvSpPr>
        <p:spPr>
          <a:xfrm>
            <a:off x="6788038" y="344009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SEEDER</a:t>
            </a:r>
          </a:p>
        </p:txBody>
      </p:sp>
    </p:spTree>
    <p:extLst>
      <p:ext uri="{BB962C8B-B14F-4D97-AF65-F5344CB8AC3E}">
        <p14:creationId xmlns:p14="http://schemas.microsoft.com/office/powerpoint/2010/main" val="355830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Migration command 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Thinking - Free user icons">
            <a:extLst>
              <a:ext uri="{FF2B5EF4-FFF2-40B4-BE49-F238E27FC236}">
                <a16:creationId xmlns:a16="http://schemas.microsoft.com/office/drawing/2014/main" id="{819960D2-5E62-4DC7-9E59-F8324F74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393" y="571924"/>
            <a:ext cx="1168842" cy="116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29C07-C06F-45F9-9337-21984FB3F58E}"/>
              </a:ext>
            </a:extLst>
          </p:cNvPr>
          <p:cNvSpPr txBox="1"/>
          <p:nvPr/>
        </p:nvSpPr>
        <p:spPr>
          <a:xfrm rot="20044058">
            <a:off x="9824860" y="1616170"/>
            <a:ext cx="200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migration? </a:t>
            </a:r>
          </a:p>
          <a:p>
            <a:r>
              <a:rPr lang="en-US" dirty="0"/>
              <a:t>Why we use it?</a:t>
            </a: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AE5E417F-7D96-4188-93ED-077ECCC6391C}"/>
              </a:ext>
            </a:extLst>
          </p:cNvPr>
          <p:cNvSpPr txBox="1"/>
          <p:nvPr/>
        </p:nvSpPr>
        <p:spPr>
          <a:xfrm rot="18980340">
            <a:off x="8265216" y="3533727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07048-4AF4-4642-A4B4-5FA87E16EDFA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4BAAA-776C-4774-BC73-82775D90437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9B38E5-7313-40AD-9594-0F4C8732BC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C2217D-70BD-40C3-BE33-3B8894462F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21AF3B-3296-431F-84CF-BFEF6E9334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3" t="13108" r="5558" b="13177"/>
          <a:stretch/>
        </p:blipFill>
        <p:spPr>
          <a:xfrm>
            <a:off x="856444" y="2934827"/>
            <a:ext cx="10795902" cy="39231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96913E-85FC-4D59-A1B4-A36BA2299BB4}"/>
              </a:ext>
            </a:extLst>
          </p:cNvPr>
          <p:cNvSpPr/>
          <p:nvPr/>
        </p:nvSpPr>
        <p:spPr>
          <a:xfrm>
            <a:off x="2256727" y="1548781"/>
            <a:ext cx="73964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Laravel Migration is an essential feature in Laravel that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allows you to create a table in your database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It allows you to modify and share the application's database schema. You can modify the table by adding a new column or deleting an existing column.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6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15673" y="369332"/>
            <a:ext cx="4960754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Create migration table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041599" y="3902887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803F2DE5-18F5-4AC7-9D34-39A2B9002D15}"/>
              </a:ext>
            </a:extLst>
          </p:cNvPr>
          <p:cNvSpPr txBox="1"/>
          <p:nvPr/>
        </p:nvSpPr>
        <p:spPr>
          <a:xfrm>
            <a:off x="1722478" y="2472098"/>
            <a:ext cx="8834380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php artisan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make:migration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create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_table_name_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table</a:t>
            </a:r>
            <a:endParaRPr sz="3500" b="1"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3F04B8-2A61-455E-85B3-E817F09D6C70}"/>
              </a:ext>
            </a:extLst>
          </p:cNvPr>
          <p:cNvCxnSpPr/>
          <p:nvPr/>
        </p:nvCxnSpPr>
        <p:spPr>
          <a:xfrm flipV="1">
            <a:off x="6981091" y="1806246"/>
            <a:ext cx="950514" cy="79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15F020-9E2F-46E1-B36D-678B3B709B30}"/>
              </a:ext>
            </a:extLst>
          </p:cNvPr>
          <p:cNvCxnSpPr/>
          <p:nvPr/>
        </p:nvCxnSpPr>
        <p:spPr>
          <a:xfrm>
            <a:off x="9696529" y="2801563"/>
            <a:ext cx="638175" cy="55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04;p11">
            <a:extLst>
              <a:ext uri="{FF2B5EF4-FFF2-40B4-BE49-F238E27FC236}">
                <a16:creationId xmlns:a16="http://schemas.microsoft.com/office/drawing/2014/main" id="{5A159A10-7C0B-4F0F-87D2-68AB4FBEFD8A}"/>
              </a:ext>
            </a:extLst>
          </p:cNvPr>
          <p:cNvSpPr txBox="1"/>
          <p:nvPr/>
        </p:nvSpPr>
        <p:spPr>
          <a:xfrm rot="154448">
            <a:off x="7227067" y="1327642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04;p11">
            <a:extLst>
              <a:ext uri="{FF2B5EF4-FFF2-40B4-BE49-F238E27FC236}">
                <a16:creationId xmlns:a16="http://schemas.microsoft.com/office/drawing/2014/main" id="{774C2933-8D96-49A2-9951-B1C6815DD09B}"/>
              </a:ext>
            </a:extLst>
          </p:cNvPr>
          <p:cNvSpPr txBox="1"/>
          <p:nvPr/>
        </p:nvSpPr>
        <p:spPr>
          <a:xfrm rot="21289844">
            <a:off x="10032841" y="3341366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F49986-E826-4963-9D84-1BD156562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516" y="4257995"/>
            <a:ext cx="8834380" cy="1346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800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06795" y="184666"/>
            <a:ext cx="4960754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Create migration table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8A5083-B7D8-41ED-9F1E-BFAEA4B58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097" y="978915"/>
            <a:ext cx="5439201" cy="58790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0122C1-4691-4C23-B7FE-4F5E7D934577}"/>
              </a:ext>
            </a:extLst>
          </p:cNvPr>
          <p:cNvSpPr/>
          <p:nvPr/>
        </p:nvSpPr>
        <p:spPr>
          <a:xfrm>
            <a:off x="5814874" y="2956264"/>
            <a:ext cx="426128" cy="292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CCFB40-B01D-4A35-9BD7-335D9D896C5B}"/>
              </a:ext>
            </a:extLst>
          </p:cNvPr>
          <p:cNvSpPr/>
          <p:nvPr/>
        </p:nvSpPr>
        <p:spPr>
          <a:xfrm>
            <a:off x="5814873" y="5825232"/>
            <a:ext cx="497149" cy="292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65E234-6119-4D3F-9537-838399B8624B}"/>
              </a:ext>
            </a:extLst>
          </p:cNvPr>
          <p:cNvCxnSpPr>
            <a:stCxn id="7" idx="3"/>
          </p:cNvCxnSpPr>
          <p:nvPr/>
        </p:nvCxnSpPr>
        <p:spPr>
          <a:xfrm flipV="1">
            <a:off x="6241002" y="2769833"/>
            <a:ext cx="1012054" cy="33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246DFC-D6D6-4889-8F42-E304963D2A9C}"/>
              </a:ext>
            </a:extLst>
          </p:cNvPr>
          <p:cNvSpPr txBox="1"/>
          <p:nvPr/>
        </p:nvSpPr>
        <p:spPr>
          <a:xfrm>
            <a:off x="7253056" y="2503494"/>
            <a:ext cx="31365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</a:t>
            </a:r>
            <a:r>
              <a:rPr lang="en-US" dirty="0"/>
              <a:t> function use for create 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DD2D19-1D5D-4E6C-AE47-1F14F184E15A}"/>
              </a:ext>
            </a:extLst>
          </p:cNvPr>
          <p:cNvSpPr txBox="1"/>
          <p:nvPr/>
        </p:nvSpPr>
        <p:spPr>
          <a:xfrm>
            <a:off x="7636275" y="5787047"/>
            <a:ext cx="3275769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</a:t>
            </a:r>
            <a:r>
              <a:rPr lang="en-US" dirty="0"/>
              <a:t> function use for drop table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93BFE6-2AE7-414D-80EC-1C29EC79BD80}"/>
              </a:ext>
            </a:extLst>
          </p:cNvPr>
          <p:cNvCxnSpPr>
            <a:cxnSpLocks/>
          </p:cNvCxnSpPr>
          <p:nvPr/>
        </p:nvCxnSpPr>
        <p:spPr>
          <a:xfrm>
            <a:off x="6312022" y="5971713"/>
            <a:ext cx="1260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7C8C4EC-987E-43A6-9FB8-CC8DC65EF269}"/>
              </a:ext>
            </a:extLst>
          </p:cNvPr>
          <p:cNvSpPr/>
          <p:nvPr/>
        </p:nvSpPr>
        <p:spPr>
          <a:xfrm>
            <a:off x="6004841" y="3313178"/>
            <a:ext cx="742188" cy="337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E3CB5C-96C0-4F11-ABA7-6D78440504E0}"/>
              </a:ext>
            </a:extLst>
          </p:cNvPr>
          <p:cNvSpPr/>
          <p:nvPr/>
        </p:nvSpPr>
        <p:spPr>
          <a:xfrm>
            <a:off x="5726097" y="3755255"/>
            <a:ext cx="1526960" cy="395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735764-9BD8-4C33-8B62-77E754253C55}"/>
              </a:ext>
            </a:extLst>
          </p:cNvPr>
          <p:cNvCxnSpPr>
            <a:cxnSpLocks/>
          </p:cNvCxnSpPr>
          <p:nvPr/>
        </p:nvCxnSpPr>
        <p:spPr>
          <a:xfrm flipH="1" flipV="1">
            <a:off x="2723117" y="2665538"/>
            <a:ext cx="3281724" cy="76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3227CB-DF18-4471-BB4D-34EA42E191BB}"/>
              </a:ext>
            </a:extLst>
          </p:cNvPr>
          <p:cNvSpPr txBox="1"/>
          <p:nvPr/>
        </p:nvSpPr>
        <p:spPr>
          <a:xfrm>
            <a:off x="1458412" y="2412080"/>
            <a:ext cx="126470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Table 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EA6191-58C8-468E-B6FB-151F3EE389C7}"/>
              </a:ext>
            </a:extLst>
          </p:cNvPr>
          <p:cNvSpPr txBox="1"/>
          <p:nvPr/>
        </p:nvSpPr>
        <p:spPr>
          <a:xfrm>
            <a:off x="7739000" y="4398478"/>
            <a:ext cx="369075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https://laravel.com/docs/5.0/schema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2AC731-CF40-4CDB-BBD1-7C6D34B445A5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153074" y="4180685"/>
            <a:ext cx="585926" cy="40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23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Migrate table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AE5E417F-7D96-4188-93ED-077ECCC6391C}"/>
              </a:ext>
            </a:extLst>
          </p:cNvPr>
          <p:cNvSpPr txBox="1"/>
          <p:nvPr/>
        </p:nvSpPr>
        <p:spPr>
          <a:xfrm rot="18980340">
            <a:off x="131929" y="2449049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07048-4AF4-4642-A4B4-5FA87E16EDFA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4BAAA-776C-4774-BC73-82775D90437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9B38E5-7313-40AD-9594-0F4C8732BC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C2217D-70BD-40C3-BE33-3B8894462F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641C86A8-3F94-41ED-AD32-B70BD402C526}"/>
              </a:ext>
            </a:extLst>
          </p:cNvPr>
          <p:cNvSpPr txBox="1"/>
          <p:nvPr/>
        </p:nvSpPr>
        <p:spPr>
          <a:xfrm>
            <a:off x="2095340" y="1934408"/>
            <a:ext cx="8834380" cy="369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Step1: Create database name: testing</a:t>
            </a:r>
            <a:endParaRPr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04;p11">
            <a:extLst>
              <a:ext uri="{FF2B5EF4-FFF2-40B4-BE49-F238E27FC236}">
                <a16:creationId xmlns:a16="http://schemas.microsoft.com/office/drawing/2014/main" id="{42DAFDFE-1D90-482C-BA31-51464280476F}"/>
              </a:ext>
            </a:extLst>
          </p:cNvPr>
          <p:cNvSpPr txBox="1"/>
          <p:nvPr/>
        </p:nvSpPr>
        <p:spPr>
          <a:xfrm>
            <a:off x="2095340" y="2497058"/>
            <a:ext cx="8834380" cy="369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Step2: Configure database in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.env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file</a:t>
            </a:r>
            <a:endParaRPr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80F842F0-94BD-4C0B-AA98-44ED0858A7B7}"/>
              </a:ext>
            </a:extLst>
          </p:cNvPr>
          <p:cNvSpPr txBox="1"/>
          <p:nvPr/>
        </p:nvSpPr>
        <p:spPr>
          <a:xfrm>
            <a:off x="2095340" y="3116656"/>
            <a:ext cx="8834380" cy="369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Step3: php artisan migrate</a:t>
            </a:r>
            <a:endParaRPr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E98B33-C332-4DCF-8931-F461A4956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63018">
            <a:off x="452353" y="4101555"/>
            <a:ext cx="2704626" cy="1544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716CE3-C7CA-4997-8F6F-7769772BE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2825" y="3956436"/>
            <a:ext cx="6789175" cy="29015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AAB563-53F3-4C28-848D-251AB4B3BED4}"/>
              </a:ext>
            </a:extLst>
          </p:cNvPr>
          <p:cNvSpPr/>
          <p:nvPr/>
        </p:nvSpPr>
        <p:spPr>
          <a:xfrm>
            <a:off x="5402825" y="6092096"/>
            <a:ext cx="5215239" cy="3994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9EA2CA-6AA0-43BC-80D2-E3E887242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53476">
            <a:off x="8149277" y="1056915"/>
            <a:ext cx="3167988" cy="24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2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Migrate status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AE5E417F-7D96-4188-93ED-077ECCC6391C}"/>
              </a:ext>
            </a:extLst>
          </p:cNvPr>
          <p:cNvSpPr txBox="1"/>
          <p:nvPr/>
        </p:nvSpPr>
        <p:spPr>
          <a:xfrm>
            <a:off x="4113334" y="1527556"/>
            <a:ext cx="4240553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php artisan </a:t>
            </a:r>
            <a:r>
              <a:rPr lang="en-US" sz="2400" i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migrate:status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07048-4AF4-4642-A4B4-5FA87E16EDFA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4BAAA-776C-4774-BC73-82775D90437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9B38E5-7313-40AD-9594-0F4C8732BC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C2217D-70BD-40C3-BE33-3B8894462F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2" name="Google Shape;204;p11">
            <a:extLst>
              <a:ext uri="{FF2B5EF4-FFF2-40B4-BE49-F238E27FC236}">
                <a16:creationId xmlns:a16="http://schemas.microsoft.com/office/drawing/2014/main" id="{8014A426-14DC-4741-B36F-5C7563FF8F70}"/>
              </a:ext>
            </a:extLst>
          </p:cNvPr>
          <p:cNvSpPr txBox="1"/>
          <p:nvPr/>
        </p:nvSpPr>
        <p:spPr>
          <a:xfrm rot="18980340">
            <a:off x="554869" y="2877117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1A8D04-EF95-411A-AD78-D3DD98B39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065" y="2537762"/>
            <a:ext cx="77533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3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Migrate Rollback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AE5E417F-7D96-4188-93ED-077ECCC6391C}"/>
              </a:ext>
            </a:extLst>
          </p:cNvPr>
          <p:cNvSpPr txBox="1"/>
          <p:nvPr/>
        </p:nvSpPr>
        <p:spPr>
          <a:xfrm>
            <a:off x="4113334" y="1527556"/>
            <a:ext cx="4240553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php artisan </a:t>
            </a:r>
            <a:r>
              <a:rPr lang="en-US" sz="2400" i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migrate:rollback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07048-4AF4-4642-A4B4-5FA87E16EDFA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4BAAA-776C-4774-BC73-82775D90437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9B38E5-7313-40AD-9594-0F4C8732BC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C2217D-70BD-40C3-BE33-3B8894462F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2" name="Google Shape;204;p11">
            <a:extLst>
              <a:ext uri="{FF2B5EF4-FFF2-40B4-BE49-F238E27FC236}">
                <a16:creationId xmlns:a16="http://schemas.microsoft.com/office/drawing/2014/main" id="{8014A426-14DC-4741-B36F-5C7563FF8F70}"/>
              </a:ext>
            </a:extLst>
          </p:cNvPr>
          <p:cNvSpPr txBox="1"/>
          <p:nvPr/>
        </p:nvSpPr>
        <p:spPr>
          <a:xfrm rot="18980340">
            <a:off x="2197237" y="2300780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34D1B-E35B-43D0-B6F0-B6DFE78E9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993" y="2334704"/>
            <a:ext cx="7595633" cy="28690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C316D3-3538-41AE-91A7-76F75C7A7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77366">
            <a:off x="908350" y="4050171"/>
            <a:ext cx="2585485" cy="14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9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Migrate Refresh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AE5E417F-7D96-4188-93ED-077ECCC6391C}"/>
              </a:ext>
            </a:extLst>
          </p:cNvPr>
          <p:cNvSpPr txBox="1"/>
          <p:nvPr/>
        </p:nvSpPr>
        <p:spPr>
          <a:xfrm>
            <a:off x="4113334" y="1527556"/>
            <a:ext cx="4240553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php artisan </a:t>
            </a:r>
            <a:r>
              <a:rPr lang="en-US" sz="2400" i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migrate:refresh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07048-4AF4-4642-A4B4-5FA87E16EDFA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4BAAA-776C-4774-BC73-82775D90437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9B38E5-7313-40AD-9594-0F4C8732BC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C2217D-70BD-40C3-BE33-3B8894462F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2" name="Google Shape;204;p11">
            <a:extLst>
              <a:ext uri="{FF2B5EF4-FFF2-40B4-BE49-F238E27FC236}">
                <a16:creationId xmlns:a16="http://schemas.microsoft.com/office/drawing/2014/main" id="{8014A426-14DC-4741-B36F-5C7563FF8F70}"/>
              </a:ext>
            </a:extLst>
          </p:cNvPr>
          <p:cNvSpPr txBox="1"/>
          <p:nvPr/>
        </p:nvSpPr>
        <p:spPr>
          <a:xfrm rot="18980340">
            <a:off x="725636" y="2238420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BD779B-F83C-41EA-8474-B3983BDC9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974" y="2225936"/>
            <a:ext cx="8039100" cy="3400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3A50E1-5C82-48E4-9D34-39BF6FB52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45336">
            <a:off x="541008" y="3707104"/>
            <a:ext cx="3167988" cy="24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922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765</Words>
  <Application>Microsoft Office PowerPoint</Application>
  <PresentationFormat>Widescreen</PresentationFormat>
  <Paragraphs>211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</vt:lpstr>
      <vt:lpstr>Calibri</vt:lpstr>
      <vt:lpstr>Calibri Light</vt:lpstr>
      <vt:lpstr>Consolas</vt:lpstr>
      <vt:lpstr>Slack-Lato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vinot</dc:creator>
  <cp:lastModifiedBy>rady y</cp:lastModifiedBy>
  <cp:revision>208</cp:revision>
  <dcterms:created xsi:type="dcterms:W3CDTF">2021-05-13T04:16:30Z</dcterms:created>
  <dcterms:modified xsi:type="dcterms:W3CDTF">2022-05-17T00:43:10Z</dcterms:modified>
</cp:coreProperties>
</file>