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59" r:id="rId11"/>
    <p:sldId id="267" r:id="rId12"/>
    <p:sldId id="268" r:id="rId13"/>
    <p:sldId id="269" r:id="rId14"/>
    <p:sldId id="270" r:id="rId15"/>
    <p:sldId id="271"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704-F02C-F2A9-0827-842AC66A6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FFE7B-2493-BA7C-1030-651C697BD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46EB-7657-B412-1668-688C519EFCCC}"/>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2651ED94-F09C-9FB5-CAE1-2D9612E49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F03CF-40E4-2E38-547C-8DAEAA230D7B}"/>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38545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2C8B-F7D2-CF9A-EA74-FA871107B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32E748-0CF2-B75F-981A-E9DB5B680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6E600-F4FC-066F-B49B-00157D090B06}"/>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BE65F522-EB90-DB89-FF40-8F58AC132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99EA5-4EC1-9745-CAE7-A115CA5BAE4A}"/>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182281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F8549-EA10-BB4E-D674-2FBC5DC63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2871E-EC94-67BF-04DB-A32DFAA81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65AF9-18CD-F571-4C36-147D264C7A4A}"/>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AB5529C5-7E57-E0D9-6F99-F94489B25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1BC47-2B74-733D-77C1-E87E2DC45307}"/>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260731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8363-1138-489A-BE4A-D64565065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86172-412E-8E2B-0082-44B3C8AA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7FF73-BCE9-69F0-8B9C-DCABDA0DAE67}"/>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92C097E6-09F6-50CB-FD53-8843C8535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6E2BF-B533-A3F3-22A6-9FC78F412D79}"/>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94682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C625-FD18-FC6B-A23D-D840584B3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47F31D-B60F-FB0B-81E9-E8DABD162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6B23D-F06D-6119-ADB0-81B0AAAA7D4C}"/>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ABCA92BD-6C4B-B9DE-6DC4-CF62F854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B2D5-D40C-04CB-82F6-6FD59BCC67C3}"/>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287495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A650-D8D4-FACF-CB3F-6607312DB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3514F-C936-BF29-10D0-6E4F202C8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AF01C2-C39C-0542-0849-BCEC45969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978C0-C7D8-4EFC-C606-F1B9601C59FD}"/>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6" name="Footer Placeholder 5">
            <a:extLst>
              <a:ext uri="{FF2B5EF4-FFF2-40B4-BE49-F238E27FC236}">
                <a16:creationId xmlns:a16="http://schemas.microsoft.com/office/drawing/2014/main" id="{03121A11-E427-D87F-7524-BCCB72B24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78B64-3120-C9A1-D83D-BF439DB319F9}"/>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130609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2CD6-F04B-0FF0-77A5-9AFC483BF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304160-C30C-A355-C727-47CE7ACBF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421931-BE0A-EF94-C797-64B3A148D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E53FE-A680-CC6D-B91F-38416B019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6BF7B-2C2D-91D3-EB6A-FDA97747A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9873-30CA-4A3F-99F4-90D1A6341B99}"/>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8" name="Footer Placeholder 7">
            <a:extLst>
              <a:ext uri="{FF2B5EF4-FFF2-40B4-BE49-F238E27FC236}">
                <a16:creationId xmlns:a16="http://schemas.microsoft.com/office/drawing/2014/main" id="{FC3D7CB9-B0E2-6D58-1295-5D8AAD111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C65F8-6CD3-F61D-E3E9-5AD1ED3428FD}"/>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405496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6BFE-9BCC-008C-AEC2-D73E464EB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64E18-757C-469C-09ED-2FDD854955B8}"/>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4" name="Footer Placeholder 3">
            <a:extLst>
              <a:ext uri="{FF2B5EF4-FFF2-40B4-BE49-F238E27FC236}">
                <a16:creationId xmlns:a16="http://schemas.microsoft.com/office/drawing/2014/main" id="{1565A589-2C47-CA11-C09A-90EB898B9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459F1-AF3C-6414-DC31-E6D840204428}"/>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258485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AD5C27-B370-F94D-9E64-E955A846C29E}"/>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3" name="Footer Placeholder 2">
            <a:extLst>
              <a:ext uri="{FF2B5EF4-FFF2-40B4-BE49-F238E27FC236}">
                <a16:creationId xmlns:a16="http://schemas.microsoft.com/office/drawing/2014/main" id="{9C1BFFA2-20E3-2FFB-3FC7-278747EC5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409D65-69C9-A0E2-B0D0-747AB87E6A05}"/>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128477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4BD3-1D26-77B7-CE7B-B72D909C6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02570-A4FE-7FD4-0641-81468BA85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09704B-CAD3-45ED-679F-BBEE1B16B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7F43-A9A0-E35F-DF14-F7B6D21B4FFD}"/>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6" name="Footer Placeholder 5">
            <a:extLst>
              <a:ext uri="{FF2B5EF4-FFF2-40B4-BE49-F238E27FC236}">
                <a16:creationId xmlns:a16="http://schemas.microsoft.com/office/drawing/2014/main" id="{6BAD2A5E-DA22-6E27-4489-4793D05E9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7338F-9C0C-0869-2263-E47D29DB6FED}"/>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199285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8F81-A331-2B8A-E36B-9EA3AB9B5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1D6E1-ADC9-EC54-10CF-5E3C13DA2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9144A0-02CF-6A44-1D84-A25FF7410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6F7E7-97AC-AECB-45EB-8D6A3F693D15}"/>
              </a:ext>
            </a:extLst>
          </p:cNvPr>
          <p:cNvSpPr>
            <a:spLocks noGrp="1"/>
          </p:cNvSpPr>
          <p:nvPr>
            <p:ph type="dt" sz="half" idx="10"/>
          </p:nvPr>
        </p:nvSpPr>
        <p:spPr/>
        <p:txBody>
          <a:bodyPr/>
          <a:lstStyle/>
          <a:p>
            <a:fld id="{6C190348-439B-472B-82BC-B520A5A41E92}" type="datetimeFigureOut">
              <a:rPr lang="en-US" smtClean="0"/>
              <a:t>8/13/2022</a:t>
            </a:fld>
            <a:endParaRPr lang="en-US"/>
          </a:p>
        </p:txBody>
      </p:sp>
      <p:sp>
        <p:nvSpPr>
          <p:cNvPr id="6" name="Footer Placeholder 5">
            <a:extLst>
              <a:ext uri="{FF2B5EF4-FFF2-40B4-BE49-F238E27FC236}">
                <a16:creationId xmlns:a16="http://schemas.microsoft.com/office/drawing/2014/main" id="{B9DCA797-20AC-9AFE-2173-24468398B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74ADA-2735-7DD9-8501-E0E2CAC97459}"/>
              </a:ext>
            </a:extLst>
          </p:cNvPr>
          <p:cNvSpPr>
            <a:spLocks noGrp="1"/>
          </p:cNvSpPr>
          <p:nvPr>
            <p:ph type="sldNum" sz="quarter" idx="12"/>
          </p:nvPr>
        </p:nvSpPr>
        <p:spPr/>
        <p:txBody>
          <a:bodyPr/>
          <a:lstStyle/>
          <a:p>
            <a:fld id="{6FA47995-C868-4B50-B971-315D83B05C00}" type="slidenum">
              <a:rPr lang="en-US" smtClean="0"/>
              <a:t>‹#›</a:t>
            </a:fld>
            <a:endParaRPr lang="en-US"/>
          </a:p>
        </p:txBody>
      </p:sp>
    </p:spTree>
    <p:extLst>
      <p:ext uri="{BB962C8B-B14F-4D97-AF65-F5344CB8AC3E}">
        <p14:creationId xmlns:p14="http://schemas.microsoft.com/office/powerpoint/2010/main" val="397392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7E2-6E38-62B9-78FE-BF7D68877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0B2A5-A1BC-D6CA-4A6D-0DDD77937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75F7F-0591-5B4F-B519-FB18EF8FF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90348-439B-472B-82BC-B520A5A41E92}" type="datetimeFigureOut">
              <a:rPr lang="en-US" smtClean="0"/>
              <a:t>8/13/2022</a:t>
            </a:fld>
            <a:endParaRPr lang="en-US"/>
          </a:p>
        </p:txBody>
      </p:sp>
      <p:sp>
        <p:nvSpPr>
          <p:cNvPr id="5" name="Footer Placeholder 4">
            <a:extLst>
              <a:ext uri="{FF2B5EF4-FFF2-40B4-BE49-F238E27FC236}">
                <a16:creationId xmlns:a16="http://schemas.microsoft.com/office/drawing/2014/main" id="{AF0C2129-DC6C-FAA1-E9B4-B4AA75085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58754C-AC11-78B3-89CF-88E1839A9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47995-C868-4B50-B971-315D83B05C00}" type="slidenum">
              <a:rPr lang="en-US" smtClean="0"/>
              <a:t>‹#›</a:t>
            </a:fld>
            <a:endParaRPr lang="en-US"/>
          </a:p>
        </p:txBody>
      </p:sp>
    </p:spTree>
    <p:extLst>
      <p:ext uri="{BB962C8B-B14F-4D97-AF65-F5344CB8AC3E}">
        <p14:creationId xmlns:p14="http://schemas.microsoft.com/office/powerpoint/2010/main" val="306639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982279" y="1325218"/>
            <a:ext cx="4022035" cy="1015663"/>
          </a:xfrm>
          <a:prstGeom prst="rect">
            <a:avLst/>
          </a:prstGeom>
          <a:noFill/>
        </p:spPr>
        <p:txBody>
          <a:bodyPr wrap="square" rtlCol="0">
            <a:spAutoFit/>
          </a:bodyPr>
          <a:lstStyle/>
          <a:p>
            <a:r>
              <a:rPr lang="en-US" sz="6000" b="1" dirty="0">
                <a:solidFill>
                  <a:schemeClr val="accent1">
                    <a:lumMod val="50000"/>
                  </a:schemeClr>
                </a:solidFill>
                <a:effectLst>
                  <a:outerShdw blurRad="38100" dist="38100" dir="2700000" algn="tl">
                    <a:srgbClr val="000000">
                      <a:alpha val="43137"/>
                    </a:srgbClr>
                  </a:outerShdw>
                </a:effectLst>
              </a:rPr>
              <a:t>OPTION API</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974" y="2166730"/>
            <a:ext cx="3366052" cy="33660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89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564836" y="901147"/>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220843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3485320" y="2201955"/>
            <a:ext cx="2862470" cy="523220"/>
          </a:xfrm>
          <a:prstGeom prst="rect">
            <a:avLst/>
          </a:prstGeom>
          <a:noFill/>
        </p:spPr>
        <p:txBody>
          <a:bodyPr wrap="square" rtlCol="0">
            <a:spAutoFit/>
          </a:bodyPr>
          <a:lstStyle/>
          <a:p>
            <a:r>
              <a:rPr lang="en-US" sz="2800" dirty="0" err="1"/>
              <a:t>beforeCreate</a:t>
            </a:r>
            <a:endParaRPr lang="en-US" sz="2800" dirty="0"/>
          </a:p>
        </p:txBody>
      </p:sp>
      <p:pic>
        <p:nvPicPr>
          <p:cNvPr id="12" name="Picture 2" descr="Free Yes Tick Mark clipart - Illustrator | Template.net">
            <a:extLst>
              <a:ext uri="{FF2B5EF4-FFF2-40B4-BE49-F238E27FC236}">
                <a16:creationId xmlns:a16="http://schemas.microsoft.com/office/drawing/2014/main" id="{7605BD39-8DAC-786E-AAC5-73784BC1F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3011189"/>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6EE5D24-DE23-A027-A8F1-CC5ECD762C2E}"/>
              </a:ext>
            </a:extLst>
          </p:cNvPr>
          <p:cNvSpPr txBox="1"/>
          <p:nvPr/>
        </p:nvSpPr>
        <p:spPr>
          <a:xfrm>
            <a:off x="3485320" y="3004711"/>
            <a:ext cx="2862470" cy="523220"/>
          </a:xfrm>
          <a:prstGeom prst="rect">
            <a:avLst/>
          </a:prstGeom>
          <a:noFill/>
        </p:spPr>
        <p:txBody>
          <a:bodyPr wrap="square" rtlCol="0">
            <a:spAutoFit/>
          </a:bodyPr>
          <a:lstStyle/>
          <a:p>
            <a:r>
              <a:rPr lang="en-US" sz="2800" dirty="0"/>
              <a:t>created</a:t>
            </a:r>
          </a:p>
        </p:txBody>
      </p:sp>
      <p:pic>
        <p:nvPicPr>
          <p:cNvPr id="14" name="Picture 2" descr="Free Yes Tick Mark clipart - Illustrator | Template.net">
            <a:extLst>
              <a:ext uri="{FF2B5EF4-FFF2-40B4-BE49-F238E27FC236}">
                <a16:creationId xmlns:a16="http://schemas.microsoft.com/office/drawing/2014/main" id="{FA99DA43-8D8A-FB20-29FA-758E6694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3708501"/>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5DCE867-2320-2262-784D-B05020EFBF8A}"/>
              </a:ext>
            </a:extLst>
          </p:cNvPr>
          <p:cNvSpPr txBox="1"/>
          <p:nvPr/>
        </p:nvSpPr>
        <p:spPr>
          <a:xfrm>
            <a:off x="3485320" y="3702023"/>
            <a:ext cx="2862470" cy="523220"/>
          </a:xfrm>
          <a:prstGeom prst="rect">
            <a:avLst/>
          </a:prstGeom>
          <a:noFill/>
        </p:spPr>
        <p:txBody>
          <a:bodyPr wrap="square" rtlCol="0">
            <a:spAutoFit/>
          </a:bodyPr>
          <a:lstStyle/>
          <a:p>
            <a:r>
              <a:rPr lang="en-US" sz="2800" dirty="0" err="1"/>
              <a:t>beforeMount</a:t>
            </a:r>
            <a:endParaRPr lang="en-US" sz="2800" dirty="0"/>
          </a:p>
        </p:txBody>
      </p:sp>
      <p:pic>
        <p:nvPicPr>
          <p:cNvPr id="16" name="Picture 2" descr="Free Yes Tick Mark clipart - Illustrator | Template.net">
            <a:extLst>
              <a:ext uri="{FF2B5EF4-FFF2-40B4-BE49-F238E27FC236}">
                <a16:creationId xmlns:a16="http://schemas.microsoft.com/office/drawing/2014/main" id="{3FAC8ECA-26A4-8ECC-A7C7-5419EC3B7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435258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0889DFD-6D9E-0324-C88A-7326BEC7AD10}"/>
              </a:ext>
            </a:extLst>
          </p:cNvPr>
          <p:cNvSpPr txBox="1"/>
          <p:nvPr/>
        </p:nvSpPr>
        <p:spPr>
          <a:xfrm>
            <a:off x="3485320" y="4346105"/>
            <a:ext cx="2862470" cy="523220"/>
          </a:xfrm>
          <a:prstGeom prst="rect">
            <a:avLst/>
          </a:prstGeom>
          <a:noFill/>
        </p:spPr>
        <p:txBody>
          <a:bodyPr wrap="square" rtlCol="0">
            <a:spAutoFit/>
          </a:bodyPr>
          <a:lstStyle/>
          <a:p>
            <a:r>
              <a:rPr lang="en-US" sz="2800" dirty="0"/>
              <a:t>mounted</a:t>
            </a:r>
          </a:p>
        </p:txBody>
      </p:sp>
      <p:pic>
        <p:nvPicPr>
          <p:cNvPr id="18" name="Picture 2" descr="Free Yes Tick Mark clipart - Illustrator | Template.net">
            <a:extLst>
              <a:ext uri="{FF2B5EF4-FFF2-40B4-BE49-F238E27FC236}">
                <a16:creationId xmlns:a16="http://schemas.microsoft.com/office/drawing/2014/main" id="{67387FFD-5D91-3B98-AA33-22D636BF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213817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C42AF56-E94F-B330-2A22-EE0B08088EF1}"/>
              </a:ext>
            </a:extLst>
          </p:cNvPr>
          <p:cNvSpPr txBox="1"/>
          <p:nvPr/>
        </p:nvSpPr>
        <p:spPr>
          <a:xfrm>
            <a:off x="6745353" y="2131695"/>
            <a:ext cx="2862470" cy="523220"/>
          </a:xfrm>
          <a:prstGeom prst="rect">
            <a:avLst/>
          </a:prstGeom>
          <a:noFill/>
        </p:spPr>
        <p:txBody>
          <a:bodyPr wrap="square" rtlCol="0">
            <a:spAutoFit/>
          </a:bodyPr>
          <a:lstStyle/>
          <a:p>
            <a:r>
              <a:rPr lang="en-US" sz="2800" dirty="0" err="1"/>
              <a:t>beforeUpdate</a:t>
            </a:r>
            <a:endParaRPr lang="en-US" sz="2800" dirty="0"/>
          </a:p>
        </p:txBody>
      </p:sp>
      <p:pic>
        <p:nvPicPr>
          <p:cNvPr id="20" name="Picture 2" descr="Free Yes Tick Mark clipart - Illustrator | Template.net">
            <a:extLst>
              <a:ext uri="{FF2B5EF4-FFF2-40B4-BE49-F238E27FC236}">
                <a16:creationId xmlns:a16="http://schemas.microsoft.com/office/drawing/2014/main" id="{ED4687C3-C528-EB80-9FF4-254208AD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2940929"/>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687CF75-AA4B-CD24-AA2C-2375CE5983D4}"/>
              </a:ext>
            </a:extLst>
          </p:cNvPr>
          <p:cNvSpPr txBox="1"/>
          <p:nvPr/>
        </p:nvSpPr>
        <p:spPr>
          <a:xfrm>
            <a:off x="6745353" y="2934451"/>
            <a:ext cx="2862470" cy="523220"/>
          </a:xfrm>
          <a:prstGeom prst="rect">
            <a:avLst/>
          </a:prstGeom>
          <a:noFill/>
        </p:spPr>
        <p:txBody>
          <a:bodyPr wrap="square" rtlCol="0">
            <a:spAutoFit/>
          </a:bodyPr>
          <a:lstStyle/>
          <a:p>
            <a:r>
              <a:rPr lang="en-US" sz="2800" dirty="0"/>
              <a:t>updated</a:t>
            </a:r>
          </a:p>
        </p:txBody>
      </p:sp>
      <p:pic>
        <p:nvPicPr>
          <p:cNvPr id="22" name="Picture 2" descr="Free Yes Tick Mark clipart - Illustrator | Template.net">
            <a:extLst>
              <a:ext uri="{FF2B5EF4-FFF2-40B4-BE49-F238E27FC236}">
                <a16:creationId xmlns:a16="http://schemas.microsoft.com/office/drawing/2014/main" id="{45067B7E-37A1-C271-DFA5-5958D9008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3638241"/>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09A46D0-179E-6D2B-4172-3B89F1CF0C2C}"/>
              </a:ext>
            </a:extLst>
          </p:cNvPr>
          <p:cNvSpPr txBox="1"/>
          <p:nvPr/>
        </p:nvSpPr>
        <p:spPr>
          <a:xfrm>
            <a:off x="6745353" y="3631763"/>
            <a:ext cx="2862470" cy="523220"/>
          </a:xfrm>
          <a:prstGeom prst="rect">
            <a:avLst/>
          </a:prstGeom>
          <a:noFill/>
        </p:spPr>
        <p:txBody>
          <a:bodyPr wrap="square" rtlCol="0">
            <a:spAutoFit/>
          </a:bodyPr>
          <a:lstStyle/>
          <a:p>
            <a:r>
              <a:rPr lang="en-US" sz="2800" dirty="0" err="1"/>
              <a:t>beforeUnmount</a:t>
            </a:r>
            <a:endParaRPr lang="en-US" sz="2800" dirty="0"/>
          </a:p>
        </p:txBody>
      </p:sp>
      <p:pic>
        <p:nvPicPr>
          <p:cNvPr id="24" name="Picture 2" descr="Free Yes Tick Mark clipart - Illustrator | Template.net">
            <a:extLst>
              <a:ext uri="{FF2B5EF4-FFF2-40B4-BE49-F238E27FC236}">
                <a16:creationId xmlns:a16="http://schemas.microsoft.com/office/drawing/2014/main" id="{4CDD43AE-E730-CCDB-A564-3DD0AA486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428232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2829A34-4A45-5F3A-C2E5-DA26D97E7D8A}"/>
              </a:ext>
            </a:extLst>
          </p:cNvPr>
          <p:cNvSpPr txBox="1"/>
          <p:nvPr/>
        </p:nvSpPr>
        <p:spPr>
          <a:xfrm>
            <a:off x="6745353" y="4275845"/>
            <a:ext cx="2862470" cy="523220"/>
          </a:xfrm>
          <a:prstGeom prst="rect">
            <a:avLst/>
          </a:prstGeom>
          <a:noFill/>
        </p:spPr>
        <p:txBody>
          <a:bodyPr wrap="square" rtlCol="0">
            <a:spAutoFit/>
          </a:bodyPr>
          <a:lstStyle/>
          <a:p>
            <a:r>
              <a:rPr lang="en-US" sz="2800" dirty="0"/>
              <a:t>unmounted</a:t>
            </a:r>
          </a:p>
        </p:txBody>
      </p:sp>
    </p:spTree>
    <p:extLst>
      <p:ext uri="{BB962C8B-B14F-4D97-AF65-F5344CB8AC3E}">
        <p14:creationId xmlns:p14="http://schemas.microsoft.com/office/powerpoint/2010/main" val="21010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6" y="1390486"/>
            <a:ext cx="10195971" cy="13289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lnSpc>
                <a:spcPct val="150000"/>
              </a:lnSpc>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   Called immediately when the instance is initialized, after props resolution, before processing other options such as </a:t>
            </a:r>
            <a:r>
              <a:rPr kumimoji="0" lang="en-US" altLang="en-US" i="0" u="none" strike="noStrike" cap="none" normalizeH="0" baseline="0" dirty="0">
                <a:ln>
                  <a:noFill/>
                </a:ln>
                <a:solidFill>
                  <a:srgbClr val="0070C0"/>
                </a:solidFill>
                <a:effectLst/>
                <a:latin typeface="Verdana" panose="020B0604030504040204" pitchFamily="34" charset="0"/>
                <a:ea typeface="Verdana" panose="020B0604030504040204" pitchFamily="34" charset="0"/>
              </a:rPr>
              <a:t>data() </a:t>
            </a:r>
            <a:r>
              <a:rPr kumimoji="0" lang="en-US" altLang="en-US" i="0" u="none" strike="noStrike" cap="none" normalizeH="0" baseline="0" dirty="0">
                <a:ln>
                  <a:noFill/>
                </a:ln>
                <a:effectLst/>
                <a:latin typeface="Verdana" panose="020B0604030504040204" pitchFamily="34" charset="0"/>
                <a:ea typeface="Verdana" panose="020B0604030504040204" pitchFamily="34" charset="0"/>
              </a:rPr>
              <a:t>or </a:t>
            </a:r>
            <a:r>
              <a:rPr kumimoji="0" lang="en-US" altLang="en-US" i="0" u="none" strike="noStrike" cap="none" normalizeH="0" baseline="0" dirty="0">
                <a:ln>
                  <a:noFill/>
                </a:ln>
                <a:solidFill>
                  <a:srgbClr val="0070C0"/>
                </a:solidFill>
                <a:effectLst/>
                <a:latin typeface="Verdana" panose="020B0604030504040204" pitchFamily="34" charset="0"/>
                <a:ea typeface="Verdana" panose="020B0604030504040204" pitchFamily="34" charset="0"/>
              </a:rPr>
              <a:t>computed</a:t>
            </a:r>
            <a:r>
              <a:rPr kumimoji="0" lang="en-US" altLang="en-US" i="0" u="none" strike="noStrike" cap="none" normalizeH="0" baseline="0" dirty="0">
                <a:ln>
                  <a:noFill/>
                </a:ln>
                <a:effectLst/>
                <a:latin typeface="Verdana" panose="020B0604030504040204" pitchFamily="34" charset="0"/>
                <a:ea typeface="Verdana" panose="020B0604030504040204" pitchFamily="34" charset="0"/>
              </a:rPr>
              <a:t>.</a:t>
            </a:r>
          </a:p>
        </p:txBody>
      </p:sp>
      <p:sp>
        <p:nvSpPr>
          <p:cNvPr id="9" name="TextBox 8">
            <a:extLst>
              <a:ext uri="{FF2B5EF4-FFF2-40B4-BE49-F238E27FC236}">
                <a16:creationId xmlns:a16="http://schemas.microsoft.com/office/drawing/2014/main" id="{1C3A1C57-C6C9-BFEA-EA98-45209DA68B41}"/>
              </a:ext>
            </a:extLst>
          </p:cNvPr>
          <p:cNvSpPr txBox="1"/>
          <p:nvPr/>
        </p:nvSpPr>
        <p:spPr>
          <a:xfrm>
            <a:off x="1444486" y="783788"/>
            <a:ext cx="2862470" cy="646331"/>
          </a:xfrm>
          <a:prstGeom prst="rect">
            <a:avLst/>
          </a:prstGeom>
          <a:noFill/>
        </p:spPr>
        <p:txBody>
          <a:bodyPr wrap="square" rtlCol="0">
            <a:spAutoFit/>
          </a:bodyPr>
          <a:lstStyle/>
          <a:p>
            <a:r>
              <a:rPr lang="en-US" sz="3600" dirty="0" err="1">
                <a:solidFill>
                  <a:srgbClr val="002060"/>
                </a:solidFill>
              </a:rPr>
              <a:t>beforeCreate</a:t>
            </a:r>
            <a:endParaRPr lang="en-US" sz="3600" dirty="0">
              <a:solidFill>
                <a:srgbClr val="002060"/>
              </a:solidFill>
            </a:endParaRPr>
          </a:p>
        </p:txBody>
      </p:sp>
      <p:pic>
        <p:nvPicPr>
          <p:cNvPr id="10" name="Picture 2" descr="Free Yes Tick Mark clipart - Illustrator | Template.net">
            <a:extLst>
              <a:ext uri="{FF2B5EF4-FFF2-40B4-BE49-F238E27FC236}">
                <a16:creationId xmlns:a16="http://schemas.microsoft.com/office/drawing/2014/main" id="{E89EB364-FCFA-EFEC-A43F-F03F0161C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3212345"/>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a:extLst>
              <a:ext uri="{FF2B5EF4-FFF2-40B4-BE49-F238E27FC236}">
                <a16:creationId xmlns:a16="http://schemas.microsoft.com/office/drawing/2014/main" id="{F67A3592-B294-0800-86E5-A15B3B0372D8}"/>
              </a:ext>
            </a:extLst>
          </p:cNvPr>
          <p:cNvSpPr>
            <a:spLocks noChangeArrowheads="1"/>
          </p:cNvSpPr>
          <p:nvPr/>
        </p:nvSpPr>
        <p:spPr bwMode="auto">
          <a:xfrm>
            <a:off x="1444486" y="4015152"/>
            <a:ext cx="10195971" cy="9237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lnSpc>
                <a:spcPct val="150000"/>
              </a:lnSpc>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   </a:t>
            </a:r>
            <a:r>
              <a:rPr lang="en-US" b="0" i="0" dirty="0">
                <a:effectLst/>
                <a:latin typeface="Verdana" panose="020B0604030504040204" pitchFamily="34" charset="0"/>
                <a:ea typeface="Verdana" panose="020B0604030504040204" pitchFamily="34" charset="0"/>
              </a:rPr>
              <a:t>Called after the instance has finished processing all state-related options.</a:t>
            </a: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ECE3F0A-D569-B3E1-3BA0-2594110E1A32}"/>
              </a:ext>
            </a:extLst>
          </p:cNvPr>
          <p:cNvSpPr txBox="1"/>
          <p:nvPr/>
        </p:nvSpPr>
        <p:spPr>
          <a:xfrm>
            <a:off x="1444486" y="3205867"/>
            <a:ext cx="2862470" cy="646331"/>
          </a:xfrm>
          <a:prstGeom prst="rect">
            <a:avLst/>
          </a:prstGeom>
          <a:noFill/>
        </p:spPr>
        <p:txBody>
          <a:bodyPr wrap="square" rtlCol="0">
            <a:spAutoFit/>
          </a:bodyPr>
          <a:lstStyle/>
          <a:p>
            <a:r>
              <a:rPr lang="en-US" sz="3600" dirty="0">
                <a:solidFill>
                  <a:srgbClr val="002060"/>
                </a:solidFill>
              </a:rPr>
              <a:t>created</a:t>
            </a:r>
          </a:p>
        </p:txBody>
      </p:sp>
    </p:spTree>
    <p:extLst>
      <p:ext uri="{BB962C8B-B14F-4D97-AF65-F5344CB8AC3E}">
        <p14:creationId xmlns:p14="http://schemas.microsoft.com/office/powerpoint/2010/main" val="181911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1545008"/>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7" y="2505402"/>
            <a:ext cx="9303028"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lnSpc>
                <a:spcPct val="150000"/>
              </a:lnSpc>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 </a:t>
            </a:r>
            <a:r>
              <a:rPr lang="en-US" b="0" i="0" dirty="0">
                <a:effectLst/>
                <a:latin typeface="Verdana" panose="020B0604030504040204" pitchFamily="34" charset="0"/>
                <a:ea typeface="Verdana" panose="020B0604030504040204" pitchFamily="34" charset="0"/>
              </a:rPr>
              <a:t>Called right before the component is to be mounted.</a:t>
            </a: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a:p>
            <a:pPr marR="0" lvl="0" algn="l" defTabSz="914400" rtl="0" eaLnBrk="0" fontAlgn="base" latinLnBrk="0" hangingPunct="0">
              <a:lnSpc>
                <a:spcPct val="150000"/>
              </a:lnSpc>
              <a:spcBef>
                <a:spcPct val="0"/>
              </a:spcBef>
              <a:spcAft>
                <a:spcPct val="0"/>
              </a:spcAft>
              <a:buClrTx/>
              <a:buSzTx/>
              <a:tabLst/>
            </a:pPr>
            <a:r>
              <a:rPr lang="en-US" b="0" i="0" dirty="0">
                <a:effectLst/>
                <a:latin typeface="Verdana" panose="020B0604030504040204" pitchFamily="34" charset="0"/>
                <a:ea typeface="Verdana" panose="020B0604030504040204" pitchFamily="34" charset="0"/>
              </a:rPr>
              <a:t>When this hook is called, the component has finished setting up its reactive state, but no DOM nodes have been created yet. It is about to execute its DOM render effect for the first time.</a:t>
            </a:r>
          </a:p>
          <a:p>
            <a:pPr algn="l"/>
            <a:r>
              <a:rPr lang="en-US" b="1" i="0" dirty="0">
                <a:effectLst/>
                <a:latin typeface="Verdana" panose="020B0604030504040204" pitchFamily="34" charset="0"/>
                <a:ea typeface="Verdana" panose="020B0604030504040204" pitchFamily="34" charset="0"/>
              </a:rPr>
              <a:t>This hook is not called during server-side rendering.</a:t>
            </a:r>
            <a:endParaRPr lang="en-US" b="0" i="0" dirty="0">
              <a:effectLst/>
              <a:latin typeface="Verdana" panose="020B0604030504040204" pitchFamily="34" charset="0"/>
              <a:ea typeface="Verdana" panose="020B0604030504040204" pitchFamily="34" charset="0"/>
            </a:endParaRPr>
          </a:p>
          <a:p>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1C3A1C57-C6C9-BFEA-EA98-45209DA68B41}"/>
              </a:ext>
            </a:extLst>
          </p:cNvPr>
          <p:cNvSpPr txBox="1"/>
          <p:nvPr/>
        </p:nvSpPr>
        <p:spPr>
          <a:xfrm>
            <a:off x="1444486" y="1538530"/>
            <a:ext cx="2862470" cy="646331"/>
          </a:xfrm>
          <a:prstGeom prst="rect">
            <a:avLst/>
          </a:prstGeom>
          <a:noFill/>
        </p:spPr>
        <p:txBody>
          <a:bodyPr wrap="square" rtlCol="0">
            <a:spAutoFit/>
          </a:bodyPr>
          <a:lstStyle/>
          <a:p>
            <a:r>
              <a:rPr lang="en-US" sz="3600" dirty="0" err="1">
                <a:solidFill>
                  <a:srgbClr val="002060"/>
                </a:solidFill>
              </a:rPr>
              <a:t>beforeMount</a:t>
            </a:r>
            <a:endParaRPr lang="en-US" sz="3600" dirty="0">
              <a:solidFill>
                <a:srgbClr val="002060"/>
              </a:solidFill>
            </a:endParaRPr>
          </a:p>
        </p:txBody>
      </p:sp>
    </p:spTree>
    <p:extLst>
      <p:ext uri="{BB962C8B-B14F-4D97-AF65-F5344CB8AC3E}">
        <p14:creationId xmlns:p14="http://schemas.microsoft.com/office/powerpoint/2010/main" val="158195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69" y="145456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560602" y="2066040"/>
            <a:ext cx="9303028"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r>
              <a:rPr lang="en-US" dirty="0">
                <a:latin typeface="Verdana" panose="020B0604030504040204" pitchFamily="34" charset="0"/>
                <a:ea typeface="Verdana" panose="020B0604030504040204" pitchFamily="34" charset="0"/>
              </a:rPr>
              <a:t>A component is considered mounted after:</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All of its synchronous child components have been mounted (does not include async components or components inside &lt;Suspense&gt; trees).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Its own DOM tree has been created and inserted into the parent container. Note it only guarantees that the component's DOM tree is in-document if the application's root container is also in-document.</a:t>
            </a:r>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ECE3F0A-D569-B3E1-3BA0-2594110E1A32}"/>
              </a:ext>
            </a:extLst>
          </p:cNvPr>
          <p:cNvSpPr txBox="1"/>
          <p:nvPr/>
        </p:nvSpPr>
        <p:spPr>
          <a:xfrm>
            <a:off x="1445748" y="1379640"/>
            <a:ext cx="2862470" cy="646331"/>
          </a:xfrm>
          <a:prstGeom prst="rect">
            <a:avLst/>
          </a:prstGeom>
          <a:noFill/>
        </p:spPr>
        <p:txBody>
          <a:bodyPr wrap="square" rtlCol="0">
            <a:spAutoFit/>
          </a:bodyPr>
          <a:lstStyle/>
          <a:p>
            <a:r>
              <a:rPr lang="en-US" sz="3600" dirty="0">
                <a:solidFill>
                  <a:srgbClr val="002060"/>
                </a:solidFill>
              </a:rPr>
              <a:t>mounted</a:t>
            </a:r>
          </a:p>
        </p:txBody>
      </p:sp>
    </p:spTree>
    <p:extLst>
      <p:ext uri="{BB962C8B-B14F-4D97-AF65-F5344CB8AC3E}">
        <p14:creationId xmlns:p14="http://schemas.microsoft.com/office/powerpoint/2010/main" val="416796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69" y="145456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560602" y="2301810"/>
            <a:ext cx="9303028" cy="25754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a:lnSpc>
                <a:spcPct val="150000"/>
              </a:lnSpc>
            </a:pPr>
            <a:r>
              <a:rPr lang="en-US" b="0" i="0" dirty="0">
                <a:effectLst/>
                <a:latin typeface="Verdana" panose="020B0604030504040204" pitchFamily="34" charset="0"/>
                <a:ea typeface="Verdana" panose="020B0604030504040204" pitchFamily="34" charset="0"/>
              </a:rPr>
              <a:t>Called right before the component is about to update its DOM tree due to a reactive state change.</a:t>
            </a:r>
            <a:endParaRPr lang="en-US" dirty="0">
              <a:latin typeface="Verdana" panose="020B0604030504040204" pitchFamily="34" charset="0"/>
              <a:ea typeface="Verdana" panose="020B0604030504040204" pitchFamily="34" charset="0"/>
            </a:endParaRPr>
          </a:p>
          <a:p>
            <a:pPr>
              <a:lnSpc>
                <a:spcPct val="150000"/>
              </a:lnSpc>
            </a:pPr>
            <a:r>
              <a:rPr lang="en-US" b="0" i="0" dirty="0">
                <a:effectLst/>
                <a:latin typeface="Verdana" panose="020B0604030504040204" pitchFamily="34" charset="0"/>
                <a:ea typeface="Verdana" panose="020B0604030504040204" pitchFamily="34" charset="0"/>
              </a:rPr>
              <a:t>This hook can be used to access the DOM state before Vue updates the DOM. It is also safe to modify the component state inside this hook.</a:t>
            </a:r>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ECE3F0A-D569-B3E1-3BA0-2594110E1A32}"/>
              </a:ext>
            </a:extLst>
          </p:cNvPr>
          <p:cNvSpPr txBox="1"/>
          <p:nvPr/>
        </p:nvSpPr>
        <p:spPr>
          <a:xfrm>
            <a:off x="1445748" y="1379640"/>
            <a:ext cx="2862470" cy="646331"/>
          </a:xfrm>
          <a:prstGeom prst="rect">
            <a:avLst/>
          </a:prstGeom>
          <a:noFill/>
        </p:spPr>
        <p:txBody>
          <a:bodyPr wrap="square" rtlCol="0">
            <a:spAutoFit/>
          </a:bodyPr>
          <a:lstStyle/>
          <a:p>
            <a:r>
              <a:rPr lang="en-US" sz="3600" dirty="0" err="1">
                <a:solidFill>
                  <a:srgbClr val="002060"/>
                </a:solidFill>
              </a:rPr>
              <a:t>beforeUpdate</a:t>
            </a:r>
            <a:endParaRPr lang="en-US" sz="3600" dirty="0">
              <a:solidFill>
                <a:srgbClr val="002060"/>
              </a:solidFill>
            </a:endParaRPr>
          </a:p>
        </p:txBody>
      </p:sp>
    </p:spTree>
    <p:extLst>
      <p:ext uri="{BB962C8B-B14F-4D97-AF65-F5344CB8AC3E}">
        <p14:creationId xmlns:p14="http://schemas.microsoft.com/office/powerpoint/2010/main" val="267012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69" y="145456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560601" y="2118539"/>
            <a:ext cx="10283055" cy="34064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a:lnSpc>
                <a:spcPct val="150000"/>
              </a:lnSpc>
            </a:pPr>
            <a:r>
              <a:rPr lang="en-US" b="0" i="0" dirty="0">
                <a:effectLst/>
                <a:latin typeface="Verdana" panose="020B0604030504040204" pitchFamily="34" charset="0"/>
                <a:ea typeface="Verdana" panose="020B0604030504040204" pitchFamily="34" charset="0"/>
              </a:rPr>
              <a:t>Called after the component has updated its DOM tree due to a reactive state change.</a:t>
            </a:r>
            <a:endParaRPr lang="en-US" dirty="0">
              <a:latin typeface="Verdana" panose="020B0604030504040204" pitchFamily="34" charset="0"/>
              <a:ea typeface="Verdana" panose="020B0604030504040204" pitchFamily="34" charset="0"/>
            </a:endParaRPr>
          </a:p>
          <a:p>
            <a:pPr>
              <a:lnSpc>
                <a:spcPct val="150000"/>
              </a:lnSpc>
            </a:pPr>
            <a:r>
              <a:rPr lang="en-US" dirty="0">
                <a:latin typeface="Verdana" panose="020B0604030504040204" pitchFamily="34" charset="0"/>
                <a:ea typeface="Verdana" panose="020B0604030504040204" pitchFamily="34" charset="0"/>
              </a:rPr>
              <a:t>A parent component's updated hook is called after that of its child components.</a:t>
            </a:r>
          </a:p>
          <a:p>
            <a:pPr>
              <a:lnSpc>
                <a:spcPct val="150000"/>
              </a:lnSpc>
            </a:pPr>
            <a:endParaRPr lang="en-US" dirty="0"/>
          </a:p>
          <a:p>
            <a:pPr>
              <a:lnSpc>
                <a:spcPct val="150000"/>
              </a:lnSpc>
            </a:pPr>
            <a:r>
              <a:rPr lang="en-US" dirty="0">
                <a:latin typeface="Verdana" panose="020B0604030504040204" pitchFamily="34" charset="0"/>
                <a:ea typeface="Verdana" panose="020B0604030504040204" pitchFamily="34" charset="0"/>
              </a:rPr>
              <a:t>This hook is called after any DOM update of the component, which can be caused by different state changes. If you need to access the updated DOM after a specific state change, use </a:t>
            </a:r>
            <a:r>
              <a:rPr lang="en-US" dirty="0" err="1">
                <a:latin typeface="Verdana" panose="020B0604030504040204" pitchFamily="34" charset="0"/>
                <a:ea typeface="Verdana" panose="020B0604030504040204" pitchFamily="34" charset="0"/>
              </a:rPr>
              <a:t>nextTick</a:t>
            </a:r>
            <a:r>
              <a:rPr lang="en-US" dirty="0">
                <a:latin typeface="Verdana" panose="020B0604030504040204" pitchFamily="34" charset="0"/>
                <a:ea typeface="Verdana" panose="020B0604030504040204" pitchFamily="34" charset="0"/>
              </a:rPr>
              <a:t>() instead.</a:t>
            </a:r>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ECE3F0A-D569-B3E1-3BA0-2594110E1A32}"/>
              </a:ext>
            </a:extLst>
          </p:cNvPr>
          <p:cNvSpPr txBox="1"/>
          <p:nvPr/>
        </p:nvSpPr>
        <p:spPr>
          <a:xfrm>
            <a:off x="1445748" y="1379640"/>
            <a:ext cx="2862470" cy="646331"/>
          </a:xfrm>
          <a:prstGeom prst="rect">
            <a:avLst/>
          </a:prstGeom>
          <a:noFill/>
        </p:spPr>
        <p:txBody>
          <a:bodyPr wrap="square" rtlCol="0">
            <a:spAutoFit/>
          </a:bodyPr>
          <a:lstStyle/>
          <a:p>
            <a:r>
              <a:rPr lang="en-US" sz="3600" dirty="0">
                <a:solidFill>
                  <a:srgbClr val="002060"/>
                </a:solidFill>
              </a:rPr>
              <a:t>updated</a:t>
            </a:r>
          </a:p>
        </p:txBody>
      </p:sp>
    </p:spTree>
    <p:extLst>
      <p:ext uri="{BB962C8B-B14F-4D97-AF65-F5344CB8AC3E}">
        <p14:creationId xmlns:p14="http://schemas.microsoft.com/office/powerpoint/2010/main" val="14830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Lifecycle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69" y="1004622"/>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74775" y="1674534"/>
            <a:ext cx="10283055" cy="1744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a:lnSpc>
                <a:spcPct val="150000"/>
              </a:lnSpc>
            </a:pPr>
            <a:r>
              <a:rPr lang="en-US" b="0" i="0" dirty="0">
                <a:effectLst/>
                <a:latin typeface="Verdana" panose="020B0604030504040204" pitchFamily="34" charset="0"/>
                <a:ea typeface="Verdana" panose="020B0604030504040204" pitchFamily="34" charset="0"/>
              </a:rPr>
              <a:t>Called right before a component instance is to be unmounted.</a:t>
            </a:r>
            <a:endParaRPr lang="en-US" dirty="0">
              <a:latin typeface="Verdana" panose="020B0604030504040204" pitchFamily="34" charset="0"/>
              <a:ea typeface="Verdana" panose="020B0604030504040204" pitchFamily="34" charset="0"/>
            </a:endParaRPr>
          </a:p>
          <a:p>
            <a:pPr>
              <a:lnSpc>
                <a:spcPct val="150000"/>
              </a:lnSpc>
            </a:pPr>
            <a:r>
              <a:rPr lang="en-US" dirty="0">
                <a:latin typeface="Verdana" panose="020B0604030504040204" pitchFamily="34" charset="0"/>
                <a:ea typeface="Verdana" panose="020B0604030504040204" pitchFamily="34" charset="0"/>
              </a:rPr>
              <a:t>When this hook is called, the component instance is still fully functional.</a:t>
            </a:r>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ECE3F0A-D569-B3E1-3BA0-2594110E1A32}"/>
              </a:ext>
            </a:extLst>
          </p:cNvPr>
          <p:cNvSpPr txBox="1"/>
          <p:nvPr/>
        </p:nvSpPr>
        <p:spPr>
          <a:xfrm>
            <a:off x="1474775" y="929699"/>
            <a:ext cx="4069681" cy="646331"/>
          </a:xfrm>
          <a:prstGeom prst="rect">
            <a:avLst/>
          </a:prstGeom>
          <a:noFill/>
        </p:spPr>
        <p:txBody>
          <a:bodyPr wrap="square" rtlCol="0">
            <a:spAutoFit/>
          </a:bodyPr>
          <a:lstStyle/>
          <a:p>
            <a:r>
              <a:rPr lang="en-US" sz="3600" dirty="0" err="1">
                <a:solidFill>
                  <a:srgbClr val="002060"/>
                </a:solidFill>
              </a:rPr>
              <a:t>beforeUnmount</a:t>
            </a:r>
            <a:endParaRPr lang="en-US" sz="3600" dirty="0">
              <a:solidFill>
                <a:srgbClr val="002060"/>
              </a:solidFill>
            </a:endParaRPr>
          </a:p>
        </p:txBody>
      </p:sp>
      <p:pic>
        <p:nvPicPr>
          <p:cNvPr id="2" name="Picture 2" descr="Free Yes Tick Mark clipart - Illustrator | Template.net">
            <a:extLst>
              <a:ext uri="{FF2B5EF4-FFF2-40B4-BE49-F238E27FC236}">
                <a16:creationId xmlns:a16="http://schemas.microsoft.com/office/drawing/2014/main" id="{AC9BB59A-6839-5508-57E1-25A259F5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86" y="3116447"/>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907F50D-636F-C254-D296-9BA3E54BC1C8}"/>
              </a:ext>
            </a:extLst>
          </p:cNvPr>
          <p:cNvSpPr>
            <a:spLocks noChangeArrowheads="1"/>
          </p:cNvSpPr>
          <p:nvPr/>
        </p:nvSpPr>
        <p:spPr bwMode="auto">
          <a:xfrm>
            <a:off x="1422717" y="3623409"/>
            <a:ext cx="9666197" cy="25754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a:lnSpc>
                <a:spcPct val="150000"/>
              </a:lnSpc>
            </a:pPr>
            <a:r>
              <a:rPr lang="en-US" dirty="0">
                <a:latin typeface="Verdana" panose="020B0604030504040204" pitchFamily="34" charset="0"/>
                <a:ea typeface="Verdana" panose="020B0604030504040204" pitchFamily="34" charset="0"/>
              </a:rPr>
              <a:t>A component is considered unmounted after: </a:t>
            </a:r>
          </a:p>
          <a:p>
            <a:pPr>
              <a:lnSpc>
                <a:spcPct val="150000"/>
              </a:lnSpc>
            </a:pPr>
            <a:r>
              <a:rPr lang="en-US" dirty="0">
                <a:latin typeface="Verdana" panose="020B0604030504040204" pitchFamily="34" charset="0"/>
                <a:ea typeface="Verdana" panose="020B0604030504040204" pitchFamily="34" charset="0"/>
              </a:rPr>
              <a:t>-  All of its child components have been unmounted.</a:t>
            </a:r>
          </a:p>
          <a:p>
            <a:pPr>
              <a:lnSpc>
                <a:spcPct val="150000"/>
              </a:lnSpc>
            </a:pPr>
            <a:r>
              <a:rPr lang="en-US" dirty="0">
                <a:latin typeface="Verdana" panose="020B0604030504040204" pitchFamily="34" charset="0"/>
                <a:ea typeface="Verdana" panose="020B0604030504040204" pitchFamily="34" charset="0"/>
              </a:rPr>
              <a:t>-  All of its associated reactive effects </a:t>
            </a:r>
            <a:r>
              <a:rPr lang="en-US" dirty="0">
                <a:solidFill>
                  <a:srgbClr val="0070C0"/>
                </a:solidFill>
                <a:latin typeface="Verdana" panose="020B0604030504040204" pitchFamily="34" charset="0"/>
                <a:ea typeface="Verdana" panose="020B0604030504040204" pitchFamily="34" charset="0"/>
              </a:rPr>
              <a:t>(render effect and computed / watchers created during setup()) </a:t>
            </a:r>
            <a:r>
              <a:rPr lang="en-US" dirty="0">
                <a:latin typeface="Verdana" panose="020B0604030504040204" pitchFamily="34" charset="0"/>
                <a:ea typeface="Verdana" panose="020B0604030504040204" pitchFamily="34" charset="0"/>
              </a:rPr>
              <a:t>have been stopped.</a:t>
            </a:r>
            <a:br>
              <a:rPr lang="en-US" dirty="0"/>
            </a:b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61418A01-67C5-C43A-E5BD-C615A81817F8}"/>
              </a:ext>
            </a:extLst>
          </p:cNvPr>
          <p:cNvSpPr txBox="1"/>
          <p:nvPr/>
        </p:nvSpPr>
        <p:spPr>
          <a:xfrm>
            <a:off x="1438492" y="3041524"/>
            <a:ext cx="4069681" cy="646331"/>
          </a:xfrm>
          <a:prstGeom prst="rect">
            <a:avLst/>
          </a:prstGeom>
          <a:noFill/>
        </p:spPr>
        <p:txBody>
          <a:bodyPr wrap="square" rtlCol="0">
            <a:spAutoFit/>
          </a:bodyPr>
          <a:lstStyle/>
          <a:p>
            <a:r>
              <a:rPr lang="en-US" sz="3600" dirty="0">
                <a:solidFill>
                  <a:srgbClr val="002060"/>
                </a:solidFill>
              </a:rPr>
              <a:t>unmounted</a:t>
            </a:r>
          </a:p>
        </p:txBody>
      </p:sp>
    </p:spTree>
    <p:extLst>
      <p:ext uri="{BB962C8B-B14F-4D97-AF65-F5344CB8AC3E}">
        <p14:creationId xmlns:p14="http://schemas.microsoft.com/office/powerpoint/2010/main" val="245288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4387850" y="1790147"/>
            <a:ext cx="3416300" cy="646331"/>
          </a:xfrm>
          <a:prstGeom prst="rect">
            <a:avLst/>
          </a:prstGeom>
          <a:noFill/>
        </p:spPr>
        <p:txBody>
          <a:bodyPr wrap="square" rtlCol="0">
            <a:spAutoFit/>
          </a:bodyPr>
          <a:lstStyle/>
          <a:p>
            <a:pPr lvl="1"/>
            <a:r>
              <a:rPr lang="en-US" sz="36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Reference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8EA753-EEA2-AE9C-DDFC-D45927294A24}"/>
              </a:ext>
            </a:extLst>
          </p:cNvPr>
          <p:cNvSpPr txBox="1"/>
          <p:nvPr/>
        </p:nvSpPr>
        <p:spPr>
          <a:xfrm>
            <a:off x="3048000" y="3244334"/>
            <a:ext cx="7302500" cy="584775"/>
          </a:xfrm>
          <a:prstGeom prst="rect">
            <a:avLst/>
          </a:prstGeom>
          <a:noFill/>
        </p:spPr>
        <p:txBody>
          <a:bodyPr wrap="square">
            <a:spAutoFit/>
          </a:bodyPr>
          <a:lstStyle/>
          <a:p>
            <a:r>
              <a:rPr lang="en-US" sz="3200" u="sng" dirty="0">
                <a:solidFill>
                  <a:srgbClr val="0070C0"/>
                </a:solidFill>
                <a:effectLst/>
                <a:latin typeface="Californian FB" panose="0207040306080B030204" pitchFamily="18" charset="0"/>
              </a:rPr>
              <a:t>https://vuejs.org/api/options-state.html</a:t>
            </a:r>
            <a:endParaRPr lang="en-US" sz="3200" u="sng" dirty="0">
              <a:solidFill>
                <a:srgbClr val="0070C0"/>
              </a:solidFill>
            </a:endParaRPr>
          </a:p>
        </p:txBody>
      </p:sp>
    </p:spTree>
    <p:extLst>
      <p:ext uri="{BB962C8B-B14F-4D97-AF65-F5344CB8AC3E}">
        <p14:creationId xmlns:p14="http://schemas.microsoft.com/office/powerpoint/2010/main" val="204808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92537" y="608759"/>
            <a:ext cx="4806925" cy="584775"/>
          </a:xfrm>
          <a:prstGeom prst="rect">
            <a:avLst/>
          </a:prstGeom>
          <a:noFill/>
        </p:spPr>
        <p:txBody>
          <a:bodyPr wrap="square" rtlCol="0">
            <a:spAutoFit/>
          </a:bodyPr>
          <a:lstStyle/>
          <a:p>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What is Option API?</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FB4E01-2638-53E8-93B7-EB79596717DE}"/>
              </a:ext>
            </a:extLst>
          </p:cNvPr>
          <p:cNvSpPr txBox="1"/>
          <p:nvPr/>
        </p:nvSpPr>
        <p:spPr>
          <a:xfrm>
            <a:off x="1219199" y="1205314"/>
            <a:ext cx="9753600" cy="2233625"/>
          </a:xfrm>
          <a:prstGeom prst="rect">
            <a:avLst/>
          </a:prstGeom>
          <a:noFill/>
        </p:spPr>
        <p:txBody>
          <a:bodyPr wrap="square" rtlCol="0">
            <a:spAutoFit/>
          </a:bodyPr>
          <a:lstStyle/>
          <a:p>
            <a:pPr>
              <a:lnSpc>
                <a:spcPct val="150000"/>
              </a:lnSpc>
            </a:pPr>
            <a:r>
              <a:rPr lang="en-US" sz="2400" dirty="0">
                <a:effectLst/>
                <a:latin typeface="Verdana" panose="020B0604030504040204" pitchFamily="34" charset="0"/>
                <a:ea typeface="Verdana" panose="020B0604030504040204" pitchFamily="34" charset="0"/>
              </a:rPr>
              <a:t>Options API is an old way to structure a Vue.JS application. We use Options API in a Vue application to write and define different components. Due to some limitations in this API, Composition API was introduced in Vue 3.</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488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564836" y="901147"/>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45774"/>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220843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3485320" y="2201955"/>
            <a:ext cx="2862470" cy="523220"/>
          </a:xfrm>
          <a:prstGeom prst="rect">
            <a:avLst/>
          </a:prstGeom>
          <a:noFill/>
        </p:spPr>
        <p:txBody>
          <a:bodyPr wrap="square" rtlCol="0">
            <a:spAutoFit/>
          </a:bodyPr>
          <a:lstStyle/>
          <a:p>
            <a:r>
              <a:rPr lang="en-US" sz="2800" dirty="0"/>
              <a:t>data</a:t>
            </a:r>
          </a:p>
        </p:txBody>
      </p:sp>
      <p:pic>
        <p:nvPicPr>
          <p:cNvPr id="12" name="Picture 2" descr="Free Yes Tick Mark clipart - Illustrator | Template.net">
            <a:extLst>
              <a:ext uri="{FF2B5EF4-FFF2-40B4-BE49-F238E27FC236}">
                <a16:creationId xmlns:a16="http://schemas.microsoft.com/office/drawing/2014/main" id="{7605BD39-8DAC-786E-AAC5-73784BC1F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3011189"/>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6EE5D24-DE23-A027-A8F1-CC5ECD762C2E}"/>
              </a:ext>
            </a:extLst>
          </p:cNvPr>
          <p:cNvSpPr txBox="1"/>
          <p:nvPr/>
        </p:nvSpPr>
        <p:spPr>
          <a:xfrm>
            <a:off x="3485320" y="3004711"/>
            <a:ext cx="2862470" cy="523220"/>
          </a:xfrm>
          <a:prstGeom prst="rect">
            <a:avLst/>
          </a:prstGeom>
          <a:noFill/>
        </p:spPr>
        <p:txBody>
          <a:bodyPr wrap="square" rtlCol="0">
            <a:spAutoFit/>
          </a:bodyPr>
          <a:lstStyle/>
          <a:p>
            <a:r>
              <a:rPr lang="en-US" sz="2800" dirty="0"/>
              <a:t>props</a:t>
            </a:r>
          </a:p>
        </p:txBody>
      </p:sp>
      <p:pic>
        <p:nvPicPr>
          <p:cNvPr id="14" name="Picture 2" descr="Free Yes Tick Mark clipart - Illustrator | Template.net">
            <a:extLst>
              <a:ext uri="{FF2B5EF4-FFF2-40B4-BE49-F238E27FC236}">
                <a16:creationId xmlns:a16="http://schemas.microsoft.com/office/drawing/2014/main" id="{FA99DA43-8D8A-FB20-29FA-758E6694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89" y="3708501"/>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5DCE867-2320-2262-784D-B05020EFBF8A}"/>
              </a:ext>
            </a:extLst>
          </p:cNvPr>
          <p:cNvSpPr txBox="1"/>
          <p:nvPr/>
        </p:nvSpPr>
        <p:spPr>
          <a:xfrm>
            <a:off x="3485320" y="3702023"/>
            <a:ext cx="2862470" cy="523220"/>
          </a:xfrm>
          <a:prstGeom prst="rect">
            <a:avLst/>
          </a:prstGeom>
          <a:noFill/>
        </p:spPr>
        <p:txBody>
          <a:bodyPr wrap="square" rtlCol="0">
            <a:spAutoFit/>
          </a:bodyPr>
          <a:lstStyle/>
          <a:p>
            <a:r>
              <a:rPr lang="en-US" sz="2800" dirty="0"/>
              <a:t>computed</a:t>
            </a:r>
          </a:p>
        </p:txBody>
      </p:sp>
      <p:sp>
        <p:nvSpPr>
          <p:cNvPr id="17" name="TextBox 16">
            <a:extLst>
              <a:ext uri="{FF2B5EF4-FFF2-40B4-BE49-F238E27FC236}">
                <a16:creationId xmlns:a16="http://schemas.microsoft.com/office/drawing/2014/main" id="{40889DFD-6D9E-0324-C88A-7326BEC7AD10}"/>
              </a:ext>
            </a:extLst>
          </p:cNvPr>
          <p:cNvSpPr txBox="1"/>
          <p:nvPr/>
        </p:nvSpPr>
        <p:spPr>
          <a:xfrm>
            <a:off x="6745353" y="3644168"/>
            <a:ext cx="2862470" cy="523220"/>
          </a:xfrm>
          <a:prstGeom prst="rect">
            <a:avLst/>
          </a:prstGeom>
          <a:noFill/>
        </p:spPr>
        <p:txBody>
          <a:bodyPr wrap="square" rtlCol="0">
            <a:spAutoFit/>
          </a:bodyPr>
          <a:lstStyle/>
          <a:p>
            <a:r>
              <a:rPr lang="en-US" sz="2800" dirty="0"/>
              <a:t>methods</a:t>
            </a:r>
          </a:p>
        </p:txBody>
      </p:sp>
      <p:pic>
        <p:nvPicPr>
          <p:cNvPr id="18" name="Picture 2" descr="Free Yes Tick Mark clipart - Illustrator | Template.net">
            <a:extLst>
              <a:ext uri="{FF2B5EF4-FFF2-40B4-BE49-F238E27FC236}">
                <a16:creationId xmlns:a16="http://schemas.microsoft.com/office/drawing/2014/main" id="{67387FFD-5D91-3B98-AA33-22D636BF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2138173"/>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C42AF56-E94F-B330-2A22-EE0B08088EF1}"/>
              </a:ext>
            </a:extLst>
          </p:cNvPr>
          <p:cNvSpPr txBox="1"/>
          <p:nvPr/>
        </p:nvSpPr>
        <p:spPr>
          <a:xfrm>
            <a:off x="6745353" y="2131695"/>
            <a:ext cx="2862470" cy="523220"/>
          </a:xfrm>
          <a:prstGeom prst="rect">
            <a:avLst/>
          </a:prstGeom>
          <a:noFill/>
        </p:spPr>
        <p:txBody>
          <a:bodyPr wrap="square" rtlCol="0">
            <a:spAutoFit/>
          </a:bodyPr>
          <a:lstStyle/>
          <a:p>
            <a:r>
              <a:rPr lang="en-US" sz="2800" dirty="0"/>
              <a:t>watch</a:t>
            </a:r>
          </a:p>
        </p:txBody>
      </p:sp>
      <p:pic>
        <p:nvPicPr>
          <p:cNvPr id="20" name="Picture 2" descr="Free Yes Tick Mark clipart - Illustrator | Template.net">
            <a:extLst>
              <a:ext uri="{FF2B5EF4-FFF2-40B4-BE49-F238E27FC236}">
                <a16:creationId xmlns:a16="http://schemas.microsoft.com/office/drawing/2014/main" id="{ED4687C3-C528-EB80-9FF4-254208AD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2940929"/>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687CF75-AA4B-CD24-AA2C-2375CE5983D4}"/>
              </a:ext>
            </a:extLst>
          </p:cNvPr>
          <p:cNvSpPr txBox="1"/>
          <p:nvPr/>
        </p:nvSpPr>
        <p:spPr>
          <a:xfrm>
            <a:off x="6745353" y="2934451"/>
            <a:ext cx="2862470" cy="523220"/>
          </a:xfrm>
          <a:prstGeom prst="rect">
            <a:avLst/>
          </a:prstGeom>
          <a:noFill/>
        </p:spPr>
        <p:txBody>
          <a:bodyPr wrap="square" rtlCol="0">
            <a:spAutoFit/>
          </a:bodyPr>
          <a:lstStyle/>
          <a:p>
            <a:r>
              <a:rPr lang="en-US" sz="2800" dirty="0"/>
              <a:t>emits</a:t>
            </a:r>
          </a:p>
        </p:txBody>
      </p:sp>
      <p:pic>
        <p:nvPicPr>
          <p:cNvPr id="22" name="Picture 2" descr="Free Yes Tick Mark clipart - Illustrator | Template.net">
            <a:extLst>
              <a:ext uri="{FF2B5EF4-FFF2-40B4-BE49-F238E27FC236}">
                <a16:creationId xmlns:a16="http://schemas.microsoft.com/office/drawing/2014/main" id="{45067B7E-37A1-C271-DFA5-5958D9008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122" y="3638241"/>
            <a:ext cx="581231" cy="58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5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919330" y="301441"/>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4" y="1003827"/>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5" y="997349"/>
            <a:ext cx="2862470" cy="646331"/>
          </a:xfrm>
          <a:prstGeom prst="rect">
            <a:avLst/>
          </a:prstGeom>
          <a:noFill/>
        </p:spPr>
        <p:txBody>
          <a:bodyPr wrap="square" rtlCol="0">
            <a:spAutoFit/>
          </a:bodyPr>
          <a:lstStyle/>
          <a:p>
            <a:r>
              <a:rPr lang="en-US" sz="3600" dirty="0">
                <a:solidFill>
                  <a:srgbClr val="002060"/>
                </a:solidFill>
              </a:rPr>
              <a:t>data</a:t>
            </a:r>
          </a:p>
        </p:txBody>
      </p:sp>
      <p:pic>
        <p:nvPicPr>
          <p:cNvPr id="3" name="Picture 2">
            <a:extLst>
              <a:ext uri="{FF2B5EF4-FFF2-40B4-BE49-F238E27FC236}">
                <a16:creationId xmlns:a16="http://schemas.microsoft.com/office/drawing/2014/main" id="{788E1135-8941-FF82-8BA7-D9D020023F93}"/>
              </a:ext>
            </a:extLst>
          </p:cNvPr>
          <p:cNvPicPr>
            <a:picLocks noChangeAspect="1"/>
          </p:cNvPicPr>
          <p:nvPr/>
        </p:nvPicPr>
        <p:blipFill>
          <a:blip r:embed="rId4"/>
          <a:stretch>
            <a:fillRect/>
          </a:stretch>
        </p:blipFill>
        <p:spPr>
          <a:xfrm>
            <a:off x="2557670" y="1777549"/>
            <a:ext cx="5334000" cy="1362075"/>
          </a:xfrm>
          <a:prstGeom prst="rect">
            <a:avLst/>
          </a:prstGeom>
        </p:spPr>
      </p:pic>
      <p:sp>
        <p:nvSpPr>
          <p:cNvPr id="6" name="TextBox 5">
            <a:extLst>
              <a:ext uri="{FF2B5EF4-FFF2-40B4-BE49-F238E27FC236}">
                <a16:creationId xmlns:a16="http://schemas.microsoft.com/office/drawing/2014/main" id="{99837FC3-CC6C-9F3D-9D23-5AB051D2D606}"/>
              </a:ext>
            </a:extLst>
          </p:cNvPr>
          <p:cNvSpPr txBox="1"/>
          <p:nvPr/>
        </p:nvSpPr>
        <p:spPr>
          <a:xfrm>
            <a:off x="1398102" y="1670570"/>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398102" y="3372799"/>
            <a:ext cx="10131289" cy="17228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endParaRPr kumimoji="0" lang="en-US" altLang="en-US" i="0" u="none" strike="noStrike" cap="none" normalizeH="0" baseline="0" dirty="0">
              <a:ln>
                <a:noFill/>
              </a:ln>
              <a:solidFill>
                <a:srgbClr val="002060"/>
              </a:solidFill>
              <a:effectLst/>
              <a:latin typeface="Verdana" panose="020B0604030504040204" pitchFamily="34" charset="0"/>
              <a:ea typeface="Verdana" panose="020B0604030504040204" pitchFamily="34" charset="0"/>
            </a:endParaRPr>
          </a:p>
          <a:p>
            <a:pPr lvl="1">
              <a:lnSpc>
                <a:spcPct val="150000"/>
              </a:lnSpc>
            </a:pPr>
            <a:r>
              <a:rPr kumimoji="0" lang="en-US" altLang="en-US" sz="2000" b="0" i="0" u="none" strike="noStrike" cap="none" normalizeH="0" baseline="0" dirty="0">
                <a:ln>
                  <a:noFill/>
                </a:ln>
                <a:solidFill>
                  <a:srgbClr val="213547"/>
                </a:solidFill>
                <a:effectLst/>
                <a:latin typeface="Verdana" panose="020B0604030504040204" pitchFamily="34" charset="0"/>
                <a:ea typeface="Verdana" panose="020B0604030504040204" pitchFamily="34" charset="0"/>
              </a:rPr>
              <a:t>The function is expected to return a plain JavaScript object, which will be made reactive by Vue. After the instance is created, the reactive data object can be accessed as </a:t>
            </a:r>
            <a:r>
              <a:rPr kumimoji="0" lang="en-US" altLang="en-US" sz="2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rPr>
              <a:t>this.name</a:t>
            </a:r>
            <a:r>
              <a:rPr kumimoji="0" lang="en-US" altLang="en-US" sz="2000" b="0" i="0" u="none" strike="noStrike" cap="none" normalizeH="0" baseline="0" dirty="0">
                <a:ln>
                  <a:noFill/>
                </a:ln>
                <a:solidFill>
                  <a:srgbClr val="213547"/>
                </a:solidFill>
                <a:effectLst/>
                <a:latin typeface="Verdana" panose="020B0604030504040204" pitchFamily="34" charset="0"/>
                <a:ea typeface="Verdana" panose="020B0604030504040204" pitchFamily="34" charset="0"/>
              </a:rPr>
              <a:t>. </a:t>
            </a: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968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6" y="783788"/>
            <a:ext cx="2862470" cy="646331"/>
          </a:xfrm>
          <a:prstGeom prst="rect">
            <a:avLst/>
          </a:prstGeom>
          <a:noFill/>
        </p:spPr>
        <p:txBody>
          <a:bodyPr wrap="square" rtlCol="0">
            <a:spAutoFit/>
          </a:bodyPr>
          <a:lstStyle/>
          <a:p>
            <a:r>
              <a:rPr lang="en-US" sz="3600" dirty="0">
                <a:solidFill>
                  <a:srgbClr val="002060"/>
                </a:solidFill>
              </a:rPr>
              <a:t>props</a:t>
            </a:r>
          </a:p>
        </p:txBody>
      </p:sp>
      <p:sp>
        <p:nvSpPr>
          <p:cNvPr id="6" name="TextBox 5">
            <a:extLst>
              <a:ext uri="{FF2B5EF4-FFF2-40B4-BE49-F238E27FC236}">
                <a16:creationId xmlns:a16="http://schemas.microsoft.com/office/drawing/2014/main" id="{99837FC3-CC6C-9F3D-9D23-5AB051D2D606}"/>
              </a:ext>
            </a:extLst>
          </p:cNvPr>
          <p:cNvSpPr txBox="1"/>
          <p:nvPr/>
        </p:nvSpPr>
        <p:spPr>
          <a:xfrm>
            <a:off x="1444486" y="1377607"/>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6" y="4458980"/>
            <a:ext cx="9899376"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endParaRPr kumimoji="0" lang="en-US" altLang="en-US" i="0" u="none" strike="noStrike" cap="none" normalizeH="0" baseline="0" dirty="0">
              <a:ln>
                <a:noFill/>
              </a:ln>
              <a:solidFill>
                <a:srgbClr val="002060"/>
              </a:solidFill>
              <a:effectLst/>
              <a:latin typeface="Verdana" panose="020B0604030504040204" pitchFamily="34" charset="0"/>
              <a:ea typeface="Verdana" panose="020B0604030504040204" pitchFamily="34" charset="0"/>
            </a:endParaRPr>
          </a:p>
          <a:p>
            <a:pPr algn="l"/>
            <a:r>
              <a:rPr lang="en-US" b="0" i="0" dirty="0">
                <a:solidFill>
                  <a:srgbClr val="213547"/>
                </a:solidFill>
                <a:effectLst/>
                <a:latin typeface="Verdana" panose="020B0604030504040204" pitchFamily="34" charset="0"/>
                <a:ea typeface="Verdana" panose="020B0604030504040204" pitchFamily="34" charset="0"/>
              </a:rPr>
              <a:t>	Component props can be declared in two forms:</a:t>
            </a:r>
          </a:p>
          <a:p>
            <a:pPr marL="1200150" lvl="2" indent="-285750">
              <a:buFont typeface="Wingdings" panose="05000000000000000000" pitchFamily="2" charset="2"/>
              <a:buChar char="ü"/>
            </a:pPr>
            <a:r>
              <a:rPr lang="en-US" b="0" i="0" dirty="0">
                <a:solidFill>
                  <a:srgbClr val="213547"/>
                </a:solidFill>
                <a:effectLst/>
                <a:latin typeface="Verdana" panose="020B0604030504040204" pitchFamily="34" charset="0"/>
                <a:ea typeface="Verdana" panose="020B0604030504040204" pitchFamily="34" charset="0"/>
              </a:rPr>
              <a:t>Simple form using an array of strings</a:t>
            </a:r>
          </a:p>
          <a:p>
            <a:pPr marL="1200150" lvl="2" indent="-285750">
              <a:buFont typeface="Wingdings" panose="05000000000000000000" pitchFamily="2" charset="2"/>
              <a:buChar char="ü"/>
            </a:pPr>
            <a:r>
              <a:rPr lang="en-US" b="0" i="0" dirty="0">
                <a:solidFill>
                  <a:srgbClr val="213547"/>
                </a:solidFill>
                <a:effectLst/>
                <a:latin typeface="Verdana" panose="020B0604030504040204" pitchFamily="34" charset="0"/>
                <a:ea typeface="Verdana" panose="020B0604030504040204" pitchFamily="34" charset="0"/>
              </a:rPr>
              <a:t>Full form using an object where each property key is the name of the prop, and the value is the prop's type (a constructor function) or advanced options.</a:t>
            </a:r>
          </a:p>
        </p:txBody>
      </p:sp>
      <p:pic>
        <p:nvPicPr>
          <p:cNvPr id="8" name="Picture 7">
            <a:extLst>
              <a:ext uri="{FF2B5EF4-FFF2-40B4-BE49-F238E27FC236}">
                <a16:creationId xmlns:a16="http://schemas.microsoft.com/office/drawing/2014/main" id="{54373DA8-3DC1-B6D9-9F85-0E7503FB5574}"/>
              </a:ext>
            </a:extLst>
          </p:cNvPr>
          <p:cNvPicPr>
            <a:picLocks noChangeAspect="1"/>
          </p:cNvPicPr>
          <p:nvPr/>
        </p:nvPicPr>
        <p:blipFill>
          <a:blip r:embed="rId4"/>
          <a:stretch>
            <a:fillRect/>
          </a:stretch>
        </p:blipFill>
        <p:spPr>
          <a:xfrm>
            <a:off x="2700131" y="1506468"/>
            <a:ext cx="5274366" cy="2767833"/>
          </a:xfrm>
          <a:prstGeom prst="rect">
            <a:avLst/>
          </a:prstGeom>
        </p:spPr>
      </p:pic>
    </p:spTree>
    <p:extLst>
      <p:ext uri="{BB962C8B-B14F-4D97-AF65-F5344CB8AC3E}">
        <p14:creationId xmlns:p14="http://schemas.microsoft.com/office/powerpoint/2010/main" val="371828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6" y="783788"/>
            <a:ext cx="2862470" cy="646331"/>
          </a:xfrm>
          <a:prstGeom prst="rect">
            <a:avLst/>
          </a:prstGeom>
          <a:noFill/>
        </p:spPr>
        <p:txBody>
          <a:bodyPr wrap="square" rtlCol="0">
            <a:spAutoFit/>
          </a:bodyPr>
          <a:lstStyle/>
          <a:p>
            <a:r>
              <a:rPr lang="en-US" sz="3600" dirty="0">
                <a:solidFill>
                  <a:srgbClr val="002060"/>
                </a:solidFill>
              </a:rPr>
              <a:t>computed</a:t>
            </a:r>
          </a:p>
        </p:txBody>
      </p:sp>
      <p:sp>
        <p:nvSpPr>
          <p:cNvPr id="6" name="TextBox 5">
            <a:extLst>
              <a:ext uri="{FF2B5EF4-FFF2-40B4-BE49-F238E27FC236}">
                <a16:creationId xmlns:a16="http://schemas.microsoft.com/office/drawing/2014/main" id="{99837FC3-CC6C-9F3D-9D23-5AB051D2D606}"/>
              </a:ext>
            </a:extLst>
          </p:cNvPr>
          <p:cNvSpPr txBox="1"/>
          <p:nvPr/>
        </p:nvSpPr>
        <p:spPr>
          <a:xfrm>
            <a:off x="1444486" y="1377607"/>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6" y="3878048"/>
            <a:ext cx="8423414"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algn="l"/>
            <a:r>
              <a:rPr lang="en-US" sz="2200" dirty="0">
                <a:solidFill>
                  <a:srgbClr val="213547"/>
                </a:solidFill>
                <a:latin typeface="Inter"/>
              </a:rPr>
              <a:t>  </a:t>
            </a:r>
            <a:r>
              <a:rPr lang="en-US" b="0" i="0" dirty="0">
                <a:solidFill>
                  <a:srgbClr val="213547"/>
                </a:solidFill>
                <a:effectLst/>
                <a:latin typeface="Verdana" panose="020B0604030504040204" pitchFamily="34" charset="0"/>
                <a:ea typeface="Verdana" panose="020B0604030504040204" pitchFamily="34" charset="0"/>
              </a:rPr>
              <a:t>The option accepts an object where the key is the name of the computed property, and the value is either a computed getter or an object with </a:t>
            </a:r>
            <a:r>
              <a:rPr lang="en-US" b="0" i="0" dirty="0">
                <a:solidFill>
                  <a:srgbClr val="0070C0"/>
                </a:solidFill>
                <a:effectLst/>
                <a:latin typeface="Verdana" panose="020B0604030504040204" pitchFamily="34" charset="0"/>
                <a:ea typeface="Verdana" panose="020B0604030504040204" pitchFamily="34" charset="0"/>
              </a:rPr>
              <a:t>get</a:t>
            </a:r>
            <a:r>
              <a:rPr lang="en-US" b="0" i="0" dirty="0">
                <a:solidFill>
                  <a:srgbClr val="213547"/>
                </a:solidFill>
                <a:effectLst/>
                <a:latin typeface="Verdana" panose="020B0604030504040204" pitchFamily="34" charset="0"/>
                <a:ea typeface="Verdana" panose="020B0604030504040204" pitchFamily="34" charset="0"/>
              </a:rPr>
              <a:t> and </a:t>
            </a:r>
            <a:r>
              <a:rPr lang="en-US" b="0" i="0" dirty="0">
                <a:solidFill>
                  <a:srgbClr val="0070C0"/>
                </a:solidFill>
                <a:effectLst/>
                <a:latin typeface="Verdana" panose="020B0604030504040204" pitchFamily="34" charset="0"/>
                <a:ea typeface="Verdana" panose="020B0604030504040204" pitchFamily="34" charset="0"/>
              </a:rPr>
              <a:t>set</a:t>
            </a:r>
            <a:r>
              <a:rPr lang="en-US" b="0" i="0" dirty="0">
                <a:solidFill>
                  <a:srgbClr val="213547"/>
                </a:solidFill>
                <a:effectLst/>
                <a:latin typeface="Verdana" panose="020B0604030504040204" pitchFamily="34" charset="0"/>
                <a:ea typeface="Verdana" panose="020B0604030504040204" pitchFamily="34" charset="0"/>
              </a:rPr>
              <a:t> methods (for writable computed properties).</a:t>
            </a:r>
            <a:endParaRPr lang="en-US" sz="2200" b="0" i="0" dirty="0">
              <a:solidFill>
                <a:srgbClr val="213547"/>
              </a:solidFill>
              <a:effectLst/>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5FFCBE20-36D9-95B1-9B95-91F127D57A54}"/>
              </a:ext>
            </a:extLst>
          </p:cNvPr>
          <p:cNvPicPr>
            <a:picLocks noChangeAspect="1"/>
          </p:cNvPicPr>
          <p:nvPr/>
        </p:nvPicPr>
        <p:blipFill>
          <a:blip r:embed="rId4"/>
          <a:stretch>
            <a:fillRect/>
          </a:stretch>
        </p:blipFill>
        <p:spPr>
          <a:xfrm>
            <a:off x="2422524" y="1880114"/>
            <a:ext cx="6124575" cy="1866386"/>
          </a:xfrm>
          <a:prstGeom prst="rect">
            <a:avLst/>
          </a:prstGeom>
        </p:spPr>
      </p:pic>
    </p:spTree>
    <p:extLst>
      <p:ext uri="{BB962C8B-B14F-4D97-AF65-F5344CB8AC3E}">
        <p14:creationId xmlns:p14="http://schemas.microsoft.com/office/powerpoint/2010/main" val="187373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6" y="783788"/>
            <a:ext cx="2862470" cy="646331"/>
          </a:xfrm>
          <a:prstGeom prst="rect">
            <a:avLst/>
          </a:prstGeom>
          <a:noFill/>
        </p:spPr>
        <p:txBody>
          <a:bodyPr wrap="square" rtlCol="0">
            <a:spAutoFit/>
          </a:bodyPr>
          <a:lstStyle/>
          <a:p>
            <a:r>
              <a:rPr lang="en-US" sz="3600" dirty="0"/>
              <a:t>watch</a:t>
            </a:r>
            <a:endParaRPr lang="en-US" sz="3600" dirty="0">
              <a:solidFill>
                <a:srgbClr val="002060"/>
              </a:solidFill>
            </a:endParaRPr>
          </a:p>
        </p:txBody>
      </p:sp>
      <p:sp>
        <p:nvSpPr>
          <p:cNvPr id="6" name="TextBox 5">
            <a:extLst>
              <a:ext uri="{FF2B5EF4-FFF2-40B4-BE49-F238E27FC236}">
                <a16:creationId xmlns:a16="http://schemas.microsoft.com/office/drawing/2014/main" id="{99837FC3-CC6C-9F3D-9D23-5AB051D2D606}"/>
              </a:ext>
            </a:extLst>
          </p:cNvPr>
          <p:cNvSpPr txBox="1"/>
          <p:nvPr/>
        </p:nvSpPr>
        <p:spPr>
          <a:xfrm>
            <a:off x="1444486" y="1377607"/>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5" y="4560077"/>
            <a:ext cx="10195971" cy="917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lnSpc>
                <a:spcPct val="150000"/>
              </a:lnSpc>
              <a:spcBef>
                <a:spcPct val="0"/>
              </a:spcBef>
              <a:spcAft>
                <a:spcPct val="0"/>
              </a:spcAft>
              <a:buClrTx/>
              <a:buSzTx/>
              <a:tabLst/>
            </a:pPr>
            <a:r>
              <a:rPr lang="en-US" dirty="0"/>
              <a:t>A watcher is a function that is executed when data changes</a:t>
            </a: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p:txBody>
      </p:sp>
      <p:pic>
        <p:nvPicPr>
          <p:cNvPr id="12" name="Picture 11">
            <a:extLst>
              <a:ext uri="{FF2B5EF4-FFF2-40B4-BE49-F238E27FC236}">
                <a16:creationId xmlns:a16="http://schemas.microsoft.com/office/drawing/2014/main" id="{83A50D63-E513-248A-C92D-0160FCA6AB98}"/>
              </a:ext>
            </a:extLst>
          </p:cNvPr>
          <p:cNvPicPr>
            <a:picLocks noChangeAspect="1"/>
          </p:cNvPicPr>
          <p:nvPr/>
        </p:nvPicPr>
        <p:blipFill>
          <a:blip r:embed="rId4"/>
          <a:stretch>
            <a:fillRect/>
          </a:stretch>
        </p:blipFill>
        <p:spPr>
          <a:xfrm>
            <a:off x="2024270" y="1945339"/>
            <a:ext cx="8693977" cy="2512328"/>
          </a:xfrm>
          <a:prstGeom prst="rect">
            <a:avLst/>
          </a:prstGeom>
        </p:spPr>
      </p:pic>
    </p:spTree>
    <p:extLst>
      <p:ext uri="{BB962C8B-B14F-4D97-AF65-F5344CB8AC3E}">
        <p14:creationId xmlns:p14="http://schemas.microsoft.com/office/powerpoint/2010/main" val="381172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6" y="783788"/>
            <a:ext cx="2862470" cy="646331"/>
          </a:xfrm>
          <a:prstGeom prst="rect">
            <a:avLst/>
          </a:prstGeom>
          <a:noFill/>
        </p:spPr>
        <p:txBody>
          <a:bodyPr wrap="square" rtlCol="0">
            <a:spAutoFit/>
          </a:bodyPr>
          <a:lstStyle/>
          <a:p>
            <a:r>
              <a:rPr lang="en-US" sz="3600" dirty="0">
                <a:solidFill>
                  <a:srgbClr val="002060"/>
                </a:solidFill>
              </a:rPr>
              <a:t>emits</a:t>
            </a:r>
          </a:p>
        </p:txBody>
      </p:sp>
      <p:sp>
        <p:nvSpPr>
          <p:cNvPr id="6" name="TextBox 5">
            <a:extLst>
              <a:ext uri="{FF2B5EF4-FFF2-40B4-BE49-F238E27FC236}">
                <a16:creationId xmlns:a16="http://schemas.microsoft.com/office/drawing/2014/main" id="{99837FC3-CC6C-9F3D-9D23-5AB051D2D606}"/>
              </a:ext>
            </a:extLst>
          </p:cNvPr>
          <p:cNvSpPr txBox="1"/>
          <p:nvPr/>
        </p:nvSpPr>
        <p:spPr>
          <a:xfrm>
            <a:off x="863255" y="1429237"/>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863255" y="3920658"/>
            <a:ext cx="10195971"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spcBef>
                <a:spcPct val="0"/>
              </a:spcBef>
              <a:spcAft>
                <a:spcPct val="0"/>
              </a:spcAft>
              <a:buClrTx/>
              <a:buSzTx/>
              <a:tabLst/>
            </a:pPr>
            <a:endPar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endParaRPr>
          </a:p>
          <a:p>
            <a:pPr marR="0" lvl="0" algn="l" defTabSz="914400" rtl="0" eaLnBrk="0" fontAlgn="base" latinLnBrk="0" hangingPunct="0">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Emitted events can be declared in two forms:</a:t>
            </a:r>
          </a:p>
          <a:p>
            <a:pPr marR="0" lvl="0" algn="l" defTabSz="914400" rtl="0" eaLnBrk="0" fontAlgn="base" latinLnBrk="0" hangingPunct="0">
              <a:spcBef>
                <a:spcPct val="0"/>
              </a:spcBef>
              <a:spcAft>
                <a:spcPct val="0"/>
              </a:spcAft>
              <a:buClrTx/>
              <a:buSzTx/>
              <a:tabLst/>
            </a:pP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a:p>
            <a:pPr marR="0" lvl="0" algn="l" defTabSz="914400" rtl="0" eaLnBrk="0" fontAlgn="base" latinLnBrk="0" hangingPunct="0">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Simple form using an array of strings</a:t>
            </a:r>
          </a:p>
          <a:p>
            <a:pPr marR="0" lvl="0" algn="l" defTabSz="914400" rtl="0" eaLnBrk="0" fontAlgn="base" latinLnBrk="0" hangingPunct="0">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Full form using an object where each property key is the name of the event, and the value is either null or a validator function.</a:t>
            </a:r>
          </a:p>
        </p:txBody>
      </p:sp>
      <p:pic>
        <p:nvPicPr>
          <p:cNvPr id="3" name="Picture 2">
            <a:extLst>
              <a:ext uri="{FF2B5EF4-FFF2-40B4-BE49-F238E27FC236}">
                <a16:creationId xmlns:a16="http://schemas.microsoft.com/office/drawing/2014/main" id="{A560F62D-EE7C-215D-7592-2F70934E431B}"/>
              </a:ext>
            </a:extLst>
          </p:cNvPr>
          <p:cNvPicPr>
            <a:picLocks noChangeAspect="1"/>
          </p:cNvPicPr>
          <p:nvPr/>
        </p:nvPicPr>
        <p:blipFill>
          <a:blip r:embed="rId4"/>
          <a:stretch>
            <a:fillRect/>
          </a:stretch>
        </p:blipFill>
        <p:spPr>
          <a:xfrm>
            <a:off x="2022823" y="1948642"/>
            <a:ext cx="6351920" cy="1679929"/>
          </a:xfrm>
          <a:prstGeom prst="rect">
            <a:avLst/>
          </a:prstGeom>
        </p:spPr>
      </p:pic>
    </p:spTree>
    <p:extLst>
      <p:ext uri="{BB962C8B-B14F-4D97-AF65-F5344CB8AC3E}">
        <p14:creationId xmlns:p14="http://schemas.microsoft.com/office/powerpoint/2010/main" val="84669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2A82F-C06F-8A2F-F231-7B5556938429}"/>
              </a:ext>
            </a:extLst>
          </p:cNvPr>
          <p:cNvSpPr txBox="1"/>
          <p:nvPr/>
        </p:nvSpPr>
        <p:spPr>
          <a:xfrm>
            <a:off x="3670853" y="345590"/>
            <a:ext cx="5446642" cy="584775"/>
          </a:xfrm>
          <a:prstGeom prst="rect">
            <a:avLst/>
          </a:prstGeom>
          <a:noFill/>
        </p:spPr>
        <p:txBody>
          <a:bodyPr wrap="square" rtlCol="0">
            <a:spAutoFit/>
          </a:bodyPr>
          <a:lstStyle/>
          <a:p>
            <a:pPr lvl="1"/>
            <a:r>
              <a:rPr lang="en-US" sz="3200" b="1" dirty="0">
                <a:solidFill>
                  <a:schemeClr val="accent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Option State</a:t>
            </a:r>
          </a:p>
        </p:txBody>
      </p:sp>
      <p:pic>
        <p:nvPicPr>
          <p:cNvPr id="1026" name="Picture 2" descr="Api, config, configuration, option, setting icon - Download on Iconfinder">
            <a:extLst>
              <a:ext uri="{FF2B5EF4-FFF2-40B4-BE49-F238E27FC236}">
                <a16:creationId xmlns:a16="http://schemas.microsoft.com/office/drawing/2014/main" id="{63F51A1C-04A2-570A-664C-2FDBADD29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185530"/>
            <a:ext cx="1431235" cy="1431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5331D9-6ABF-6CA5-931F-ACB7273702F0}"/>
              </a:ext>
            </a:extLst>
          </p:cNvPr>
          <p:cNvSpPr/>
          <p:nvPr/>
        </p:nvSpPr>
        <p:spPr>
          <a:xfrm>
            <a:off x="225287" y="185530"/>
            <a:ext cx="11741426" cy="65068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Yes Tick Mark clipart - Illustrator | Template.net">
            <a:extLst>
              <a:ext uri="{FF2B5EF4-FFF2-40B4-BE49-F238E27FC236}">
                <a16:creationId xmlns:a16="http://schemas.microsoft.com/office/drawing/2014/main" id="{8B5B8FF4-3D27-DC27-4BEC-3D73EB54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55" y="790266"/>
            <a:ext cx="581231" cy="5812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E6332A1-A208-145B-A21E-9300D1F23D62}"/>
              </a:ext>
            </a:extLst>
          </p:cNvPr>
          <p:cNvSpPr txBox="1"/>
          <p:nvPr/>
        </p:nvSpPr>
        <p:spPr>
          <a:xfrm>
            <a:off x="1444486" y="783788"/>
            <a:ext cx="2862470" cy="646331"/>
          </a:xfrm>
          <a:prstGeom prst="rect">
            <a:avLst/>
          </a:prstGeom>
          <a:noFill/>
        </p:spPr>
        <p:txBody>
          <a:bodyPr wrap="square" rtlCol="0">
            <a:spAutoFit/>
          </a:bodyPr>
          <a:lstStyle/>
          <a:p>
            <a:r>
              <a:rPr lang="en-US" sz="3600" dirty="0">
                <a:solidFill>
                  <a:srgbClr val="002060"/>
                </a:solidFill>
              </a:rPr>
              <a:t>methods</a:t>
            </a:r>
          </a:p>
        </p:txBody>
      </p:sp>
      <p:sp>
        <p:nvSpPr>
          <p:cNvPr id="6" name="TextBox 5">
            <a:extLst>
              <a:ext uri="{FF2B5EF4-FFF2-40B4-BE49-F238E27FC236}">
                <a16:creationId xmlns:a16="http://schemas.microsoft.com/office/drawing/2014/main" id="{99837FC3-CC6C-9F3D-9D23-5AB051D2D606}"/>
              </a:ext>
            </a:extLst>
          </p:cNvPr>
          <p:cNvSpPr txBox="1"/>
          <p:nvPr/>
        </p:nvSpPr>
        <p:spPr>
          <a:xfrm>
            <a:off x="1444486" y="1377607"/>
            <a:ext cx="11595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2060"/>
                </a:solidFill>
              </a:rPr>
              <a:t>Type</a:t>
            </a:r>
          </a:p>
        </p:txBody>
      </p:sp>
      <p:sp>
        <p:nvSpPr>
          <p:cNvPr id="7" name="Rectangle 1">
            <a:extLst>
              <a:ext uri="{FF2B5EF4-FFF2-40B4-BE49-F238E27FC236}">
                <a16:creationId xmlns:a16="http://schemas.microsoft.com/office/drawing/2014/main" id="{330DFEAB-23A6-182E-30F9-74A68B1A2563}"/>
              </a:ext>
            </a:extLst>
          </p:cNvPr>
          <p:cNvSpPr>
            <a:spLocks noChangeArrowheads="1"/>
          </p:cNvSpPr>
          <p:nvPr/>
        </p:nvSpPr>
        <p:spPr bwMode="auto">
          <a:xfrm>
            <a:off x="1444485" y="3987677"/>
            <a:ext cx="10195971"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rgbClr val="002060"/>
                </a:solidFill>
                <a:effectLst/>
                <a:latin typeface="Verdana" panose="020B0604030504040204" pitchFamily="34" charset="0"/>
                <a:ea typeface="Verdana" panose="020B0604030504040204" pitchFamily="34" charset="0"/>
              </a:rPr>
              <a:t>Details</a:t>
            </a:r>
          </a:p>
          <a:p>
            <a:pPr marR="0" lvl="0" algn="l" defTabSz="914400" rtl="0" eaLnBrk="0" fontAlgn="base" latinLnBrk="0" hangingPunct="0">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Declared methods can be directly accessed on the component instance, or used in template expressions. All methods have their this context automatically bound to the component instance, even when passed around.</a:t>
            </a: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effectLst/>
              <a:latin typeface="Verdana" panose="020B0604030504040204" pitchFamily="34" charset="0"/>
              <a:ea typeface="Verdana" panose="020B0604030504040204" pitchFamily="34" charset="0"/>
            </a:endParaRPr>
          </a:p>
          <a:p>
            <a:pPr marR="0" lvl="0" algn="l" defTabSz="914400" rtl="0" eaLnBrk="0" fontAlgn="base" latinLnBrk="0" hangingPunct="0">
              <a:spcBef>
                <a:spcPct val="0"/>
              </a:spcBef>
              <a:spcAft>
                <a:spcPct val="0"/>
              </a:spcAft>
              <a:buClrTx/>
              <a:buSzTx/>
              <a:tabLst/>
            </a:pPr>
            <a:r>
              <a:rPr kumimoji="0" lang="en-US" altLang="en-US" i="0" u="none" strike="noStrike" cap="none" normalizeH="0" baseline="0" dirty="0">
                <a:ln>
                  <a:noFill/>
                </a:ln>
                <a:effectLst/>
                <a:latin typeface="Verdana" panose="020B0604030504040204" pitchFamily="34" charset="0"/>
                <a:ea typeface="Verdana" panose="020B0604030504040204" pitchFamily="34" charset="0"/>
              </a:rPr>
              <a:t>Avoid using arrow functions when declaring methods, as they will not have access to the component instance via this.</a:t>
            </a:r>
          </a:p>
        </p:txBody>
      </p:sp>
      <p:pic>
        <p:nvPicPr>
          <p:cNvPr id="8" name="Picture 7">
            <a:extLst>
              <a:ext uri="{FF2B5EF4-FFF2-40B4-BE49-F238E27FC236}">
                <a16:creationId xmlns:a16="http://schemas.microsoft.com/office/drawing/2014/main" id="{EF29B8E7-DEDB-913A-7A50-AE5749EA677D}"/>
              </a:ext>
            </a:extLst>
          </p:cNvPr>
          <p:cNvPicPr>
            <a:picLocks noChangeAspect="1"/>
          </p:cNvPicPr>
          <p:nvPr/>
        </p:nvPicPr>
        <p:blipFill>
          <a:blip r:embed="rId4"/>
          <a:stretch>
            <a:fillRect/>
          </a:stretch>
        </p:blipFill>
        <p:spPr>
          <a:xfrm>
            <a:off x="2604054" y="1683790"/>
            <a:ext cx="5514975" cy="1943100"/>
          </a:xfrm>
          <a:prstGeom prst="rect">
            <a:avLst/>
          </a:prstGeom>
        </p:spPr>
      </p:pic>
    </p:spTree>
    <p:extLst>
      <p:ext uri="{BB962C8B-B14F-4D97-AF65-F5344CB8AC3E}">
        <p14:creationId xmlns:p14="http://schemas.microsoft.com/office/powerpoint/2010/main" val="3639079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722</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Californian FB</vt:lpstr>
      <vt:lpstr>Inter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SAUTH.PHOUEK</dc:creator>
  <cp:lastModifiedBy>SAUTH.PHOUEK</cp:lastModifiedBy>
  <cp:revision>8</cp:revision>
  <dcterms:created xsi:type="dcterms:W3CDTF">2022-08-11T09:10:14Z</dcterms:created>
  <dcterms:modified xsi:type="dcterms:W3CDTF">2022-08-13T10:02:18Z</dcterms:modified>
</cp:coreProperties>
</file>