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883"/>
    <a:srgbClr val="03B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C53D-1D1E-6586-1514-978BE8A8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B88B-49DB-78A0-A445-45AD4E9E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8BDE-E946-64D7-44B5-93572DFE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DFFD-D8C6-350C-45CE-E7E0D0AD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9A63-99B5-E30B-0E55-DB98C24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E80C-425E-22C6-550A-FE9F120E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29F8F-87DD-8A5F-3D44-A0A85CC25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769-117B-2BC0-01DE-29687957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00E2-918E-7A15-955E-F5BFA38F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D699-2C0C-D2F4-45B2-A5BC83E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8EDCB-D4BF-C4A9-841E-D69C8B07D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2F12-1C31-19C8-BBB1-3B9E07EE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18B9-476A-15AE-304A-833FAA2A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A85C-F83E-1FB3-8692-B70E42B9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96EE-D256-20AF-034B-F055CE9B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A499-17DC-B842-1893-6E250707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0244-4A24-C259-AD5A-3F96677F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6696-D28C-E77D-3700-AFD9362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35B4-274D-62FE-5410-73B90FA2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8AA4-ED17-94A8-DF69-DBCAE5C1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53B2-24EA-496E-1A3B-F62063B8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1D5B-587F-3520-DFA4-B50CBFB1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EE75-7437-7C67-FA1B-F5C6705F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8EFB-FF31-8798-2A1A-16E35E11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0454-4031-D8DB-4C21-D129E4D5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8EBB-7FE8-7DB6-7DB2-9FEB68C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7AE3-F47D-DE03-12AC-8CA311640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9776-E6AC-1622-BFB4-B0843A8FB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C0A5-3ABA-6245-A0D4-41E13B18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08C6-7CD9-FC49-CD76-92AE8E4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829F9-08D9-962A-0F5B-6F17C457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F993-EC78-38A2-B43C-A7616F94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4E02-C63A-72F1-702A-5E893FFE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25597-50FA-E2B2-8EFF-ABCA7BFC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FD7CD-8AD0-3156-A4EB-343275B0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8B129-E6E2-6CEA-C48B-6EFDB8CF2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C1708-07A6-C26C-91B1-604519AE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46FCB-3608-E24E-163D-93F655E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6D01C-8AA2-989B-089C-5593C1E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0B68-62E7-C750-75C9-5E1BAB38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2F4D4-3479-1D07-0CF4-F0A2F7E8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F331-3710-0067-D782-902635F4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491E-253E-5ABB-D39C-EED923DC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149C-97D9-A432-7592-11134D25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04009-4F18-BCD2-88B9-4CA469DE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CB5D4-E187-49D4-2C70-28FADE04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0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3388-7FE3-FE8A-929B-226AE417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B1CB-2A2F-BD66-45B7-8BA30181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42D1-6D25-C51E-EB65-FE02C71E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6BAC-A846-B64E-B6EB-FEAD0301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E35F-792D-9240-8B73-2EE5F068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098C-B0EC-2434-B6F5-743FBD43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7CB8-AF34-2E21-03EF-68CE8251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A3BC0-B5DD-CEE0-CAB5-163A5A2AC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D34A-2800-F4C0-6C27-B5582FF7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AF6A7-9F16-9D17-D8F5-99F3ABE8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31059-1CB2-683D-FE31-0BD6E49E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CBA53-4887-0D56-A859-B3826558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9A6F7-C0E2-67B3-9C8C-DE4EE381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8EDD6-D2CE-B8DB-6CE6-F0DC19B6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4E01-BD2B-C9E4-97B0-80A431045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7DC0-BF18-4010-BDEB-EF159A8145C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51AC-82BD-88FB-1658-D2A40E412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837A-1712-3A99-E6BB-DD7225FC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83D4-E0F2-45D2-9E70-1A1A0C5C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docs/using-with-preprocessors" TargetMode="External"/><Relationship Id="rId2" Type="http://schemas.openxmlformats.org/officeDocument/2006/relationships/hyperlink" Target="https://medium.com/featurepreneur/set-up-tailwind-css-for-your-vue-js-app-5a8801fd0a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ailwindcss.com/docs/utility-first#why-not-just-use-inline-sty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643288" y="695425"/>
            <a:ext cx="10905423" cy="5467149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Configuring TailwindCSS: A Quick Walkthrough | by Michael Jan Schiumo |  Medium">
            <a:extLst>
              <a:ext uri="{FF2B5EF4-FFF2-40B4-BE49-F238E27FC236}">
                <a16:creationId xmlns:a16="http://schemas.microsoft.com/office/drawing/2014/main" id="{5B60F886-6C15-372D-54C9-3AFE0047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89" y="2458454"/>
            <a:ext cx="3816417" cy="163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ue Js Logo Png, Transparent Png - kindpng">
            <a:extLst>
              <a:ext uri="{FF2B5EF4-FFF2-40B4-BE49-F238E27FC236}">
                <a16:creationId xmlns:a16="http://schemas.microsoft.com/office/drawing/2014/main" id="{DB9DA0AC-E5A0-D16D-48A6-56373066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7" b="90736" l="5000" r="95116">
                        <a14:foregroundMark x1="8140" y1="20981" x2="8140" y2="20981"/>
                        <a14:foregroundMark x1="5000" y1="13624" x2="5000" y2="13624"/>
                        <a14:foregroundMark x1="49535" y1="44687" x2="49535" y2="44687"/>
                        <a14:foregroundMark x1="59651" y1="52861" x2="59651" y2="52861"/>
                        <a14:foregroundMark x1="71047" y1="55313" x2="71047" y2="55313"/>
                        <a14:foregroundMark x1="23488" y1="90736" x2="23488" y2="90736"/>
                        <a14:foregroundMark x1="81395" y1="65123" x2="81395" y2="65123"/>
                        <a14:foregroundMark x1="85698" y1="59946" x2="85698" y2="59946"/>
                        <a14:foregroundMark x1="86047" y1="31880" x2="86047" y2="31880"/>
                        <a14:foregroundMark x1="90814" y1="49864" x2="90814" y2="49864"/>
                        <a14:foregroundMark x1="95116" y1="56403" x2="95116" y2="56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932" y="2726148"/>
            <a:ext cx="2579772" cy="110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F0237279-3564-A261-C8BA-AF07E3E8B7D0}"/>
              </a:ext>
            </a:extLst>
          </p:cNvPr>
          <p:cNvSpPr/>
          <p:nvPr/>
        </p:nvSpPr>
        <p:spPr>
          <a:xfrm>
            <a:off x="5771948" y="2952547"/>
            <a:ext cx="648101" cy="648101"/>
          </a:xfrm>
          <a:prstGeom prst="plus">
            <a:avLst>
              <a:gd name="adj" fmla="val 45024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9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3377403" y="422938"/>
            <a:ext cx="4611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Tailwind Configuration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56877-6CFD-BF80-A2CE-9E14A428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" y="2227885"/>
            <a:ext cx="7140774" cy="3703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6D00B-1CBE-2A29-4507-B09AFC1B0B60}"/>
              </a:ext>
            </a:extLst>
          </p:cNvPr>
          <p:cNvSpPr txBox="1"/>
          <p:nvPr/>
        </p:nvSpPr>
        <p:spPr>
          <a:xfrm>
            <a:off x="848213" y="1399248"/>
            <a:ext cx="614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Go to </a:t>
            </a:r>
            <a:r>
              <a:rPr lang="en-US" sz="2000" i="0" dirty="0">
                <a:solidFill>
                  <a:srgbClr val="292929"/>
                </a:solidFill>
                <a:effectLst/>
                <a:latin typeface="charter"/>
              </a:rPr>
              <a:t>tailwind.cofig</a:t>
            </a:r>
            <a:r>
              <a:rPr lang="en-US" sz="2000" dirty="0">
                <a:solidFill>
                  <a:srgbClr val="292929"/>
                </a:solidFill>
                <a:latin typeface="charter"/>
              </a:rPr>
              <a:t>.js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i="0" dirty="0">
                <a:solidFill>
                  <a:srgbClr val="C00000"/>
                </a:solidFill>
                <a:effectLst/>
                <a:latin typeface="charter"/>
              </a:rPr>
              <a:t>Ex: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6110D-3365-D761-7F45-777F4D59C449}"/>
              </a:ext>
            </a:extLst>
          </p:cNvPr>
          <p:cNvSpPr/>
          <p:nvPr/>
        </p:nvSpPr>
        <p:spPr>
          <a:xfrm>
            <a:off x="1906021" y="3809454"/>
            <a:ext cx="2723950" cy="20330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429DF-00BB-0F98-3B7F-146823A020B8}"/>
              </a:ext>
            </a:extLst>
          </p:cNvPr>
          <p:cNvSpPr txBox="1"/>
          <p:nvPr/>
        </p:nvSpPr>
        <p:spPr>
          <a:xfrm>
            <a:off x="4791508" y="4350756"/>
            <a:ext cx="614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harter"/>
              </a:rPr>
              <a:t>Customize whatever </a:t>
            </a:r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  <a:latin typeface="charter"/>
              </a:rPr>
              <a:t>you want in extend</a:t>
            </a:r>
            <a:endParaRPr lang="en-US" sz="2000" i="0" dirty="0">
              <a:solidFill>
                <a:schemeClr val="bg1"/>
              </a:solidFill>
              <a:effectLst/>
              <a:highlight>
                <a:srgbClr val="FF0000"/>
              </a:highlight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771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3377403" y="422938"/>
            <a:ext cx="4611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Tailwind Configuration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6D00B-1CBE-2A29-4507-B09AFC1B0B60}"/>
              </a:ext>
            </a:extLst>
          </p:cNvPr>
          <p:cNvSpPr txBox="1"/>
          <p:nvPr/>
        </p:nvSpPr>
        <p:spPr>
          <a:xfrm>
            <a:off x="848213" y="1399248"/>
            <a:ext cx="614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92929"/>
                </a:solidFill>
                <a:latin typeface="charter"/>
              </a:rPr>
              <a:t>How to use what we customized</a:t>
            </a:r>
          </a:p>
          <a:p>
            <a:r>
              <a:rPr lang="en-US" sz="2000" b="1" dirty="0">
                <a:solidFill>
                  <a:srgbClr val="C00000"/>
                </a:solidFill>
                <a:latin typeface="charter"/>
              </a:rPr>
              <a:t>Ex:</a:t>
            </a:r>
            <a:endParaRPr lang="en-US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6110D-3365-D761-7F45-777F4D59C449}"/>
              </a:ext>
            </a:extLst>
          </p:cNvPr>
          <p:cNvSpPr/>
          <p:nvPr/>
        </p:nvSpPr>
        <p:spPr>
          <a:xfrm>
            <a:off x="2483319" y="2091745"/>
            <a:ext cx="2127182" cy="323166"/>
          </a:xfrm>
          <a:prstGeom prst="rect">
            <a:avLst/>
          </a:prstGeom>
          <a:noFill/>
          <a:ln w="28575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EE225-F5F3-733F-E9C4-5A9C09A375AC}"/>
              </a:ext>
            </a:extLst>
          </p:cNvPr>
          <p:cNvSpPr txBox="1"/>
          <p:nvPr/>
        </p:nvSpPr>
        <p:spPr>
          <a:xfrm>
            <a:off x="1101181" y="208888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"text-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superLarge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dirty="0">
                <a:effectLst/>
                <a:latin typeface="Consolas" panose="020B0609020204030204" pitchFamily="49" charset="0"/>
              </a:rPr>
              <a:t>Hello,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75654C-963A-B3D6-B6A2-3198FB6F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94" y="1663617"/>
            <a:ext cx="6013759" cy="32259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C71127-E333-C3E2-2BEF-A30B213D4B68}"/>
              </a:ext>
            </a:extLst>
          </p:cNvPr>
          <p:cNvSpPr txBox="1"/>
          <p:nvPr/>
        </p:nvSpPr>
        <p:spPr>
          <a:xfrm>
            <a:off x="1101181" y="295629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en-U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vueColor</a:t>
            </a:r>
            <a:endParaRPr lang="en-US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dirty="0">
                <a:effectLst/>
                <a:latin typeface="Consolas" panose="020B0609020204030204" pitchFamily="49" charset="0"/>
              </a:rPr>
              <a:t>Hello,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512925-552A-2C2A-B0AD-865946BEED7B}"/>
              </a:ext>
            </a:extLst>
          </p:cNvPr>
          <p:cNvSpPr/>
          <p:nvPr/>
        </p:nvSpPr>
        <p:spPr>
          <a:xfrm>
            <a:off x="2579571" y="2956295"/>
            <a:ext cx="1645920" cy="320305"/>
          </a:xfrm>
          <a:prstGeom prst="rect">
            <a:avLst/>
          </a:prstGeom>
          <a:noFill/>
          <a:ln w="28575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9A93D-CABC-1BD8-785C-9162C7DE6F51}"/>
              </a:ext>
            </a:extLst>
          </p:cNvPr>
          <p:cNvSpPr/>
          <p:nvPr/>
        </p:nvSpPr>
        <p:spPr>
          <a:xfrm>
            <a:off x="6756935" y="3276600"/>
            <a:ext cx="2050569" cy="5612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114A5-BED2-6C49-EE63-C0628E6B9928}"/>
              </a:ext>
            </a:extLst>
          </p:cNvPr>
          <p:cNvSpPr/>
          <p:nvPr/>
        </p:nvSpPr>
        <p:spPr>
          <a:xfrm>
            <a:off x="6756935" y="3912441"/>
            <a:ext cx="2050569" cy="5612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B1B1F9-4502-EBF2-8761-D36CB8291327}"/>
              </a:ext>
            </a:extLst>
          </p:cNvPr>
          <p:cNvCxnSpPr/>
          <p:nvPr/>
        </p:nvCxnSpPr>
        <p:spPr>
          <a:xfrm flipH="1" flipV="1">
            <a:off x="4321743" y="3116447"/>
            <a:ext cx="2435192" cy="2427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685E1D-7647-A0DF-86FE-B6FA19836325}"/>
              </a:ext>
            </a:extLst>
          </p:cNvPr>
          <p:cNvCxnSpPr>
            <a:cxnSpLocks/>
          </p:cNvCxnSpPr>
          <p:nvPr/>
        </p:nvCxnSpPr>
        <p:spPr>
          <a:xfrm flipH="1" flipV="1">
            <a:off x="4466122" y="2462474"/>
            <a:ext cx="2290813" cy="1588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9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4906927" y="663569"/>
            <a:ext cx="23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DC497-AC42-67BE-4515-EBC72D21BB97}"/>
              </a:ext>
            </a:extLst>
          </p:cNvPr>
          <p:cNvSpPr txBox="1"/>
          <p:nvPr/>
        </p:nvSpPr>
        <p:spPr>
          <a:xfrm>
            <a:off x="1250838" y="2474847"/>
            <a:ext cx="97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https://medium.com/featurepreneur/set-up-tailwind-css-for-your-vue-js-app-5a8801fd0a55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591D-C0BF-F544-F130-4F0EF58A5482}"/>
              </a:ext>
            </a:extLst>
          </p:cNvPr>
          <p:cNvSpPr txBox="1"/>
          <p:nvPr/>
        </p:nvSpPr>
        <p:spPr>
          <a:xfrm>
            <a:off x="1250838" y="2013182"/>
            <a:ext cx="217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Installation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DCCA8-D523-36BE-BF10-7F4C78665887}"/>
              </a:ext>
            </a:extLst>
          </p:cNvPr>
          <p:cNvSpPr txBox="1"/>
          <p:nvPr/>
        </p:nvSpPr>
        <p:spPr>
          <a:xfrm>
            <a:off x="1292549" y="3544115"/>
            <a:ext cx="97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https://tailwindcss.com/docs/using-with-preprocessors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3D91-B686-10B8-02D1-2ABB222ECC2F}"/>
              </a:ext>
            </a:extLst>
          </p:cNvPr>
          <p:cNvSpPr txBox="1"/>
          <p:nvPr/>
        </p:nvSpPr>
        <p:spPr>
          <a:xfrm>
            <a:off x="1292549" y="3082450"/>
            <a:ext cx="217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Usages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8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329314" y="695423"/>
            <a:ext cx="8911389" cy="5467149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B1395-CDD0-B009-2977-254DF700E9CF}"/>
              </a:ext>
            </a:extLst>
          </p:cNvPr>
          <p:cNvSpPr txBox="1"/>
          <p:nvPr/>
        </p:nvSpPr>
        <p:spPr>
          <a:xfrm>
            <a:off x="1135782" y="612843"/>
            <a:ext cx="45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42B883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AB69-9B9C-B8E7-C4E1-5436D03B8930}"/>
              </a:ext>
            </a:extLst>
          </p:cNvPr>
          <p:cNvSpPr txBox="1"/>
          <p:nvPr/>
        </p:nvSpPr>
        <p:spPr>
          <a:xfrm flipH="1">
            <a:off x="2721543" y="1568920"/>
            <a:ext cx="475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/>
                </a:solidFill>
              </a:rPr>
              <a:t>What is Tailwind CSS?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64F60-42B0-CAC7-7F40-F9923395FB25}"/>
              </a:ext>
            </a:extLst>
          </p:cNvPr>
          <p:cNvSpPr txBox="1"/>
          <p:nvPr/>
        </p:nvSpPr>
        <p:spPr>
          <a:xfrm flipH="1">
            <a:off x="2721542" y="2325053"/>
            <a:ext cx="475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/>
                </a:solidFill>
              </a:rPr>
              <a:t>Installation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9B6AE-3BBA-C058-FC9F-9D4B7C982C5A}"/>
              </a:ext>
            </a:extLst>
          </p:cNvPr>
          <p:cNvSpPr txBox="1"/>
          <p:nvPr/>
        </p:nvSpPr>
        <p:spPr>
          <a:xfrm flipH="1">
            <a:off x="2721542" y="3096276"/>
            <a:ext cx="475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/>
                </a:solidFill>
              </a:rPr>
              <a:t>Helpful Extensions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854AB-C58E-3BEC-AE12-63F987ADFB43}"/>
              </a:ext>
            </a:extLst>
          </p:cNvPr>
          <p:cNvSpPr txBox="1"/>
          <p:nvPr/>
        </p:nvSpPr>
        <p:spPr>
          <a:xfrm flipH="1">
            <a:off x="2721542" y="3867499"/>
            <a:ext cx="545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/>
                </a:solidFill>
              </a:rPr>
              <a:t>Utility-First Fundamentals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E3BC9-F013-9EAB-1670-A989E8AFBCCA}"/>
              </a:ext>
            </a:extLst>
          </p:cNvPr>
          <p:cNvSpPr txBox="1"/>
          <p:nvPr/>
        </p:nvSpPr>
        <p:spPr>
          <a:xfrm flipH="1">
            <a:off x="2721542" y="4638722"/>
            <a:ext cx="545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/>
                </a:solidFill>
              </a:rPr>
              <a:t>Tailwind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44999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643288" y="695425"/>
            <a:ext cx="10905423" cy="5467149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Configuring TailwindCSS: A Quick Walkthrough | by Michael Jan Schiumo |  Medium">
            <a:extLst>
              <a:ext uri="{FF2B5EF4-FFF2-40B4-BE49-F238E27FC236}">
                <a16:creationId xmlns:a16="http://schemas.microsoft.com/office/drawing/2014/main" id="{5B60F886-6C15-372D-54C9-3AFE0047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91" y="831783"/>
            <a:ext cx="3816417" cy="163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21901-BC21-AF67-1689-275A00623308}"/>
              </a:ext>
            </a:extLst>
          </p:cNvPr>
          <p:cNvSpPr txBox="1"/>
          <p:nvPr/>
        </p:nvSpPr>
        <p:spPr>
          <a:xfrm>
            <a:off x="1132572" y="2436954"/>
            <a:ext cx="1023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Tailwind CSS is basically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utility-first CSS framework for rapidly building custom user interfaces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079F7-7B2B-1E5B-251B-FCDB3E5EC3C9}"/>
              </a:ext>
            </a:extLst>
          </p:cNvPr>
          <p:cNvSpPr txBox="1"/>
          <p:nvPr/>
        </p:nvSpPr>
        <p:spPr>
          <a:xfrm>
            <a:off x="1132572" y="3383063"/>
            <a:ext cx="1023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Tailwind CSS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was released in May 2019 by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Adam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Wathan</a:t>
            </a:r>
            <a:endParaRPr lang="en-US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5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4773023" y="539016"/>
            <a:ext cx="234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7AEE9-085B-07FB-900C-2B1AD1BA4FB2}"/>
              </a:ext>
            </a:extLst>
          </p:cNvPr>
          <p:cNvSpPr txBox="1"/>
          <p:nvPr/>
        </p:nvSpPr>
        <p:spPr>
          <a:xfrm>
            <a:off x="924024" y="2428663"/>
            <a:ext cx="1023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To install the dependencies required to work with Tailwind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     </a:t>
            </a:r>
            <a:r>
              <a:rPr lang="en-US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install -D </a:t>
            </a:r>
            <a:r>
              <a:rPr lang="en-US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tailwindcss@latest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postcss@latest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autoprefixer@latest</a:t>
            </a:r>
            <a:endParaRPr lang="en-US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9A8F1-E860-B1AB-2F6F-7B250C051A0C}"/>
              </a:ext>
            </a:extLst>
          </p:cNvPr>
          <p:cNvSpPr txBox="1"/>
          <p:nvPr/>
        </p:nvSpPr>
        <p:spPr>
          <a:xfrm>
            <a:off x="924024" y="1431161"/>
            <a:ext cx="85279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Create Vue Project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 $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create project-name</a:t>
            </a:r>
            <a:endParaRPr lang="en-US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9FACCA-D64E-CE9B-9FE4-EC2AFC67D62C}"/>
              </a:ext>
            </a:extLst>
          </p:cNvPr>
          <p:cNvSpPr txBox="1"/>
          <p:nvPr/>
        </p:nvSpPr>
        <p:spPr>
          <a:xfrm>
            <a:off x="924024" y="3514691"/>
            <a:ext cx="1023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92929"/>
                </a:solidFill>
                <a:latin typeface="charter"/>
              </a:rPr>
              <a:t>T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o generate config files</a:t>
            </a:r>
          </a:p>
          <a:p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     </a:t>
            </a:r>
            <a:r>
              <a:rPr lang="en-US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tailwindcss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-p</a:t>
            </a:r>
            <a:endParaRPr lang="en-US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F14BE-BA23-9EDD-7495-EFF284ED9C61}"/>
              </a:ext>
            </a:extLst>
          </p:cNvPr>
          <p:cNvSpPr txBox="1"/>
          <p:nvPr/>
        </p:nvSpPr>
        <p:spPr>
          <a:xfrm>
            <a:off x="924024" y="4460668"/>
            <a:ext cx="10231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92929"/>
                </a:solidFill>
                <a:latin typeface="charter"/>
              </a:rPr>
              <a:t>Go to the </a:t>
            </a:r>
            <a:r>
              <a:rPr lang="en-US" sz="2000" dirty="0">
                <a:solidFill>
                  <a:srgbClr val="292929"/>
                </a:solidFill>
                <a:latin typeface="charter"/>
              </a:rPr>
              <a:t>tailwind.config.js </a:t>
            </a:r>
            <a:r>
              <a:rPr lang="en-US" sz="2000" b="1" dirty="0">
                <a:solidFill>
                  <a:srgbClr val="292929"/>
                </a:solidFill>
                <a:latin typeface="charter"/>
              </a:rPr>
              <a:t>file</a:t>
            </a:r>
          </a:p>
          <a:p>
            <a:r>
              <a:rPr lang="en-US" sz="2000" i="0" dirty="0">
                <a:solidFill>
                  <a:srgbClr val="292929"/>
                </a:solidFill>
                <a:effectLst/>
                <a:latin typeface="charter"/>
              </a:rPr>
              <a:t>     </a:t>
            </a:r>
            <a:r>
              <a:rPr lang="en-US" sz="200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Add this code </a:t>
            </a:r>
          </a:p>
          <a:p>
            <a:r>
              <a:rPr lang="en-US" sz="2000" b="1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purge: ['./index.html', './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/**/*.{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vue,js,ts,jsx,tsx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}']</a:t>
            </a:r>
            <a:endParaRPr lang="en-US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9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3833040" y="512731"/>
            <a:ext cx="452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Installation (continue)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9A8F1-E860-B1AB-2F6F-7B250C051A0C}"/>
              </a:ext>
            </a:extLst>
          </p:cNvPr>
          <p:cNvSpPr txBox="1"/>
          <p:nvPr/>
        </p:nvSpPr>
        <p:spPr>
          <a:xfrm>
            <a:off x="924024" y="1431161"/>
            <a:ext cx="94808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Go to folder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charter"/>
              </a:rPr>
              <a:t>src</a:t>
            </a:r>
            <a:r>
              <a:rPr lang="en-US" sz="2000" i="0" dirty="0">
                <a:solidFill>
                  <a:srgbClr val="292929"/>
                </a:solidFill>
                <a:effectLst/>
                <a:latin typeface="charter"/>
              </a:rPr>
              <a:t>/assets/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 Create </a:t>
            </a:r>
            <a:r>
              <a:rPr lang="en-US" sz="2000" i="0" dirty="0">
                <a:solidFill>
                  <a:srgbClr val="292929"/>
                </a:solidFill>
                <a:effectLst/>
                <a:latin typeface="charter"/>
              </a:rPr>
              <a:t>tailwind.css,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and copy this code below to paste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$ 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@tailwind base;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$ @tailwind components;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$ @tailwind utilities;</a:t>
            </a:r>
          </a:p>
          <a:p>
            <a:endParaRPr lang="en-US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89477-C85B-B183-7E57-6F067AF101D8}"/>
              </a:ext>
            </a:extLst>
          </p:cNvPr>
          <p:cNvSpPr txBox="1"/>
          <p:nvPr/>
        </p:nvSpPr>
        <p:spPr>
          <a:xfrm>
            <a:off x="924023" y="2939266"/>
            <a:ext cx="85279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Go to folder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charter"/>
              </a:rPr>
              <a:t>src</a:t>
            </a:r>
            <a:r>
              <a:rPr lang="en-US" sz="2000" i="0" dirty="0">
                <a:solidFill>
                  <a:srgbClr val="292929"/>
                </a:solidFill>
                <a:effectLst/>
                <a:latin typeface="charter"/>
              </a:rPr>
              <a:t>/main.js,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and import </a:t>
            </a:r>
            <a:r>
              <a:rPr lang="en-US" sz="2000" i="0" dirty="0">
                <a:solidFill>
                  <a:srgbClr val="292929"/>
                </a:solidFill>
                <a:effectLst/>
                <a:latin typeface="charter"/>
              </a:rPr>
              <a:t>tailwind.css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from folder above</a:t>
            </a:r>
            <a:endParaRPr lang="en-US" sz="200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 $ </a:t>
            </a:r>
            <a:r>
              <a:rPr lang="en-US" dirty="0">
                <a:solidFill>
                  <a:srgbClr val="FA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A0000"/>
                </a:solidFill>
                <a:effectLst/>
                <a:latin typeface="Consolas" panose="020B0609020204030204" pitchFamily="49" charset="0"/>
              </a:rPr>
              <a:t>mport './assets/tailwind.css'</a:t>
            </a:r>
            <a:endParaRPr lang="en-US" i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8FB9A-74D9-D557-2096-64F35B2CA740}"/>
              </a:ext>
            </a:extLst>
          </p:cNvPr>
          <p:cNvSpPr txBox="1"/>
          <p:nvPr/>
        </p:nvSpPr>
        <p:spPr>
          <a:xfrm>
            <a:off x="924023" y="3894858"/>
            <a:ext cx="852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Run the project</a:t>
            </a:r>
            <a:endParaRPr lang="en-US" sz="200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5951C-307F-C479-FDF4-CCE915744870}"/>
              </a:ext>
            </a:extLst>
          </p:cNvPr>
          <p:cNvSpPr txBox="1"/>
          <p:nvPr/>
        </p:nvSpPr>
        <p:spPr>
          <a:xfrm>
            <a:off x="924023" y="4584738"/>
            <a:ext cx="8527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Test by adding some style to make sure it work</a:t>
            </a: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"text-pink-400"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TailwindCSS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9304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3377403" y="422938"/>
            <a:ext cx="54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Helpful Extensions VS-Code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7028A-A904-D4F5-3485-0B69E454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25" y="1366013"/>
            <a:ext cx="7391780" cy="2070206"/>
          </a:xfrm>
          <a:prstGeom prst="rect">
            <a:avLst/>
          </a:prstGeom>
        </p:spPr>
      </p:pic>
      <p:pic>
        <p:nvPicPr>
          <p:cNvPr id="1026" name="Picture 2" descr="IntelliSense - Tailwind CSS">
            <a:extLst>
              <a:ext uri="{FF2B5EF4-FFF2-40B4-BE49-F238E27FC236}">
                <a16:creationId xmlns:a16="http://schemas.microsoft.com/office/drawing/2014/main" id="{9D589076-886D-5C7C-BAB4-4B256499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37" y="3429000"/>
            <a:ext cx="585216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3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3377403" y="422938"/>
            <a:ext cx="54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Helpful Extensions VS-Code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6E4DF-4662-440A-98C7-26D5F5ED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7" y="1069269"/>
            <a:ext cx="6902805" cy="2000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E46BB-3DF7-BAE6-A036-06473AE0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8" y="3898259"/>
            <a:ext cx="4493210" cy="20224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7CB65F-ABAE-507C-5910-0EF53A6D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892" y="3839498"/>
            <a:ext cx="3692920" cy="202243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43064D-54A9-D7BF-62B1-F585ABE57696}"/>
              </a:ext>
            </a:extLst>
          </p:cNvPr>
          <p:cNvSpPr/>
          <p:nvPr/>
        </p:nvSpPr>
        <p:spPr>
          <a:xfrm>
            <a:off x="5993331" y="4726004"/>
            <a:ext cx="928838" cy="3048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3377403" y="422938"/>
            <a:ext cx="515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Utility-First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0E41E-3D8D-B773-B1E2-1059CBA1D463}"/>
              </a:ext>
            </a:extLst>
          </p:cNvPr>
          <p:cNvSpPr txBox="1"/>
          <p:nvPr/>
        </p:nvSpPr>
        <p:spPr>
          <a:xfrm>
            <a:off x="1396823" y="1361171"/>
            <a:ext cx="970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  <a:latin typeface="Inter var"/>
              </a:rPr>
              <a:t>Traditionally, whenever you need to style something on the web, you write CSS, bu</a:t>
            </a:r>
            <a:r>
              <a:rPr lang="en-US" sz="2000" dirty="0">
                <a:latin typeface="Inter var"/>
              </a:rPr>
              <a:t>t with Tailwind, you style elements by applying pre-existing classes directly in your HTML.  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A8901C-ED70-51B9-DE79-F7329499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85" y="2442322"/>
            <a:ext cx="5315223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5428D-13DA-7998-9E8B-4BFEE245A253}"/>
              </a:ext>
            </a:extLst>
          </p:cNvPr>
          <p:cNvSpPr/>
          <p:nvPr/>
        </p:nvSpPr>
        <p:spPr>
          <a:xfrm>
            <a:off x="298382" y="240632"/>
            <a:ext cx="11608067" cy="6391174"/>
          </a:xfrm>
          <a:prstGeom prst="rect">
            <a:avLst/>
          </a:prstGeom>
          <a:noFill/>
          <a:ln w="57150"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Tailwind CSS Logo [Download Vector SVG File] – SVG Archive">
            <a:extLst>
              <a:ext uri="{FF2B5EF4-FFF2-40B4-BE49-F238E27FC236}">
                <a16:creationId xmlns:a16="http://schemas.microsoft.com/office/drawing/2014/main" id="{969159FE-7EE0-3C9C-90ED-62585FE6E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4F9CC-25AE-4F30-AB29-ED65099D1CEA}"/>
              </a:ext>
            </a:extLst>
          </p:cNvPr>
          <p:cNvSpPr txBox="1"/>
          <p:nvPr/>
        </p:nvSpPr>
        <p:spPr>
          <a:xfrm>
            <a:off x="3377403" y="422938"/>
            <a:ext cx="515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2B883"/>
                </a:solidFill>
              </a:rPr>
              <a:t>Utility-First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0E41E-3D8D-B773-B1E2-1059CBA1D463}"/>
              </a:ext>
            </a:extLst>
          </p:cNvPr>
          <p:cNvSpPr txBox="1"/>
          <p:nvPr/>
        </p:nvSpPr>
        <p:spPr>
          <a:xfrm>
            <a:off x="800057" y="1447798"/>
            <a:ext cx="469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C00000"/>
                </a:solidFill>
                <a:effectLst/>
                <a:latin typeface="Inter var"/>
              </a:rPr>
              <a:t>In the example above, we’ve used: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56F12-0815-0739-20CD-D16545B7E2A5}"/>
              </a:ext>
            </a:extLst>
          </p:cNvPr>
          <p:cNvSpPr txBox="1"/>
          <p:nvPr/>
        </p:nvSpPr>
        <p:spPr>
          <a:xfrm>
            <a:off x="800057" y="1922492"/>
            <a:ext cx="49751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flexbox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padding</a:t>
            </a:r>
            <a:r>
              <a:rPr lang="en-US" sz="2000" dirty="0"/>
              <a:t> utilities to control the overall card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max-width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margin</a:t>
            </a:r>
            <a:r>
              <a:rPr lang="en-US" sz="2000" dirty="0"/>
              <a:t> utilities to constrain the card width and center it horizontally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background color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border radius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and box-shadow</a:t>
            </a:r>
            <a:r>
              <a:rPr lang="en-US" sz="2000" dirty="0"/>
              <a:t> utilities to style the card’s appearance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width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utilities to size the logo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space-between</a:t>
            </a:r>
            <a:r>
              <a:rPr lang="en-US" sz="2000" dirty="0"/>
              <a:t> utilities to handle the spacing between the logo and the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font size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text color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C00000"/>
                </a:solidFill>
              </a:rPr>
              <a:t>font-weight</a:t>
            </a:r>
            <a:r>
              <a:rPr lang="en-US" sz="2000" dirty="0"/>
              <a:t> utilities to style the card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0BF11-B84A-146E-FF44-85AF331DEF47}"/>
              </a:ext>
            </a:extLst>
          </p:cNvPr>
          <p:cNvSpPr txBox="1"/>
          <p:nvPr/>
        </p:nvSpPr>
        <p:spPr>
          <a:xfrm>
            <a:off x="1563605" y="6139197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 more: </a:t>
            </a:r>
            <a:r>
              <a:rPr lang="en-US" dirty="0">
                <a:hlinkClick r:id="rId2"/>
              </a:rPr>
              <a:t>https://tailwindcss.com/docs/utility-first#why-not-just-use-inline-styles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4D5D65-916E-EDAF-F14C-B1D518B3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20" y="2961413"/>
            <a:ext cx="5315223" cy="30545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09C2A-5134-33D8-C6FB-BC921028E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15" y="1462328"/>
            <a:ext cx="3606985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charter</vt:lpstr>
      <vt:lpstr>Consolas</vt:lpstr>
      <vt:lpstr>Inter var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Mengyi Yoeng</dc:creator>
  <cp:lastModifiedBy>Mengyi Yoeng</cp:lastModifiedBy>
  <cp:revision>7</cp:revision>
  <dcterms:created xsi:type="dcterms:W3CDTF">2022-08-09T07:42:46Z</dcterms:created>
  <dcterms:modified xsi:type="dcterms:W3CDTF">2022-08-14T08:11:54Z</dcterms:modified>
</cp:coreProperties>
</file>