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6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92" r:id="rId4"/>
    <p:sldId id="294" r:id="rId5"/>
    <p:sldId id="295" r:id="rId6"/>
    <p:sldId id="273" r:id="rId7"/>
    <p:sldId id="303" r:id="rId8"/>
    <p:sldId id="300" r:id="rId9"/>
    <p:sldId id="277" r:id="rId10"/>
    <p:sldId id="278" r:id="rId11"/>
    <p:sldId id="301" r:id="rId12"/>
    <p:sldId id="298" r:id="rId13"/>
    <p:sldId id="302" r:id="rId14"/>
    <p:sldId id="29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3CE2C5E-48E6-C44F-87DB-4992F4251795}">
          <p14:sldIdLst>
            <p14:sldId id="256"/>
          </p14:sldIdLst>
        </p14:section>
        <p14:section name="无标题的节" id="{F7EB8368-E8E2-1C43-B554-4FFF025CE507}">
          <p14:sldIdLst>
            <p14:sldId id="292"/>
            <p14:sldId id="294"/>
            <p14:sldId id="295"/>
            <p14:sldId id="273"/>
            <p14:sldId id="303"/>
            <p14:sldId id="300"/>
            <p14:sldId id="277"/>
            <p14:sldId id="278"/>
            <p14:sldId id="301"/>
            <p14:sldId id="298"/>
            <p14:sldId id="302"/>
            <p14:sldId id="290"/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  <p:cmAuthor id="3" name="孟媛" initials="my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3B3026"/>
    <a:srgbClr val="D2B4A6"/>
    <a:srgbClr val="734F29"/>
    <a:srgbClr val="DD462F"/>
    <a:srgbClr val="AEB785"/>
    <a:srgbClr val="EFD5A2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72650" autoAdjust="0"/>
  </p:normalViewPr>
  <p:slideViewPr>
    <p:cSldViewPr snapToGrid="0">
      <p:cViewPr>
        <p:scale>
          <a:sx n="85" d="100"/>
          <a:sy n="85" d="100"/>
        </p:scale>
        <p:origin x="-1688" y="3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C1D68-FCD6-3441-85B4-D5D31A21FAA0}" type="datetime1">
              <a:rPr kumimoji="1" lang="zh-CN" altLang="en-US" smtClean="0"/>
              <a:t>16/4/7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6BFB6-9BE4-DA45-B597-85E93ED9B6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5864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2F95FFC-0D43-7440-BABE-DB432C957C68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参考文献，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5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下面是</a:t>
            </a:r>
            <a:r>
              <a:rPr kumimoji="1" lang="zh-CN" altLang="en-US" dirty="0" smtClean="0"/>
              <a:t>延迟测</a:t>
            </a:r>
            <a:r>
              <a:rPr kumimoji="1" lang="zh-CN" altLang="en-US" dirty="0" smtClean="0"/>
              <a:t>量的方法，在本实验中，我们主要是针对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包进行测量</a:t>
            </a:r>
            <a:r>
              <a:rPr kumimoji="1" lang="zh-CN" altLang="en-US" dirty="0" smtClean="0"/>
              <a:t>，因为</a:t>
            </a:r>
            <a:r>
              <a:rPr kumimoji="1" lang="zh-CN" altLang="en-US" dirty="0" smtClean="0"/>
              <a:t>现</a:t>
            </a:r>
            <a:r>
              <a:rPr kumimoji="1" lang="zh-CN" altLang="en-US" dirty="0" smtClean="0"/>
              <a:t>今最为常用的，并且对于网络延迟十分敏感的</a:t>
            </a:r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协议是基于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协议的。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图示为</a:t>
            </a:r>
            <a:r>
              <a:rPr kumimoji="1" lang="en-US" altLang="zh-CN" dirty="0" smtClean="0"/>
              <a:t>TCP</a:t>
            </a:r>
            <a:r>
              <a:rPr kumimoji="1" lang="zh-CN" altLang="en-US" dirty="0" smtClean="0"/>
              <a:t>三次握手过程，已详细的标注了可能出现的延迟，及重要时间点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。基于时间同步及不涉及用户端测</a:t>
            </a:r>
            <a:r>
              <a:rPr kumimoji="1" lang="zh-CN" altLang="en-US" dirty="0" smtClean="0"/>
              <a:t>量的目的</a:t>
            </a:r>
            <a:r>
              <a:rPr kumimoji="1" lang="zh-CN" altLang="en-US" dirty="0" smtClean="0"/>
              <a:t>，</a:t>
            </a:r>
            <a:r>
              <a:rPr kumimoji="1" lang="zh-CN" altLang="en-US" dirty="0" smtClean="0"/>
              <a:t>我们所有的时间戳都是在</a:t>
            </a:r>
            <a:r>
              <a:rPr kumimoji="1" lang="en-US" altLang="zh-CN" dirty="0" smtClean="0"/>
              <a:t>AP</a:t>
            </a:r>
            <a:r>
              <a:rPr kumimoji="1" lang="zh-CN" altLang="en-US" dirty="0" smtClean="0"/>
              <a:t>端采集，因此在忽略一些极短的延迟后，最终我们的我们的下行延迟为 上行延迟为 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zh-CN" dirty="0" smtClean="0"/>
              <a:t>#</a:t>
            </a:r>
            <a:r>
              <a:rPr kumimoji="1" lang="en-US" altLang="zh-CN" dirty="0" smtClean="0"/>
              <a:t>#</a:t>
            </a:r>
            <a:r>
              <a:rPr kumimoji="1" lang="zh-CN" altLang="en-US" dirty="0" smtClean="0"/>
              <a:t>因为三次握手 服务器处理时间较短 可以忽略 所以我们的有线部分的延迟为</a:t>
            </a:r>
            <a:r>
              <a:rPr kumimoji="1" lang="zh-CN" altLang="en-US" dirty="0" smtClean="0"/>
              <a:t>排队等待，信道繁忙，可能出现的重传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48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  <a:p>
            <a:r>
              <a:rPr kumimoji="1" lang="zh-CN" altLang="en-US"/>
              <a:t>----- 会议笔记(16/4/8 11:53) -----</a:t>
            </a:r>
          </a:p>
          <a:p>
            <a:r>
              <a:rPr kumimoji="1" lang="zh-CN" altLang="en-US"/>
              <a:t>yan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根据地点和时间的不同，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74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面对占比如此高的无线延迟，我们就想要进一步分析，一些无线参数和延迟有什么关系，而什么又是对无线延迟影响最大的无线参数？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6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但我们可以发现，就算是和延迟相关性最强的信道占用率，在小于</a:t>
            </a:r>
            <a:r>
              <a:rPr lang="en-US" altLang="zh-CN" dirty="0" smtClean="0"/>
              <a:t>0.55</a:t>
            </a:r>
            <a:r>
              <a:rPr lang="zh-CN" altLang="en-US" dirty="0" smtClean="0"/>
              <a:t>时，延迟也是基本不变的，所以这些无线参数并不能很好的反应无线延迟。因此我们就想要利用这一点对于当前基于这些无线参数的算法，进行优化，</a:t>
            </a:r>
            <a:r>
              <a:rPr lang="en-US" altLang="zh-CN" dirty="0" smtClean="0"/>
              <a:t>LCCS</a:t>
            </a:r>
            <a:r>
              <a:rPr lang="zh-CN" altLang="en-US" dirty="0" smtClean="0"/>
              <a:t>信道选择算法就是其中一个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C0649-D1F1-4061-A106-296463CAFC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7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C320-25F1-A648-86B2-EF43ED445886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62E7-0FEB-8047-BADD-7D83ACBE83BD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8D86-5FC1-E64F-89D5-89440763A40F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F21B6-5678-B84A-B8D1-7566049FFEF2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B932-7A4E-8F43-9AFF-FAC70E1E72DB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E2A11-F2BF-794E-AB5F-54D9E5B904D4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E9D0C-6E54-9941-99B6-EE83751E4488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49B1-3DE0-0047-862B-205D2204BDA6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95710-562E-6643-8E33-6B228E82CEDE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2191-E4E7-1A4C-B4FC-EF8C4AD69F6B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361A-26D7-3C47-A9E8-6A15FD05B150}" type="datetime1">
              <a:rPr lang="zh-CN" altLang="en-US" smtClean="0"/>
              <a:t>16/4/7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8B7F30-F0A7-B343-9A7E-1F82C0B53A8C}" type="datetime1">
              <a:rPr lang="zh-CN" altLang="en-US" smtClean="0"/>
              <a:t>16/4/7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766462"/>
            <a:ext cx="7886700" cy="2387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zh-CN" sz="4000" dirty="0"/>
              <a:t>无线路由器延迟测量与优化 </a:t>
            </a:r>
            <a:endParaRPr lang="zh-CN" sz="4000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95" y="-27824"/>
            <a:ext cx="7886700" cy="1325563"/>
          </a:xfrm>
        </p:spPr>
        <p:txBody>
          <a:bodyPr/>
          <a:lstStyle/>
          <a:p>
            <a:r>
              <a:rPr kumimoji="1" lang="zh-CN" altLang="en-US" dirty="0" smtClean="0"/>
              <a:t>相关性分析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8" y="2146425"/>
            <a:ext cx="7763877" cy="3653589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7" name="文本框 6"/>
          <p:cNvSpPr txBox="1"/>
          <p:nvPr/>
        </p:nvSpPr>
        <p:spPr>
          <a:xfrm>
            <a:off x="1256814" y="1764518"/>
            <a:ext cx="198046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Airtime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Utilization</a:t>
            </a:r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324733" y="1800834"/>
            <a:ext cx="2313241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sz="1400" dirty="0"/>
              <a:t>Transmitting</a:t>
            </a:r>
            <a:r>
              <a:rPr lang="zh-CN" altLang="en-US" sz="1400" dirty="0"/>
              <a:t> </a:t>
            </a:r>
            <a:r>
              <a:rPr lang="en-US" altLang="zh-CN" sz="1400" dirty="0"/>
              <a:t>Physical</a:t>
            </a:r>
            <a:r>
              <a:rPr lang="zh-CN" altLang="en-US" sz="1400" dirty="0"/>
              <a:t> </a:t>
            </a:r>
            <a:r>
              <a:rPr lang="en-US" altLang="zh-CN" sz="1400" dirty="0"/>
              <a:t>Rate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6182266" y="1823168"/>
            <a:ext cx="24388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/>
              <a:t>Receiving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82266" y="3532138"/>
            <a:ext cx="26866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/>
              <a:t>Transmitting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04776" y="3591570"/>
            <a:ext cx="72342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/>
              <a:t>RSSI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407696" y="3586606"/>
            <a:ext cx="133916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/>
              <a:t>Retry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74957" y="5658550"/>
            <a:ext cx="191726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Snapshot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273968" y="5658550"/>
            <a:ext cx="2120555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r>
              <a:rPr lang="en-US" altLang="zh-CN" sz="1400" dirty="0"/>
              <a:t>Receiving</a:t>
            </a:r>
            <a:r>
              <a:rPr lang="zh-CN" altLang="en-US" sz="1400" dirty="0"/>
              <a:t> </a:t>
            </a:r>
            <a:r>
              <a:rPr lang="en-US" altLang="zh-CN" sz="1400" dirty="0"/>
              <a:t>Physical</a:t>
            </a:r>
            <a:r>
              <a:rPr lang="zh-CN" altLang="en-US" sz="1400" dirty="0"/>
              <a:t> </a:t>
            </a:r>
            <a:r>
              <a:rPr lang="en-US" altLang="zh-CN" sz="1400" dirty="0"/>
              <a:t>Rate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163454" y="1371392"/>
            <a:ext cx="3071958" cy="5072982"/>
          </a:xfrm>
          <a:prstGeom prst="rect">
            <a:avLst/>
          </a:prstGeom>
          <a:noFill/>
          <a:ln w="539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93295" y="1317117"/>
            <a:ext cx="2288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92D050"/>
                </a:solidFill>
              </a:rPr>
              <a:t>Positive</a:t>
            </a:r>
            <a:r>
              <a:rPr kumimoji="1" lang="zh-CN" altLang="en-US" sz="2400" dirty="0" smtClean="0">
                <a:solidFill>
                  <a:srgbClr val="92D05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92D050"/>
                </a:solidFill>
              </a:rPr>
              <a:t>Trends</a:t>
            </a:r>
            <a:endParaRPr kumimoji="1"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24834" y="1378827"/>
            <a:ext cx="2491580" cy="5072982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349934" y="1293977"/>
            <a:ext cx="242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00B0F0"/>
                </a:solidFill>
              </a:rPr>
              <a:t>Negative</a:t>
            </a:r>
            <a:r>
              <a:rPr kumimoji="1" lang="zh-CN" altLang="en-US" sz="2400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00B0F0"/>
                </a:solidFill>
              </a:rPr>
              <a:t>Trends</a:t>
            </a:r>
            <a:endParaRPr kumimoji="1"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02387" y="1364588"/>
            <a:ext cx="2987002" cy="507298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00B0F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02387" y="1285564"/>
            <a:ext cx="242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>
                <a:solidFill>
                  <a:srgbClr val="FF0000"/>
                </a:solidFill>
              </a:rPr>
              <a:t>No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Clear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Trends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10</a:t>
            </a:fld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458921" y="2968868"/>
            <a:ext cx="961171" cy="15445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9308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性能优化</a:t>
            </a:r>
            <a:r>
              <a:rPr lang="en-US" altLang="zh-CN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——</a:t>
            </a:r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信道调整（</a:t>
            </a:r>
            <a:r>
              <a:rPr lang="en-US" altLang="zh-CN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LCCS</a:t>
            </a:r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）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45" name="内容占位符 1"/>
          <p:cNvSpPr>
            <a:spLocks noGrp="1"/>
          </p:cNvSpPr>
          <p:nvPr>
            <p:ph idx="1"/>
          </p:nvPr>
        </p:nvSpPr>
        <p:spPr>
          <a:xfrm>
            <a:off x="909787" y="2046725"/>
            <a:ext cx="7408333" cy="3450696"/>
          </a:xfrm>
        </p:spPr>
        <p:txBody>
          <a:bodyPr/>
          <a:lstStyle/>
          <a:p>
            <a:r>
              <a:rPr kumimoji="1" lang="en-US" altLang="zh-CN" sz="2400" dirty="0" smtClean="0"/>
              <a:t>LCCS: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least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congestion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channel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search</a:t>
            </a:r>
          </a:p>
          <a:p>
            <a:r>
              <a:rPr kumimoji="1" lang="zh-CN" altLang="zh-CN" sz="2400" dirty="0"/>
              <a:t> </a:t>
            </a:r>
            <a:r>
              <a:rPr kumimoji="1" lang="zh-CN" altLang="en-US" sz="2400" dirty="0" smtClean="0"/>
              <a:t>当前最常用的单个</a:t>
            </a:r>
            <a:r>
              <a:rPr kumimoji="1" lang="en-US" altLang="zh-CN" sz="2400" dirty="0" smtClean="0"/>
              <a:t>AP</a:t>
            </a:r>
            <a:r>
              <a:rPr kumimoji="1" lang="zh-CN" altLang="en-US" sz="2400" dirty="0" smtClean="0"/>
              <a:t>信道调整算法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57200" y="4542624"/>
            <a:ext cx="1408097" cy="690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信道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2554448" y="4542624"/>
            <a:ext cx="1408097" cy="690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信道 </a:t>
            </a:r>
            <a:r>
              <a:rPr kumimoji="1" lang="en-US" altLang="zh-CN" dirty="0" smtClean="0"/>
              <a:t>6</a:t>
            </a:r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069187" y="4542624"/>
            <a:ext cx="1408097" cy="690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最佳（</a:t>
            </a:r>
            <a:r>
              <a:rPr kumimoji="1" lang="en-US" altLang="zh-CN" dirty="0" smtClean="0"/>
              <a:t>AU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4791383" y="4542624"/>
            <a:ext cx="1408097" cy="6902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 smtClean="0"/>
              <a:t>信道 </a:t>
            </a:r>
            <a:r>
              <a:rPr kumimoji="1" lang="en-US" altLang="zh-CN" dirty="0" smtClean="0"/>
              <a:t>11</a:t>
            </a:r>
            <a:endParaRPr kumimoji="1" lang="zh-CN" altLang="en-US" dirty="0"/>
          </a:p>
        </p:txBody>
      </p:sp>
      <p:cxnSp>
        <p:nvCxnSpPr>
          <p:cNvPr id="52" name="直线箭头连接符 51"/>
          <p:cNvCxnSpPr>
            <a:stCxn id="46" idx="3"/>
            <a:endCxn id="47" idx="1"/>
          </p:cNvCxnSpPr>
          <p:nvPr/>
        </p:nvCxnSpPr>
        <p:spPr>
          <a:xfrm>
            <a:off x="1865297" y="4887768"/>
            <a:ext cx="6891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/>
          <p:cNvCxnSpPr>
            <a:endCxn id="51" idx="1"/>
          </p:cNvCxnSpPr>
          <p:nvPr/>
        </p:nvCxnSpPr>
        <p:spPr>
          <a:xfrm>
            <a:off x="3962545" y="4887768"/>
            <a:ext cx="8288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/>
          <p:cNvCxnSpPr>
            <a:endCxn id="48" idx="1"/>
          </p:cNvCxnSpPr>
          <p:nvPr/>
        </p:nvCxnSpPr>
        <p:spPr>
          <a:xfrm>
            <a:off x="6199480" y="4887768"/>
            <a:ext cx="869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48" idx="2"/>
          </p:cNvCxnSpPr>
          <p:nvPr/>
        </p:nvCxnSpPr>
        <p:spPr>
          <a:xfrm rot="5400000">
            <a:off x="3866145" y="2415936"/>
            <a:ext cx="1090117" cy="67240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/>
          <p:nvPr/>
        </p:nvCxnSpPr>
        <p:spPr>
          <a:xfrm rot="5400000" flipH="1" flipV="1">
            <a:off x="504112" y="5777970"/>
            <a:ext cx="1090117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2942174" y="4464066"/>
            <a:ext cx="2665559" cy="465269"/>
          </a:xfrm>
          <a:prstGeom prst="ellipse">
            <a:avLst/>
          </a:prstGeom>
          <a:noFill/>
          <a:ln>
            <a:solidFill>
              <a:srgbClr val="FF0000">
                <a:alpha val="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83882" y="2594730"/>
            <a:ext cx="8512187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利用测量延迟</a:t>
            </a:r>
            <a:r>
              <a:rPr lang="en-US" altLang="zh-CN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Latency</a:t>
            </a: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直接作为</a:t>
            </a:r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LCCS</a:t>
            </a:r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的输入参数，以更好的反应当前各个信道情况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1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目前困难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8021843" cy="4351338"/>
          </a:xfrm>
        </p:spPr>
        <p:txBody>
          <a:bodyPr/>
          <a:lstStyle/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LCCS</a:t>
            </a:r>
            <a:r>
              <a:rPr lang="zh-CN" alt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算法频繁切换信道将导致用户断连</a:t>
            </a:r>
            <a:endParaRPr lang="en-US" altLang="zh-CN" sz="2200" dirty="0" smtClean="0">
              <a:solidFill>
                <a:prstClr val="black">
                  <a:lumMod val="65000"/>
                  <a:lumOff val="35000"/>
                </a:prst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采用新的输入参数结果不可期</a:t>
            </a:r>
            <a:endParaRPr lang="en-US" altLang="zh-CN" sz="2200" dirty="0">
              <a:solidFill>
                <a:srgbClr val="D24726"/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4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未来工作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解决切换信道断连问题。</a:t>
            </a:r>
            <a:endParaRPr lang="en-US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实现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以</a:t>
            </a:r>
            <a:r>
              <a:rPr lang="en-US" altLang="en-US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测量延迟作为LCCS输入参数算法</a:t>
            </a:r>
            <a:r>
              <a:rPr lang="en-US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评估基于延迟的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LCCS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算法的优劣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进一步优化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LCCS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算法，提升用户体验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63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310426"/>
            <a:ext cx="9144000" cy="4237149"/>
          </a:xfrm>
          <a:prstGeom prst="rect">
            <a:avLst/>
          </a:prstGeom>
          <a:solidFill>
            <a:srgbClr val="D24726"/>
          </a:solidFill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62896" y="3013502"/>
            <a:ext cx="4018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 smtClean="0">
                <a:solidFill>
                  <a:schemeClr val="bg1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谢谢</a:t>
            </a:r>
            <a:endParaRPr lang="zh-CN" altLang="en-US" sz="4800" dirty="0">
              <a:solidFill>
                <a:schemeClr val="bg1"/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20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背景</a:t>
            </a:r>
            <a:r>
              <a:rPr lang="en-US" altLang="zh-CN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&amp;</a:t>
            </a:r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需求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668" y="1756980"/>
            <a:ext cx="7886700" cy="435133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全球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WiFi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建设日益扩大。</a:t>
            </a:r>
            <a:r>
              <a:rPr lang="en-US" altLang="zh-CN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WiFi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已成为用户接入互联网的主要方式。据统计，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2013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年互联网</a:t>
            </a:r>
            <a:r>
              <a:rPr lang="zh-CN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5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5%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的流量来自于无线和移动设备</a:t>
            </a:r>
            <a:r>
              <a:rPr lang="en-US" altLang="zh-CN" sz="20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[1</a:t>
            </a:r>
            <a:r>
              <a:rPr lang="en-US" altLang="zh-CN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]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。</a:t>
            </a:r>
            <a:endParaRPr lang="en-US" altLang="zh-CN" sz="2000" baseline="30000" dirty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用户期待更加快的无线设备上网速度。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当页面加载时间超过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3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秒，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40%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的用户会放弃浏览</a:t>
            </a:r>
            <a:r>
              <a:rPr lang="en-US" altLang="zh-CN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[2]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大部分移动应用所采用的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HTTP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协议对网络延迟十分敏感。宽带接入每产生的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10ms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的延迟，就会造成页面加载时间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1000ms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的增大</a:t>
            </a:r>
            <a:r>
              <a:rPr lang="en-US" altLang="zh-CN" sz="20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[3]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由于合理测量方式的缺失，目前对于无线延迟的研究，大部分仍处于未知状态。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0732" y="5680320"/>
            <a:ext cx="76207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Cisco. Cisco visual networking index: Forecast and methodology, 2013–2018. CISCO White paper, pages 2013–2018, 2013.</a:t>
            </a:r>
          </a:p>
          <a:p>
            <a:r>
              <a:rPr lang="en-US" altLang="zh-CN" sz="1100" dirty="0"/>
              <a:t>[2] Akamai study. http://</a:t>
            </a:r>
            <a:r>
              <a:rPr lang="en-US" altLang="zh-CN" sz="1100" dirty="0" err="1"/>
              <a:t>goo.gl</a:t>
            </a:r>
            <a:r>
              <a:rPr lang="en-US" altLang="zh-CN" sz="1100" dirty="0"/>
              <a:t>/2pwozG.</a:t>
            </a:r>
          </a:p>
          <a:p>
            <a:r>
              <a:rPr lang="en-US" altLang="zh-CN" sz="1100" dirty="0"/>
              <a:t>[3] S. </a:t>
            </a:r>
            <a:r>
              <a:rPr lang="en-US" altLang="zh-CN" sz="1100" dirty="0" err="1"/>
              <a:t>Sundaresan</a:t>
            </a:r>
            <a:r>
              <a:rPr lang="en-US" altLang="zh-CN" sz="1100" dirty="0"/>
              <a:t>, N. </a:t>
            </a:r>
            <a:r>
              <a:rPr lang="en-US" altLang="zh-CN" sz="1100" dirty="0" err="1"/>
              <a:t>Feamster</a:t>
            </a:r>
            <a:r>
              <a:rPr lang="en-US" altLang="zh-CN" sz="1100" dirty="0"/>
              <a:t>, R. Teixeira, N. </a:t>
            </a:r>
            <a:r>
              <a:rPr lang="en-US" altLang="zh-CN" sz="1100" dirty="0" err="1"/>
              <a:t>Magharei</a:t>
            </a:r>
            <a:r>
              <a:rPr lang="en-US" altLang="zh-CN" sz="1100" dirty="0"/>
              <a:t>, et al. Measuring</a:t>
            </a:r>
            <a:r>
              <a:rPr lang="zh-CN" altLang="en-US" sz="1100" dirty="0"/>
              <a:t> </a:t>
            </a:r>
            <a:r>
              <a:rPr lang="en-US" altLang="zh-CN" sz="1100" dirty="0"/>
              <a:t>and mitigating web performance bottlenecks in broadband access</a:t>
            </a:r>
            <a:r>
              <a:rPr lang="zh-CN" altLang="en-US" sz="1100" dirty="0"/>
              <a:t> </a:t>
            </a:r>
            <a:r>
              <a:rPr lang="en-US" altLang="zh-CN" sz="1100" dirty="0"/>
              <a:t>networks. In ACM Internet Measurement Conference, 2013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0521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研究目标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>
                <a:solidFill>
                  <a:srgbClr val="D24726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实现无线路由器延迟测量及优化</a:t>
            </a:r>
            <a:r>
              <a:rPr lang="zh-CN" altLang="en-US" sz="2400" dirty="0" smtClean="0">
                <a:solidFill>
                  <a:srgbClr val="D24726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，提升整体用户体验。</a:t>
            </a:r>
            <a:endParaRPr lang="en-US" altLang="zh-CN" sz="2400" dirty="0" smtClean="0">
              <a:solidFill>
                <a:srgbClr val="D24726"/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利用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IEEE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MAC802.11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无线驱动，对于无线延迟数据进行测量。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分析无线参数与延迟数据的内在关系。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针对当前无线路由器存在的问题，进行优化设计，最终提升用户体验。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66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计划安排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557689"/>
              </p:ext>
            </p:extLst>
          </p:nvPr>
        </p:nvGraphicFramePr>
        <p:xfrm>
          <a:off x="1295804" y="1759600"/>
          <a:ext cx="6552392" cy="3647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761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761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911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时间</a:t>
                      </a:r>
                      <a:endParaRPr lang="zh-CN" altLang="en-US" sz="2400" b="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计划目标</a:t>
                      </a:r>
                      <a:endParaRPr lang="zh-CN" altLang="en-US" sz="2400" b="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1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开题答辩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收集与了解关于无线延迟的相关论文与研究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1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中期答辩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完成无线路由器延迟测量及相关参数分析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19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期末答辩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latin typeface="方正悠黑简体" panose="02000000000000000000" pitchFamily="2" charset="-122"/>
                          <a:ea typeface="方正悠黑简体" panose="02000000000000000000" pitchFamily="2" charset="-122"/>
                        </a:rPr>
                        <a:t>设计并实现优化方案，提升用户体验</a:t>
                      </a:r>
                      <a:endParaRPr lang="zh-CN" altLang="en-US" sz="1800" dirty="0">
                        <a:latin typeface="方正悠黑简体" panose="02000000000000000000" pitchFamily="2" charset="-122"/>
                        <a:ea typeface="方正悠黑简体" panose="02000000000000000000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835" y="0"/>
            <a:ext cx="8062025" cy="1208868"/>
          </a:xfrm>
        </p:spPr>
        <p:txBody>
          <a:bodyPr/>
          <a:lstStyle/>
          <a:p>
            <a:r>
              <a:rPr lang="zh-CN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延迟测量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0" y="1355723"/>
            <a:ext cx="7931350" cy="4993879"/>
          </a:xfrm>
          <a:prstGeom prst="rect">
            <a:avLst/>
          </a:prstGeo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3569" y="6319391"/>
            <a:ext cx="786100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K. Thompson, G. J. Miller, and R. Wilder. Wide-area internet </a:t>
            </a:r>
            <a:r>
              <a:rPr lang="en-US" altLang="zh-CN" sz="1100" dirty="0" smtClean="0"/>
              <a:t>traffic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patterns </a:t>
            </a:r>
            <a:r>
              <a:rPr lang="en-US" altLang="zh-CN" sz="1100" dirty="0"/>
              <a:t>and characteristics. Network, IEEE, 1997</a:t>
            </a:r>
            <a:r>
              <a:rPr lang="en-US" altLang="zh-CN" dirty="0" smtClean="0"/>
              <a:t>.</a:t>
            </a:r>
          </a:p>
          <a:p>
            <a:r>
              <a:rPr lang="en-US" altLang="zh-CN" sz="1100" dirty="0"/>
              <a:t>Mustafa </a:t>
            </a:r>
            <a:r>
              <a:rPr lang="en-US" altLang="zh-CN" sz="1100" dirty="0" err="1"/>
              <a:t>Ergen</a:t>
            </a:r>
            <a:r>
              <a:rPr lang="en-US" altLang="zh-CN" sz="1100" dirty="0"/>
              <a:t>. </a:t>
            </a:r>
            <a:r>
              <a:rPr lang="en-US" altLang="zh-CN" sz="1100" dirty="0" err="1"/>
              <a:t>Ieee</a:t>
            </a:r>
            <a:r>
              <a:rPr lang="en-US" altLang="zh-CN" sz="1100" dirty="0"/>
              <a:t> 802.11 tutorial. University of California Berkeley</a:t>
            </a:r>
            <a:r>
              <a:rPr lang="en-US" altLang="zh-CN" sz="1100" dirty="0" smtClean="0"/>
              <a:t>,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70</a:t>
            </a:r>
            <a:r>
              <a:rPr lang="en-US" altLang="zh-CN" sz="1100" dirty="0"/>
              <a:t>, 2002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17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数据采集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8373898" cy="4351338"/>
          </a:xfrm>
        </p:spPr>
        <p:txBody>
          <a:bodyPr/>
          <a:lstStyle/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在国内某高校实际部署无线路由器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共</a:t>
            </a:r>
            <a:r>
              <a:rPr lang="en-US" altLang="zh-CN" sz="2400" dirty="0" smtClean="0">
                <a:solidFill>
                  <a:srgbClr val="FF0000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47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台</a:t>
            </a:r>
            <a:r>
              <a:rPr lang="en-US" altLang="zh-CN" sz="24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Netgear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</a:t>
            </a:r>
            <a:r>
              <a:rPr kumimoji="1" lang="en-US" altLang="zh-CN" sz="2400" dirty="0"/>
              <a:t>WNDR4300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配置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openwrt</a:t>
            </a:r>
            <a:r>
              <a:rPr kumimoji="1" lang="zh-CN" altLang="en-US" sz="2400" dirty="0" smtClean="0"/>
              <a:t>系统无线路由器</a:t>
            </a:r>
            <a:endParaRPr kumimoji="1" lang="en-US" altLang="zh-CN" sz="2400" dirty="0" smtClean="0"/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其中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44</a:t>
            </a:r>
            <a:r>
              <a:rPr kumimoji="1"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台部署在学生宿舍，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3</a:t>
            </a:r>
            <a:r>
              <a:rPr kumimoji="1"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台</a:t>
            </a:r>
            <a:r>
              <a:rPr kumimoji="1"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部署在</a:t>
            </a:r>
            <a:r>
              <a:rPr kumimoji="1"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研究生实验室</a:t>
            </a:r>
            <a:endParaRPr kumimoji="1" lang="en-US" altLang="zh-CN" sz="2400" dirty="0" smtClean="0">
              <a:solidFill>
                <a:prstClr val="black">
                  <a:lumMod val="65000"/>
                  <a:lumOff val="35000"/>
                </a:prst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lvl="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共采集了约</a:t>
            </a:r>
            <a:r>
              <a:rPr lang="zh-CN" altLang="zh-CN" sz="2400" dirty="0" smtClean="0">
                <a:solidFill>
                  <a:srgbClr val="FF0000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2</a:t>
            </a:r>
            <a:r>
              <a:rPr lang="en-US" altLang="zh-CN" sz="2400" dirty="0" smtClean="0">
                <a:solidFill>
                  <a:srgbClr val="FF0000"/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T</a:t>
            </a:r>
            <a:r>
              <a:rPr lang="zh-CN" altLang="en-US" sz="2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的原始数据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2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测量结果分析</a:t>
            </a:r>
            <a:endParaRPr kumimoji="1"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5277"/>
            <a:ext cx="9122414" cy="2856706"/>
          </a:xfrm>
        </p:spPr>
      </p:pic>
      <p:sp>
        <p:nvSpPr>
          <p:cNvPr id="6" name="椭圆 5"/>
          <p:cNvSpPr/>
          <p:nvPr/>
        </p:nvSpPr>
        <p:spPr>
          <a:xfrm>
            <a:off x="4285488" y="2983183"/>
            <a:ext cx="274320" cy="27432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45462" y="2196321"/>
            <a:ext cx="274320" cy="274320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505646" y="5215495"/>
            <a:ext cx="3400137" cy="9194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tx1"/>
                </a:solidFill>
              </a:rPr>
              <a:t>实验室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AP: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50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%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数据包</a:t>
            </a:r>
          </a:p>
          <a:p>
            <a:r>
              <a:rPr kumimoji="1" lang="en-US" altLang="zh-CN" sz="2400" dirty="0" err="1" smtClean="0">
                <a:solidFill>
                  <a:schemeClr val="tx1"/>
                </a:solidFill>
              </a:rPr>
              <a:t>WiFi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延迟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&gt;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20ms</a:t>
            </a:r>
            <a:endParaRPr kumimoji="1" lang="zh-CN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Up Arrow 37"/>
          <p:cNvSpPr/>
          <p:nvPr/>
        </p:nvSpPr>
        <p:spPr>
          <a:xfrm rot="7996680">
            <a:off x="5302056" y="2821789"/>
            <a:ext cx="425539" cy="2755224"/>
          </a:xfrm>
          <a:prstGeom prst="upArrow">
            <a:avLst>
              <a:gd name="adj1" fmla="val 36504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7</a:t>
            </a:fld>
            <a:endParaRPr lang="zh-CN" altLang="en-US" dirty="0"/>
          </a:p>
        </p:txBody>
      </p:sp>
      <p:sp>
        <p:nvSpPr>
          <p:cNvPr id="11" name="Up Arrow 37"/>
          <p:cNvSpPr/>
          <p:nvPr/>
        </p:nvSpPr>
        <p:spPr>
          <a:xfrm rot="4258981">
            <a:off x="6683258" y="954241"/>
            <a:ext cx="425539" cy="1985442"/>
          </a:xfrm>
          <a:prstGeom prst="upArrow">
            <a:avLst>
              <a:gd name="adj1" fmla="val 36504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81907" y="700079"/>
            <a:ext cx="3388648" cy="91940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solidFill>
                  <a:schemeClr val="tx1"/>
                </a:solidFill>
              </a:rPr>
              <a:t>实验室 </a:t>
            </a:r>
            <a:r>
              <a:rPr kumimoji="1" lang="en-US" altLang="zh-CN" sz="2400" dirty="0" smtClean="0">
                <a:solidFill>
                  <a:schemeClr val="tx1"/>
                </a:solidFill>
              </a:rPr>
              <a:t>AP: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</a:t>
            </a:r>
            <a:r>
              <a:rPr kumimoji="1" lang="zh-CN" altLang="zh-CN" sz="2400" dirty="0">
                <a:solidFill>
                  <a:schemeClr val="tx1"/>
                </a:solidFill>
                <a:latin typeface="Impact" panose="020B0806030902050204" pitchFamily="34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Impact" panose="020B0806030902050204" pitchFamily="34" charset="0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Impact" panose="020B0806030902050204" pitchFamily="34" charset="0"/>
              </a:rPr>
              <a:t>%</a:t>
            </a:r>
            <a:r>
              <a:rPr kumimoji="1" lang="zh-CN" altLang="en-US" sz="2400" dirty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数据包</a:t>
            </a:r>
          </a:p>
          <a:p>
            <a:r>
              <a:rPr kumimoji="1" lang="en-US" altLang="zh-CN" sz="2400" dirty="0" err="1" smtClean="0">
                <a:solidFill>
                  <a:schemeClr val="tx1"/>
                </a:solidFill>
              </a:rPr>
              <a:t>WiFi</a:t>
            </a:r>
            <a:r>
              <a:rPr kumimoji="1" lang="zh-CN" altLang="en-US" sz="2400" dirty="0" smtClean="0">
                <a:solidFill>
                  <a:schemeClr val="tx1"/>
                </a:solidFill>
              </a:rPr>
              <a:t> 延迟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&gt;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Impact" panose="020B0806030902050204" pitchFamily="34" charset="0"/>
              </a:rPr>
              <a:t> </a:t>
            </a:r>
            <a:r>
              <a:rPr kumimoji="1" lang="zh-CN" altLang="zh-CN" sz="2400" dirty="0">
                <a:solidFill>
                  <a:schemeClr val="tx1"/>
                </a:solidFill>
                <a:latin typeface="Impact" panose="020B0806030902050204" pitchFamily="34" charset="0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Impact" panose="020B0806030902050204" pitchFamily="34" charset="0"/>
              </a:rPr>
              <a:t>00ms</a:t>
            </a:r>
            <a:endParaRPr kumimoji="1" lang="zh-CN" altLang="en-US" sz="2400" dirty="0">
              <a:solidFill>
                <a:schemeClr val="tx1"/>
              </a:solidFill>
              <a:latin typeface="Impact" panose="020B080603090205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60439" y="5663159"/>
            <a:ext cx="30894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K. Sui, Y. Zhao, D. Pei, and Z. Li. How bad are the rogues impact </a:t>
            </a:r>
            <a:r>
              <a:rPr lang="en-US" altLang="zh-CN" sz="1100" dirty="0" smtClean="0"/>
              <a:t>on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enterprise </a:t>
            </a:r>
            <a:r>
              <a:rPr lang="en-US" altLang="zh-CN" sz="1100" dirty="0"/>
              <a:t>802.11 network performance? In INFOCOM, 2015.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74656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测量结果分析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pic>
        <p:nvPicPr>
          <p:cNvPr id="7" name="内容占位符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84" y="1770461"/>
            <a:ext cx="8772016" cy="2746978"/>
          </a:xfrm>
        </p:spPr>
      </p:pic>
      <p:sp>
        <p:nvSpPr>
          <p:cNvPr id="8" name="椭圆 7"/>
          <p:cNvSpPr/>
          <p:nvPr/>
        </p:nvSpPr>
        <p:spPr>
          <a:xfrm>
            <a:off x="5884072" y="2761309"/>
            <a:ext cx="274320" cy="2743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Up Arrow 10"/>
          <p:cNvSpPr/>
          <p:nvPr/>
        </p:nvSpPr>
        <p:spPr>
          <a:xfrm rot="8717128">
            <a:off x="6609291" y="2823996"/>
            <a:ext cx="425539" cy="2198227"/>
          </a:xfrm>
          <a:prstGeom prst="upArrow">
            <a:avLst>
              <a:gd name="adj1" fmla="val 36504"/>
              <a:gd name="adj2" fmla="val 5000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1187482" y="4941338"/>
            <a:ext cx="71063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对于</a:t>
            </a:r>
            <a:r>
              <a:rPr kumimoji="1" lang="en-US" altLang="zh-CN" sz="2400" dirty="0">
                <a:solidFill>
                  <a:srgbClr val="FF0000"/>
                </a:solidFill>
                <a:latin typeface="Impact" panose="020B0806030902050204" pitchFamily="34" charset="0"/>
              </a:rPr>
              <a:t>50%</a:t>
            </a:r>
            <a:r>
              <a:rPr lang="zh-CN" altLang="en-US" sz="2400" dirty="0" smtClean="0"/>
              <a:t>的国内数据包，无线延迟占总延迟的</a:t>
            </a:r>
            <a:r>
              <a:rPr kumimoji="1" lang="en-US" altLang="zh-CN" sz="2400" dirty="0">
                <a:solidFill>
                  <a:srgbClr val="FF0000"/>
                </a:solidFill>
                <a:latin typeface="Impact" panose="020B0806030902050204" pitchFamily="34" charset="0"/>
              </a:rPr>
              <a:t>60%</a:t>
            </a:r>
            <a:endParaRPr lang="zh-CN" altLang="en-US" sz="24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4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方正悠黑简体" panose="02000000000000000000" pitchFamily="2" charset="-122"/>
                <a:ea typeface="方正悠黑简体" panose="02000000000000000000" pitchFamily="2" charset="-122"/>
              </a:rPr>
              <a:t>无线参数</a:t>
            </a:r>
            <a:endParaRPr lang="zh-CN" altLang="en-US" dirty="0"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3456" y="1850283"/>
            <a:ext cx="8840544" cy="4351338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信道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利用率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AU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Airtime Utilization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）</a:t>
            </a:r>
            <a:endParaRPr lang="en-US" altLang="zh-CN" sz="2400" dirty="0" smtClean="0">
              <a:solidFill>
                <a:srgbClr val="D24726"/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发送/接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收吞吐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率</a:t>
            </a:r>
            <a:r>
              <a:rPr lang="en-US" altLang="zh-CN" sz="2400" dirty="0" err="1" smtClean="0"/>
              <a:t>T</a:t>
            </a:r>
            <a:r>
              <a:rPr lang="en-US" altLang="zh-CN" sz="2400" baseline="-25000" dirty="0" err="1" smtClean="0"/>
              <a:t>tx</a:t>
            </a:r>
            <a:r>
              <a:rPr lang="zh-CN" altLang="en-US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/</a:t>
            </a:r>
            <a:r>
              <a:rPr lang="en-US" altLang="zh-CN" sz="2400" dirty="0" err="1" smtClean="0"/>
              <a:t>T</a:t>
            </a:r>
            <a:r>
              <a:rPr lang="en-US" altLang="zh-CN" sz="2400" baseline="-25000" dirty="0" err="1" smtClean="0"/>
              <a:t>rx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transmitting/receiving 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Throughput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接收信号强度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RSSI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重传比率</a:t>
            </a:r>
            <a:r>
              <a:rPr lang="en-US" altLang="zh-CN" sz="240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RR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(Retry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Ratio)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发送/接收物理速率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TPR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 /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RPR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transmitting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/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receiving physical rate 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）</a:t>
            </a: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排队长度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Q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queue length snapshot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悠黑简体" panose="02000000000000000000" pitchFamily="2" charset="-122"/>
                <a:ea typeface="方正悠黑简体" panose="02000000000000000000" pitchFamily="2" charset="-122"/>
              </a:rPr>
              <a:t>）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悠黑简体" panose="02000000000000000000" pitchFamily="2" charset="-122"/>
              <a:ea typeface="方正悠黑简体" panose="02000000000000000000" pitchFamily="2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Macintosh PowerPoint</Application>
  <PresentationFormat>全屏显示(4:3)</PresentationFormat>
  <Paragraphs>110</Paragraphs>
  <Slides>14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WelcomeDoc</vt:lpstr>
      <vt:lpstr>无线路由器延迟测量与优化 </vt:lpstr>
      <vt:lpstr>背景&amp;需求</vt:lpstr>
      <vt:lpstr>研究目标</vt:lpstr>
      <vt:lpstr>计划安排</vt:lpstr>
      <vt:lpstr>延迟测量</vt:lpstr>
      <vt:lpstr>数据采集</vt:lpstr>
      <vt:lpstr>测量结果分析</vt:lpstr>
      <vt:lpstr>测量结果分析</vt:lpstr>
      <vt:lpstr>无线参数</vt:lpstr>
      <vt:lpstr>相关性分析</vt:lpstr>
      <vt:lpstr>性能优化——信道调整（LCCS）</vt:lpstr>
      <vt:lpstr>目前困难</vt:lpstr>
      <vt:lpstr>未来工作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2016-01-05T03:27:37Z</dcterms:created>
  <dcterms:modified xsi:type="dcterms:W3CDTF">2016-04-08T07:59:46Z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