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60" r:id="rId2"/>
  </p:sldMasterIdLst>
  <p:notesMasterIdLst>
    <p:notesMasterId r:id="rId22"/>
  </p:notesMasterIdLst>
  <p:sldIdLst>
    <p:sldId id="256" r:id="rId3"/>
    <p:sldId id="292" r:id="rId4"/>
    <p:sldId id="294" r:id="rId5"/>
    <p:sldId id="295" r:id="rId6"/>
    <p:sldId id="273" r:id="rId7"/>
    <p:sldId id="277" r:id="rId8"/>
    <p:sldId id="278" r:id="rId9"/>
    <p:sldId id="281" r:id="rId10"/>
    <p:sldId id="283" r:id="rId11"/>
    <p:sldId id="285" r:id="rId12"/>
    <p:sldId id="287" r:id="rId13"/>
    <p:sldId id="299" r:id="rId14"/>
    <p:sldId id="298" r:id="rId15"/>
    <p:sldId id="297" r:id="rId16"/>
    <p:sldId id="290" r:id="rId17"/>
    <p:sldId id="265" r:id="rId18"/>
    <p:sldId id="268" r:id="rId19"/>
    <p:sldId id="269" r:id="rId20"/>
    <p:sldId id="267" r:id="rId21"/>
  </p:sldIdLst>
  <p:sldSz cx="9144000" cy="6858000" type="screen4x3"/>
  <p:notesSz cx="6858000" cy="9144000"/>
  <p:embeddedFontLst>
    <p:embeddedFont>
      <p:font typeface="Segoe UI Light" panose="020B0502040204020203" pitchFamily="34" charset="0"/>
      <p:regular r:id="rId23"/>
      <p:italic r:id="rId24"/>
    </p:embeddedFont>
    <p:embeddedFont>
      <p:font typeface="Cambria Math" panose="02040503050406030204" pitchFamily="18" charset="0"/>
      <p:regular r:id="rId25"/>
    </p:embeddedFont>
    <p:embeddedFont>
      <p:font typeface="方正悠黑简体" panose="02000000000000000000" pitchFamily="2" charset="-122"/>
      <p:regular r:id="rId26"/>
    </p:embeddedFont>
    <p:embeddedFont>
      <p:font typeface="Segoe UI" panose="020B0502040204020203" pitchFamily="34" charset="0"/>
      <p:regular r:id="rId27"/>
      <p:bold r:id="rId28"/>
      <p:italic r:id="rId29"/>
      <p:boldItalic r:id="rId30"/>
    </p:embeddedFont>
    <p:embeddedFont>
      <p:font typeface="Microsoft YaHei UI" panose="020B0503020204020204" pitchFamily="34" charset="-122"/>
      <p:regular r:id="rId31"/>
      <p:bold r:id="rId32"/>
    </p:embeddedFont>
    <p:embeddedFont>
      <p:font typeface="等线" panose="02010600030101010101" pitchFamily="2" charset="-122"/>
      <p:regular r:id="rId33"/>
      <p:bold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3B3026"/>
    <a:srgbClr val="D2B4A6"/>
    <a:srgbClr val="734F29"/>
    <a:srgbClr val="DD462F"/>
    <a:srgbClr val="AEB785"/>
    <a:srgbClr val="EFD5A2"/>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94280" autoAdjust="0"/>
  </p:normalViewPr>
  <p:slideViewPr>
    <p:cSldViewPr snapToGrid="0">
      <p:cViewPr varScale="1">
        <p:scale>
          <a:sx n="115" d="100"/>
          <a:sy n="115" d="100"/>
        </p:scale>
        <p:origin x="16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2016/3/29 Tuesday</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628652" y="5110610"/>
            <a:ext cx="50291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7ADB4F2E-BD5F-4CB3-9C06-392FD4065939}" type="datetime1">
              <a:rPr lang="zh-CN" altLang="en-US" smtClean="0"/>
              <a:t>2016/3/29 Tuesday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27F5010E-CBBC-4CD8-B8EF-139BAE45B224}" type="datetime1">
              <a:rPr lang="zh-CN" altLang="en-US" smtClean="0"/>
              <a:t>2016/3/29 Tuesday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46A91686-9153-406C-8ACD-5BEBD00E10CE}" type="datetime1">
              <a:rPr lang="zh-CN" altLang="en-US" smtClean="0"/>
              <a:t>2016/3/29 Tuesday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3326" y="0"/>
            <a:ext cx="8062025"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628651" y="1825625"/>
            <a:ext cx="3125815"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B6023CEA-9788-4C40-A121-BEA551283CF6}" type="datetime1">
              <a:rPr lang="zh-CN" altLang="en-US" smtClean="0"/>
              <a:t>2016/3/29 Tuesday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23D83D-EAC9-47EF-BE51-03C0708EDB4D}" type="datetime1">
              <a:rPr lang="zh-CN" altLang="en-US" smtClean="0"/>
              <a:t>2016/3/29 Tuesday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6B1FC71E-0A01-4B8A-BC7B-68F6088E0539}" type="datetime1">
              <a:rPr lang="zh-CN" altLang="en-US" smtClean="0"/>
              <a:t>2016/3/29 Tuesday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623888" y="2193928"/>
            <a:ext cx="386715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2249" y="2193928"/>
            <a:ext cx="386834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20579787-3ECB-4234-B594-C8BBABF59F23}" type="datetime1">
              <a:rPr lang="zh-CN" altLang="en-US" smtClean="0"/>
              <a:t>2016/3/29 Tuesday</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D4AAE4FA-4D04-4B9B-ADFD-656F379EBB38}" type="datetime1">
              <a:rPr lang="zh-CN" altLang="en-US" smtClean="0"/>
              <a:t>2016/3/29 Tuesday</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36D895-7312-4A8D-A996-D0A24AF363CC}" type="datetime1">
              <a:rPr lang="zh-CN" altLang="en-US" smtClean="0"/>
              <a:t>2016/3/29 Tuesday</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3887391" y="987428"/>
            <a:ext cx="462915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473F3F-13D7-4A33-B310-2CAAEAE62ECA}" type="datetime1">
              <a:rPr lang="zh-CN" altLang="en-US" smtClean="0"/>
              <a:t>2016/3/29 Tuesday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3887391" y="987428"/>
            <a:ext cx="462915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0434B84-D25B-40AC-8A5F-40007C7129EA}" type="datetime1">
              <a:rPr lang="zh-CN" altLang="en-US" smtClean="0"/>
              <a:t>2016/3/29 Tuesday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74C12DBE-BD6E-4B20-8ADB-48E24A8809C3}" type="datetime1">
              <a:rPr lang="zh-CN" altLang="en-US" smtClean="0"/>
              <a:t>2016/3/29 Tuesday</a:t>
            </a:fld>
            <a:endParaRPr lang="zh-CN" altLang="en-US"/>
          </a:p>
        </p:txBody>
      </p:sp>
      <p:sp>
        <p:nvSpPr>
          <p:cNvPr id="5" name="页脚占位符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ct val="110000"/>
              </a:lnSpc>
            </a:pPr>
            <a:r>
              <a:rPr lang="zh-CN" altLang="en-US" sz="4000" dirty="0" smtClean="0">
                <a:latin typeface="方正悠黑简体" panose="02000000000000000000" pitchFamily="2" charset="-122"/>
                <a:ea typeface="方正悠黑简体" panose="02000000000000000000" pitchFamily="2" charset="-122"/>
              </a:rPr>
              <a:t>无线局域网下视频组播的</a:t>
            </a:r>
            <a:r>
              <a:rPr lang="en-US" altLang="zh-CN" sz="4000" dirty="0" smtClean="0">
                <a:latin typeface="方正悠黑简体" panose="02000000000000000000" pitchFamily="2" charset="-122"/>
                <a:ea typeface="方正悠黑简体" panose="02000000000000000000" pitchFamily="2" charset="-122"/>
              </a:rPr>
              <a:t/>
            </a:r>
            <a:br>
              <a:rPr lang="en-US" altLang="zh-CN" sz="4000" dirty="0" smtClean="0">
                <a:latin typeface="方正悠黑简体" panose="02000000000000000000" pitchFamily="2" charset="-122"/>
                <a:ea typeface="方正悠黑简体" panose="02000000000000000000" pitchFamily="2" charset="-122"/>
              </a:rPr>
            </a:br>
            <a:r>
              <a:rPr lang="zh-CN" altLang="en-US" sz="4000" dirty="0" smtClean="0">
                <a:latin typeface="方正悠黑简体" panose="02000000000000000000" pitchFamily="2" charset="-122"/>
                <a:ea typeface="方正悠黑简体" panose="02000000000000000000" pitchFamily="2" charset="-122"/>
              </a:rPr>
              <a:t>用户体验优化问题的研究</a:t>
            </a:r>
            <a:endParaRPr lang="zh-CN" sz="4000" dirty="0">
              <a:latin typeface="方正悠黑简体" panose="02000000000000000000" pitchFamily="2" charset="-122"/>
              <a:ea typeface="方正悠黑简体" panose="02000000000000000000" pitchFamily="2" charset="-122"/>
            </a:endParaRPr>
          </a:p>
        </p:txBody>
      </p:sp>
      <p:sp>
        <p:nvSpPr>
          <p:cNvPr id="3" name="副标题 2"/>
          <p:cNvSpPr>
            <a:spLocks noGrp="1"/>
          </p:cNvSpPr>
          <p:nvPr>
            <p:ph type="subTitle" idx="1"/>
          </p:nvPr>
        </p:nvSpPr>
        <p:spPr/>
        <p:txBody>
          <a:bodyPr>
            <a:noAutofit/>
          </a:bodyPr>
          <a:lstStyle/>
          <a:p>
            <a:pPr>
              <a:lnSpc>
                <a:spcPct val="110000"/>
              </a:lnSpc>
            </a:pPr>
            <a:r>
              <a:rPr lang="zh-CN" altLang="en-US" sz="2400" dirty="0" smtClean="0">
                <a:latin typeface="方正悠黑简体" panose="02000000000000000000" pitchFamily="2" charset="-122"/>
                <a:ea typeface="方正悠黑简体" panose="02000000000000000000" pitchFamily="2" charset="-122"/>
              </a:rPr>
              <a:t>王子寒 </a:t>
            </a:r>
            <a:r>
              <a:rPr lang="en-US" altLang="zh-CN" sz="2400" dirty="0" smtClean="0">
                <a:latin typeface="方正悠黑简体" panose="02000000000000000000" pitchFamily="2" charset="-122"/>
                <a:ea typeface="方正悠黑简体" panose="02000000000000000000" pitchFamily="2" charset="-122"/>
              </a:rPr>
              <a:t>2012011292 </a:t>
            </a:r>
            <a:r>
              <a:rPr lang="zh-CN" altLang="en-US" sz="2400" dirty="0" smtClean="0">
                <a:latin typeface="方正悠黑简体" panose="02000000000000000000" pitchFamily="2" charset="-122"/>
                <a:ea typeface="方正悠黑简体" panose="02000000000000000000" pitchFamily="2" charset="-122"/>
              </a:rPr>
              <a:t>计</a:t>
            </a:r>
            <a:r>
              <a:rPr lang="en-US" altLang="zh-CN" sz="2400" dirty="0" smtClean="0">
                <a:latin typeface="方正悠黑简体" panose="02000000000000000000" pitchFamily="2" charset="-122"/>
                <a:ea typeface="方正悠黑简体" panose="02000000000000000000" pitchFamily="2" charset="-122"/>
              </a:rPr>
              <a:t>22</a:t>
            </a:r>
          </a:p>
          <a:p>
            <a:pPr>
              <a:lnSpc>
                <a:spcPct val="110000"/>
              </a:lnSpc>
            </a:pPr>
            <a:r>
              <a:rPr lang="zh-CN" altLang="en-US" sz="2400" dirty="0" smtClean="0">
                <a:latin typeface="方正悠黑简体" panose="02000000000000000000" pitchFamily="2" charset="-122"/>
                <a:ea typeface="方正悠黑简体" panose="02000000000000000000" pitchFamily="2" charset="-122"/>
              </a:rPr>
              <a:t>指导老师：裴丹</a:t>
            </a:r>
            <a:endParaRPr lang="zh-CN" sz="2400" dirty="0">
              <a:latin typeface="方正悠黑简体" panose="02000000000000000000" pitchFamily="2" charset="-122"/>
              <a:ea typeface="方正悠黑简体" panose="02000000000000000000" pitchFamily="2" charset="-122"/>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方正悠黑简体" panose="02000000000000000000" pitchFamily="2" charset="-122"/>
                <a:ea typeface="方正悠黑简体" panose="02000000000000000000" pitchFamily="2" charset="-122"/>
              </a:rPr>
              <a:t>实验</a:t>
            </a:r>
            <a:r>
              <a:rPr lang="zh-CN" altLang="en-US" dirty="0">
                <a:latin typeface="方正悠黑简体" panose="02000000000000000000" pitchFamily="2" charset="-122"/>
                <a:ea typeface="方正悠黑简体" panose="02000000000000000000" pitchFamily="2" charset="-122"/>
              </a:rPr>
              <a:t>结果</a:t>
            </a:r>
          </a:p>
        </p:txBody>
      </p:sp>
      <p:sp>
        <p:nvSpPr>
          <p:cNvPr id="3" name="内容占位符 2"/>
          <p:cNvSpPr>
            <a:spLocks noGrp="1"/>
          </p:cNvSpPr>
          <p:nvPr>
            <p:ph idx="1"/>
          </p:nvPr>
        </p:nvSpPr>
        <p:spPr>
          <a:xfrm>
            <a:off x="628650" y="1628704"/>
            <a:ext cx="7886700" cy="4351338"/>
          </a:xfrm>
        </p:spPr>
        <p:txBody>
          <a:bodyPr>
            <a:normAutofit/>
          </a:bodyPr>
          <a:lstStyle/>
          <a:p>
            <a:pPr>
              <a:lnSpc>
                <a:spcPct val="120000"/>
              </a:lnSpc>
            </a:pPr>
            <a:r>
              <a:rPr lang="en-US" altLang="zh-CN" sz="2400" dirty="0" smtClean="0">
                <a:solidFill>
                  <a:srgbClr val="D24726"/>
                </a:solidFill>
                <a:latin typeface="方正悠黑简体" panose="02000000000000000000" pitchFamily="2" charset="-122"/>
                <a:ea typeface="方正悠黑简体" panose="02000000000000000000" pitchFamily="2" charset="-122"/>
              </a:rPr>
              <a:t>PDR</a:t>
            </a:r>
            <a:r>
              <a:rPr lang="zh-CN" altLang="en-US" sz="2400" dirty="0" smtClean="0">
                <a:solidFill>
                  <a:srgbClr val="D24726"/>
                </a:solidFill>
                <a:latin typeface="方正悠黑简体" panose="02000000000000000000" pitchFamily="2" charset="-122"/>
                <a:ea typeface="方正悠黑简体" panose="02000000000000000000" pitchFamily="2" charset="-122"/>
              </a:rPr>
              <a:t>（最小值）与</a:t>
            </a:r>
            <a:r>
              <a:rPr lang="en-US" altLang="zh-CN" sz="2400" dirty="0" smtClean="0">
                <a:solidFill>
                  <a:srgbClr val="D24726"/>
                </a:solidFill>
                <a:latin typeface="方正悠黑简体" panose="02000000000000000000" pitchFamily="2" charset="-122"/>
                <a:ea typeface="方正悠黑简体" panose="02000000000000000000" pitchFamily="2" charset="-122"/>
              </a:rPr>
              <a:t>RSSI</a:t>
            </a:r>
            <a:r>
              <a:rPr lang="zh-CN" altLang="en-US" sz="2400" dirty="0" smtClean="0">
                <a:solidFill>
                  <a:srgbClr val="D24726"/>
                </a:solidFill>
                <a:latin typeface="方正悠黑简体" panose="02000000000000000000" pitchFamily="2" charset="-122"/>
                <a:ea typeface="方正悠黑简体" panose="02000000000000000000" pitchFamily="2" charset="-122"/>
              </a:rPr>
              <a:t>的关系</a:t>
            </a:r>
            <a:endParaRPr lang="en-US" altLang="zh-CN" sz="2400" dirty="0" smtClean="0">
              <a:solidFill>
                <a:srgbClr val="D24726"/>
              </a:solidFill>
              <a:latin typeface="方正悠黑简体" panose="02000000000000000000" pitchFamily="2" charset="-122"/>
              <a:ea typeface="方正悠黑简体" panose="02000000000000000000" pitchFamily="2" charset="-122"/>
            </a:endParaRPr>
          </a:p>
          <a:p>
            <a:pPr>
              <a:lnSpc>
                <a:spcPct val="120000"/>
              </a:lnSpc>
            </a:pPr>
            <a:endParaRPr lang="en-US" altLang="zh-CN" sz="2800" dirty="0" smtClean="0">
              <a:solidFill>
                <a:srgbClr val="D24726"/>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z="1400" smtClean="0"/>
              <a:t>10</a:t>
            </a:fld>
            <a:endParaRPr lang="zh-CN" altLang="en-US" sz="1400"/>
          </a:p>
        </p:txBody>
      </p:sp>
      <p:graphicFrame>
        <p:nvGraphicFramePr>
          <p:cNvPr id="4" name="表格 3"/>
          <p:cNvGraphicFramePr>
            <a:graphicFrameLocks noGrp="1"/>
          </p:cNvGraphicFramePr>
          <p:nvPr>
            <p:extLst>
              <p:ext uri="{D42A27DB-BD31-4B8C-83A1-F6EECF244321}">
                <p14:modId xmlns:p14="http://schemas.microsoft.com/office/powerpoint/2010/main" val="2689648501"/>
              </p:ext>
            </p:extLst>
          </p:nvPr>
        </p:nvGraphicFramePr>
        <p:xfrm>
          <a:off x="628650" y="2220743"/>
          <a:ext cx="5838507" cy="1917108"/>
        </p:xfrm>
        <a:graphic>
          <a:graphicData uri="http://schemas.openxmlformats.org/drawingml/2006/table">
            <a:tbl>
              <a:tblPr>
                <a:tableStyleId>{C083E6E3-FA7D-4D7B-A595-EF9225AFEA82}</a:tableStyleId>
              </a:tblPr>
              <a:tblGrid>
                <a:gridCol w="648723">
                  <a:extLst>
                    <a:ext uri="{9D8B030D-6E8A-4147-A177-3AD203B41FA5}">
                      <a16:colId xmlns:a16="http://schemas.microsoft.com/office/drawing/2014/main" val="238710329"/>
                    </a:ext>
                  </a:extLst>
                </a:gridCol>
                <a:gridCol w="648723">
                  <a:extLst>
                    <a:ext uri="{9D8B030D-6E8A-4147-A177-3AD203B41FA5}">
                      <a16:colId xmlns:a16="http://schemas.microsoft.com/office/drawing/2014/main" val="1073164758"/>
                    </a:ext>
                  </a:extLst>
                </a:gridCol>
                <a:gridCol w="648723">
                  <a:extLst>
                    <a:ext uri="{9D8B030D-6E8A-4147-A177-3AD203B41FA5}">
                      <a16:colId xmlns:a16="http://schemas.microsoft.com/office/drawing/2014/main" val="1593106764"/>
                    </a:ext>
                  </a:extLst>
                </a:gridCol>
                <a:gridCol w="648723">
                  <a:extLst>
                    <a:ext uri="{9D8B030D-6E8A-4147-A177-3AD203B41FA5}">
                      <a16:colId xmlns:a16="http://schemas.microsoft.com/office/drawing/2014/main" val="754268680"/>
                    </a:ext>
                  </a:extLst>
                </a:gridCol>
                <a:gridCol w="648723">
                  <a:extLst>
                    <a:ext uri="{9D8B030D-6E8A-4147-A177-3AD203B41FA5}">
                      <a16:colId xmlns:a16="http://schemas.microsoft.com/office/drawing/2014/main" val="96493713"/>
                    </a:ext>
                  </a:extLst>
                </a:gridCol>
                <a:gridCol w="648723">
                  <a:extLst>
                    <a:ext uri="{9D8B030D-6E8A-4147-A177-3AD203B41FA5}">
                      <a16:colId xmlns:a16="http://schemas.microsoft.com/office/drawing/2014/main" val="3796181117"/>
                    </a:ext>
                  </a:extLst>
                </a:gridCol>
                <a:gridCol w="648723">
                  <a:extLst>
                    <a:ext uri="{9D8B030D-6E8A-4147-A177-3AD203B41FA5}">
                      <a16:colId xmlns:a16="http://schemas.microsoft.com/office/drawing/2014/main" val="3820987215"/>
                    </a:ext>
                  </a:extLst>
                </a:gridCol>
                <a:gridCol w="648723">
                  <a:extLst>
                    <a:ext uri="{9D8B030D-6E8A-4147-A177-3AD203B41FA5}">
                      <a16:colId xmlns:a16="http://schemas.microsoft.com/office/drawing/2014/main" val="2956716079"/>
                    </a:ext>
                  </a:extLst>
                </a:gridCol>
                <a:gridCol w="648723">
                  <a:extLst>
                    <a:ext uri="{9D8B030D-6E8A-4147-A177-3AD203B41FA5}">
                      <a16:colId xmlns:a16="http://schemas.microsoft.com/office/drawing/2014/main" val="2418217045"/>
                    </a:ext>
                  </a:extLst>
                </a:gridCol>
              </a:tblGrid>
              <a:tr h="213012">
                <a:tc>
                  <a:txBody>
                    <a:bodyPr/>
                    <a:lstStyle/>
                    <a:p>
                      <a:pPr algn="r" fontAlgn="ctr"/>
                      <a:r>
                        <a:rPr lang="en-US" sz="1200" u="none" strike="noStrike" dirty="0">
                          <a:effectLst/>
                        </a:rPr>
                        <a:t>RSSI</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-45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-55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-60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-65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-70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-75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1460214"/>
                  </a:ext>
                </a:extLst>
              </a:tr>
              <a:tr h="213012">
                <a:tc>
                  <a:txBody>
                    <a:bodyPr/>
                    <a:lstStyle/>
                    <a:p>
                      <a:pPr algn="r" fontAlgn="ctr"/>
                      <a:r>
                        <a:rPr lang="en-US" altLang="zh-CN" sz="1200" u="none" strike="noStrike">
                          <a:effectLst/>
                        </a:rPr>
                        <a:t>-45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61.1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66.6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45.8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30.2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99820106"/>
                  </a:ext>
                </a:extLst>
              </a:tr>
              <a:tr h="213012">
                <a:tc>
                  <a:txBody>
                    <a:bodyPr/>
                    <a:lstStyle/>
                    <a:p>
                      <a:pPr algn="r" fontAlgn="ctr"/>
                      <a:r>
                        <a:rPr lang="en-US" altLang="zh-CN" sz="1200" u="none" strike="noStrike">
                          <a:effectLst/>
                        </a:rPr>
                        <a:t>-50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60.3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60.9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49.2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14.3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16285832"/>
                  </a:ext>
                </a:extLst>
              </a:tr>
              <a:tr h="213012">
                <a:tc>
                  <a:txBody>
                    <a:bodyPr/>
                    <a:lstStyle/>
                    <a:p>
                      <a:pPr algn="r" fontAlgn="ctr"/>
                      <a:r>
                        <a:rPr lang="en-US" altLang="zh-CN" sz="1200" u="none" strike="noStrike">
                          <a:effectLst/>
                        </a:rPr>
                        <a:t>-55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60.3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66.2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46.4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28.4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753265657"/>
                  </a:ext>
                </a:extLst>
              </a:tr>
              <a:tr h="213012">
                <a:tc>
                  <a:txBody>
                    <a:bodyPr/>
                    <a:lstStyle/>
                    <a:p>
                      <a:pPr algn="r" fontAlgn="ctr"/>
                      <a:r>
                        <a:rPr lang="en-US" altLang="zh-CN" sz="1200" u="none" strike="noStrike">
                          <a:effectLst/>
                        </a:rPr>
                        <a:t>-60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62.8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85.5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59.5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47.4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20.9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6.6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57959821"/>
                  </a:ext>
                </a:extLst>
              </a:tr>
              <a:tr h="213012">
                <a:tc>
                  <a:txBody>
                    <a:bodyPr/>
                    <a:lstStyle/>
                    <a:p>
                      <a:pPr algn="r" fontAlgn="ctr"/>
                      <a:r>
                        <a:rPr lang="en-US" altLang="zh-CN" sz="1200" u="none" strike="noStrike">
                          <a:effectLst/>
                        </a:rPr>
                        <a:t>-65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92.1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94.1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84.1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85.5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41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23.8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896097123"/>
                  </a:ext>
                </a:extLst>
              </a:tr>
              <a:tr h="213012">
                <a:tc>
                  <a:txBody>
                    <a:bodyPr/>
                    <a:lstStyle/>
                    <a:p>
                      <a:pPr algn="r" fontAlgn="ctr"/>
                      <a:r>
                        <a:rPr lang="en-US" altLang="zh-CN" sz="1200" u="none" strike="noStrike">
                          <a:effectLst/>
                        </a:rPr>
                        <a:t>-70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90.1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96.5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87.9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83.5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53.4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15.7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90782732"/>
                  </a:ext>
                </a:extLst>
              </a:tr>
              <a:tr h="213012">
                <a:tc>
                  <a:txBody>
                    <a:bodyPr/>
                    <a:lstStyle/>
                    <a:p>
                      <a:pPr algn="r" fontAlgn="ctr"/>
                      <a:r>
                        <a:rPr lang="en-US" altLang="zh-CN" sz="1200" u="none" strike="noStrike">
                          <a:effectLst/>
                        </a:rPr>
                        <a:t>-75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95.1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96.3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a:effectLst/>
                        </a:rPr>
                        <a:t>89.6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91.4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94.3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45.9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12.9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380068694"/>
                  </a:ext>
                </a:extLst>
              </a:tr>
              <a:tr h="213012">
                <a:tc>
                  <a:txBody>
                    <a:bodyPr/>
                    <a:lstStyle/>
                    <a:p>
                      <a:pPr algn="r" fontAlgn="ctr"/>
                      <a:r>
                        <a:rPr lang="en-US" altLang="zh-CN" sz="1200" u="none" strike="noStrike">
                          <a:effectLst/>
                        </a:rPr>
                        <a:t>-80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95.7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93.7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96.7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96.9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92.1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87.5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56.3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613025908"/>
                  </a:ext>
                </a:extLst>
              </a:tr>
            </a:tbl>
          </a:graphicData>
        </a:graphic>
      </p:graphicFrame>
      <p:sp>
        <p:nvSpPr>
          <p:cNvPr id="6" name="文本框 5"/>
          <p:cNvSpPr txBox="1"/>
          <p:nvPr/>
        </p:nvSpPr>
        <p:spPr>
          <a:xfrm>
            <a:off x="2749881" y="4187507"/>
            <a:ext cx="1596043" cy="276999"/>
          </a:xfrm>
          <a:prstGeom prst="rect">
            <a:avLst/>
          </a:prstGeom>
          <a:noFill/>
        </p:spPr>
        <p:txBody>
          <a:bodyPr wrap="square" rtlCol="0">
            <a:spAutoFit/>
          </a:bodyPr>
          <a:lstStyle/>
          <a:p>
            <a:pPr algn="ctr"/>
            <a:r>
              <a:rPr lang="en-US" altLang="zh-CN" sz="1200" dirty="0" smtClean="0">
                <a:latin typeface="方正悠黑简体" panose="02000000000000000000" pitchFamily="2" charset="-122"/>
                <a:ea typeface="方正悠黑简体" panose="02000000000000000000" pitchFamily="2" charset="-122"/>
              </a:rPr>
              <a:t>PDR</a:t>
            </a:r>
            <a:r>
              <a:rPr lang="zh-CN" altLang="en-US" sz="1200" dirty="0" smtClean="0">
                <a:latin typeface="方正悠黑简体" panose="02000000000000000000" pitchFamily="2" charset="-122"/>
                <a:ea typeface="方正悠黑简体" panose="02000000000000000000" pitchFamily="2" charset="-122"/>
              </a:rPr>
              <a:t>最小值的平均值</a:t>
            </a:r>
            <a:endParaRPr lang="zh-CN" altLang="en-US" sz="1200" dirty="0">
              <a:latin typeface="方正悠黑简体" panose="02000000000000000000" pitchFamily="2" charset="-122"/>
              <a:ea typeface="方正悠黑简体" panose="02000000000000000000"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51296863"/>
              </p:ext>
            </p:extLst>
          </p:nvPr>
        </p:nvGraphicFramePr>
        <p:xfrm>
          <a:off x="628648" y="4514513"/>
          <a:ext cx="5838507" cy="1917108"/>
        </p:xfrm>
        <a:graphic>
          <a:graphicData uri="http://schemas.openxmlformats.org/drawingml/2006/table">
            <a:tbl>
              <a:tblPr>
                <a:tableStyleId>{C083E6E3-FA7D-4D7B-A595-EF9225AFEA82}</a:tableStyleId>
              </a:tblPr>
              <a:tblGrid>
                <a:gridCol w="648723">
                  <a:extLst>
                    <a:ext uri="{9D8B030D-6E8A-4147-A177-3AD203B41FA5}">
                      <a16:colId xmlns:a16="http://schemas.microsoft.com/office/drawing/2014/main" val="3813234580"/>
                    </a:ext>
                  </a:extLst>
                </a:gridCol>
                <a:gridCol w="648723">
                  <a:extLst>
                    <a:ext uri="{9D8B030D-6E8A-4147-A177-3AD203B41FA5}">
                      <a16:colId xmlns:a16="http://schemas.microsoft.com/office/drawing/2014/main" val="2334185441"/>
                    </a:ext>
                  </a:extLst>
                </a:gridCol>
                <a:gridCol w="648723">
                  <a:extLst>
                    <a:ext uri="{9D8B030D-6E8A-4147-A177-3AD203B41FA5}">
                      <a16:colId xmlns:a16="http://schemas.microsoft.com/office/drawing/2014/main" val="2526253263"/>
                    </a:ext>
                  </a:extLst>
                </a:gridCol>
                <a:gridCol w="648723">
                  <a:extLst>
                    <a:ext uri="{9D8B030D-6E8A-4147-A177-3AD203B41FA5}">
                      <a16:colId xmlns:a16="http://schemas.microsoft.com/office/drawing/2014/main" val="1842881457"/>
                    </a:ext>
                  </a:extLst>
                </a:gridCol>
                <a:gridCol w="648723">
                  <a:extLst>
                    <a:ext uri="{9D8B030D-6E8A-4147-A177-3AD203B41FA5}">
                      <a16:colId xmlns:a16="http://schemas.microsoft.com/office/drawing/2014/main" val="4056673154"/>
                    </a:ext>
                  </a:extLst>
                </a:gridCol>
                <a:gridCol w="648723">
                  <a:extLst>
                    <a:ext uri="{9D8B030D-6E8A-4147-A177-3AD203B41FA5}">
                      <a16:colId xmlns:a16="http://schemas.microsoft.com/office/drawing/2014/main" val="643424326"/>
                    </a:ext>
                  </a:extLst>
                </a:gridCol>
                <a:gridCol w="648723">
                  <a:extLst>
                    <a:ext uri="{9D8B030D-6E8A-4147-A177-3AD203B41FA5}">
                      <a16:colId xmlns:a16="http://schemas.microsoft.com/office/drawing/2014/main" val="1221058935"/>
                    </a:ext>
                  </a:extLst>
                </a:gridCol>
                <a:gridCol w="648723">
                  <a:extLst>
                    <a:ext uri="{9D8B030D-6E8A-4147-A177-3AD203B41FA5}">
                      <a16:colId xmlns:a16="http://schemas.microsoft.com/office/drawing/2014/main" val="294330249"/>
                    </a:ext>
                  </a:extLst>
                </a:gridCol>
                <a:gridCol w="648723">
                  <a:extLst>
                    <a:ext uri="{9D8B030D-6E8A-4147-A177-3AD203B41FA5}">
                      <a16:colId xmlns:a16="http://schemas.microsoft.com/office/drawing/2014/main" val="1094590976"/>
                    </a:ext>
                  </a:extLst>
                </a:gridCol>
              </a:tblGrid>
              <a:tr h="213012">
                <a:tc>
                  <a:txBody>
                    <a:bodyPr/>
                    <a:lstStyle/>
                    <a:p>
                      <a:pPr algn="r" fontAlgn="ctr"/>
                      <a:r>
                        <a:rPr lang="en-US" sz="1200" u="none" strike="noStrike" dirty="0">
                          <a:effectLst/>
                        </a:rPr>
                        <a:t>RSSI</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-45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-55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-60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-65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-70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-75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a:effectLst/>
                        </a:rPr>
                        <a:t>-80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5773725"/>
                  </a:ext>
                </a:extLst>
              </a:tr>
              <a:tr h="213012">
                <a:tc>
                  <a:txBody>
                    <a:bodyPr/>
                    <a:lstStyle/>
                    <a:p>
                      <a:pPr algn="r" fontAlgn="ctr"/>
                      <a:r>
                        <a:rPr lang="en-US" altLang="zh-CN" sz="1200" u="none" strike="noStrike">
                          <a:effectLst/>
                        </a:rPr>
                        <a:t>-45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36.4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33.2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a:effectLst/>
                        </a:rPr>
                        <a:t>35.9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a:effectLst/>
                        </a:rPr>
                        <a:t>34.7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15.4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277827598"/>
                  </a:ext>
                </a:extLst>
              </a:tr>
              <a:tr h="213012">
                <a:tc>
                  <a:txBody>
                    <a:bodyPr/>
                    <a:lstStyle/>
                    <a:p>
                      <a:pPr algn="r" fontAlgn="ctr"/>
                      <a:r>
                        <a:rPr lang="en-US" altLang="zh-CN" sz="1200" u="none" strike="noStrike">
                          <a:effectLst/>
                        </a:rPr>
                        <a:t>-50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39.9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34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30.6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26.3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9.9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726844777"/>
                  </a:ext>
                </a:extLst>
              </a:tr>
              <a:tr h="213012">
                <a:tc>
                  <a:txBody>
                    <a:bodyPr/>
                    <a:lstStyle/>
                    <a:p>
                      <a:pPr algn="r" fontAlgn="ctr"/>
                      <a:r>
                        <a:rPr lang="en-US" altLang="zh-CN" sz="1200" u="none" strike="noStrike" dirty="0">
                          <a:effectLst/>
                        </a:rPr>
                        <a:t>-55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37.1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33.4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30.9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38.8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4.8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172391713"/>
                  </a:ext>
                </a:extLst>
              </a:tr>
              <a:tr h="213012">
                <a:tc>
                  <a:txBody>
                    <a:bodyPr/>
                    <a:lstStyle/>
                    <a:p>
                      <a:pPr algn="r" fontAlgn="ctr"/>
                      <a:r>
                        <a:rPr lang="en-US" altLang="zh-CN" sz="1200" u="none" strike="noStrike">
                          <a:effectLst/>
                        </a:rPr>
                        <a:t>-60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35.3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19.1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39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37.9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34.4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17.8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734774146"/>
                  </a:ext>
                </a:extLst>
              </a:tr>
              <a:tr h="213012">
                <a:tc>
                  <a:txBody>
                    <a:bodyPr/>
                    <a:lstStyle/>
                    <a:p>
                      <a:pPr algn="r" fontAlgn="ctr"/>
                      <a:r>
                        <a:rPr lang="en-US" altLang="zh-CN" sz="1200" u="none" strike="noStrike">
                          <a:effectLst/>
                        </a:rPr>
                        <a:t>-65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17.9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21.1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19.7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45.6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35.8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834498190"/>
                  </a:ext>
                </a:extLst>
              </a:tr>
              <a:tr h="213012">
                <a:tc>
                  <a:txBody>
                    <a:bodyPr/>
                    <a:lstStyle/>
                    <a:p>
                      <a:pPr algn="r" fontAlgn="ctr"/>
                      <a:r>
                        <a:rPr lang="en-US" altLang="zh-CN" sz="1200" u="none" strike="noStrike">
                          <a:effectLst/>
                        </a:rPr>
                        <a:t>-70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15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7.8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18.8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24.7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27.3</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38.7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22.5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14075332"/>
                  </a:ext>
                </a:extLst>
              </a:tr>
              <a:tr h="213012">
                <a:tc>
                  <a:txBody>
                    <a:bodyPr/>
                    <a:lstStyle/>
                    <a:p>
                      <a:pPr algn="r" fontAlgn="ctr"/>
                      <a:r>
                        <a:rPr lang="en-US" altLang="zh-CN" sz="1200" u="none" strike="noStrike">
                          <a:effectLst/>
                        </a:rPr>
                        <a:t>-75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9.5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8.4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17.6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15.1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7.8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20.1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42.2</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tc>
                  <a:txBody>
                    <a:bodyPr/>
                    <a:lstStyle/>
                    <a:p>
                      <a:pPr algn="r" fontAlgn="ctr"/>
                      <a:r>
                        <a:rPr lang="en-US" altLang="zh-CN" sz="1200" u="none" strike="noStrike" dirty="0">
                          <a:effectLst/>
                        </a:rPr>
                        <a:t>28.7</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282344362"/>
                  </a:ext>
                </a:extLst>
              </a:tr>
              <a:tr h="213012">
                <a:tc>
                  <a:txBody>
                    <a:bodyPr/>
                    <a:lstStyle/>
                    <a:p>
                      <a:pPr algn="r" fontAlgn="ctr"/>
                      <a:r>
                        <a:rPr lang="en-US" altLang="zh-CN" sz="1200" u="none" strike="noStrike" dirty="0">
                          <a:effectLst/>
                        </a:rPr>
                        <a:t>-80</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200" u="none" strike="noStrike" dirty="0">
                          <a:effectLst/>
                        </a:rPr>
                        <a:t>8.8</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2.5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16.1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10.6</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6.5</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9.4</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20.1</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r" fontAlgn="ctr"/>
                      <a:r>
                        <a:rPr lang="en-US" altLang="zh-CN" sz="1200" u="none" strike="noStrike" dirty="0">
                          <a:effectLst/>
                        </a:rPr>
                        <a:t>37.9</a:t>
                      </a:r>
                      <a:endParaRPr lang="en-US" altLang="zh-CN"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322271769"/>
                  </a:ext>
                </a:extLst>
              </a:tr>
            </a:tbl>
          </a:graphicData>
        </a:graphic>
      </p:graphicFrame>
      <p:sp>
        <p:nvSpPr>
          <p:cNvPr id="13" name="文本框 12"/>
          <p:cNvSpPr txBox="1"/>
          <p:nvPr/>
        </p:nvSpPr>
        <p:spPr>
          <a:xfrm>
            <a:off x="2749879" y="6479329"/>
            <a:ext cx="1596043" cy="276999"/>
          </a:xfrm>
          <a:prstGeom prst="rect">
            <a:avLst/>
          </a:prstGeom>
          <a:noFill/>
        </p:spPr>
        <p:txBody>
          <a:bodyPr wrap="square" rtlCol="0">
            <a:spAutoFit/>
          </a:bodyPr>
          <a:lstStyle/>
          <a:p>
            <a:pPr algn="ctr"/>
            <a:r>
              <a:rPr lang="en-US" altLang="zh-CN" sz="1200" dirty="0" smtClean="0">
                <a:latin typeface="方正悠黑简体" panose="02000000000000000000" pitchFamily="2" charset="-122"/>
                <a:ea typeface="方正悠黑简体" panose="02000000000000000000" pitchFamily="2" charset="-122"/>
              </a:rPr>
              <a:t>PDR</a:t>
            </a:r>
            <a:r>
              <a:rPr lang="zh-CN" altLang="en-US" sz="1200" dirty="0" smtClean="0">
                <a:latin typeface="方正悠黑简体" panose="02000000000000000000" pitchFamily="2" charset="-122"/>
                <a:ea typeface="方正悠黑简体" panose="02000000000000000000" pitchFamily="2" charset="-122"/>
              </a:rPr>
              <a:t>最小值的标准差</a:t>
            </a:r>
            <a:endParaRPr lang="zh-CN" altLang="en-US" sz="1200" dirty="0">
              <a:latin typeface="方正悠黑简体" panose="02000000000000000000" pitchFamily="2" charset="-122"/>
              <a:ea typeface="方正悠黑简体" panose="02000000000000000000" pitchFamily="2" charset="-122"/>
            </a:endParaRPr>
          </a:p>
        </p:txBody>
      </p:sp>
      <p:sp>
        <p:nvSpPr>
          <p:cNvPr id="8" name="文本框 7"/>
          <p:cNvSpPr txBox="1"/>
          <p:nvPr/>
        </p:nvSpPr>
        <p:spPr>
          <a:xfrm>
            <a:off x="6525490" y="2220743"/>
            <a:ext cx="2286001" cy="3632276"/>
          </a:xfrm>
          <a:prstGeom prst="rect">
            <a:avLst/>
          </a:prstGeom>
          <a:noFill/>
        </p:spPr>
        <p:txBody>
          <a:bodyPr wrap="square" rtlCol="0">
            <a:spAutoFit/>
          </a:bodyPr>
          <a:lstStyle/>
          <a:p>
            <a:pPr marL="285750" indent="-285750">
              <a:lnSpc>
                <a:spcPct val="120000"/>
              </a:lnSpc>
              <a:spcAft>
                <a:spcPts val="1200"/>
              </a:spcAft>
              <a:buFont typeface="Arial" panose="020B0604020202020204" pitchFamily="34" charset="0"/>
              <a:buChar char="•"/>
            </a:pP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当</a:t>
            </a:r>
            <a:r>
              <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信号差于</a:t>
            </a:r>
            <a:r>
              <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时，</a:t>
            </a:r>
            <a:r>
              <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能有较好的监听</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质量。</a:t>
            </a:r>
            <a:endPar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285750" indent="-285750">
              <a:lnSpc>
                <a:spcPct val="120000"/>
              </a:lnSpc>
              <a:spcAft>
                <a:spcPts val="1200"/>
              </a:spcAft>
              <a:buFont typeface="Arial" panose="020B0604020202020204" pitchFamily="34" charset="0"/>
              <a:buChar char="•"/>
            </a:pP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当</a:t>
            </a:r>
            <a:r>
              <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信号越好，</a:t>
            </a:r>
            <a:r>
              <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的监听质量越不稳定。</a:t>
            </a:r>
            <a:endPar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285750" indent="-285750">
              <a:lnSpc>
                <a:spcPct val="120000"/>
              </a:lnSpc>
              <a:spcAft>
                <a:spcPts val="1200"/>
              </a:spcAft>
              <a:buFont typeface="Arial" panose="020B0604020202020204" pitchFamily="34" charset="0"/>
              <a:buChar char="•"/>
            </a:pP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很难保证</a:t>
            </a:r>
            <a:r>
              <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 100%</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a:t>
            </a:r>
            <a:r>
              <a:rPr lang="en-US" altLang="zh-CN"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PDR</a:t>
            </a:r>
            <a:r>
              <a:rPr lang="zh-CN" altLang="en-US" sz="16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，在视频传输中需要一定的可靠性机制。</a:t>
            </a:r>
            <a:endParaRPr lang="zh-CN" altLang="en-US" sz="1600" dirty="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Tree>
    <p:extLst>
      <p:ext uri="{BB962C8B-B14F-4D97-AF65-F5344CB8AC3E}">
        <p14:creationId xmlns:p14="http://schemas.microsoft.com/office/powerpoint/2010/main" val="3185951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fade">
                                      <p:cBhvr>
                                        <p:cTn id="33" dur="500"/>
                                        <p:tgtEl>
                                          <p:spTgt spid="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可靠性机制</a:t>
            </a:r>
            <a:endParaRPr lang="zh-CN" altLang="en-US" dirty="0">
              <a:latin typeface="方正悠黑简体" panose="02000000000000000000" pitchFamily="2" charset="-122"/>
              <a:ea typeface="方正悠黑简体" panose="02000000000000000000"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1" y="1825624"/>
                <a:ext cx="7886700" cy="4530729"/>
              </a:xfrm>
            </p:spPr>
            <p:txBody>
              <a:bodyPr>
                <a:normAutofit fontScale="92500" lnSpcReduction="10000"/>
              </a:bodyPr>
              <a:lstStyle/>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采用</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FEC</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前向纠错码提高可靠性。</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为每一个</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SVC</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视频编码块生成并附带一定的冗余包，冗余包可用于恢复原始包的数据。</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假设我们为</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100</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个原始数据包添加了</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20</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个冗余包，只要客户端收齐任意</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100</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个包，就能恢复出原始数据。</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为处于不同信号强度的</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提供不同的冗余度，以使得最差的</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理论上能收到</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100%</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的数据包。</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a:lnSpc>
                    <a:spcPct val="120000"/>
                  </a:lnSpc>
                </a:pPr>
                <a14:m>
                  <m:oMathPara xmlns:m="http://schemas.openxmlformats.org/officeDocument/2006/math">
                    <m:oMathParaPr>
                      <m:jc m:val="centerGroup"/>
                    </m:oMathParaPr>
                    <m:oMath xmlns:m="http://schemas.openxmlformats.org/officeDocument/2006/math">
                      <m:d>
                        <m:dPr>
                          <m:ctrlPr>
                            <a:rPr lang="en-US" altLang="zh-CN" b="0" i="1" smtClean="0">
                              <a:solidFill>
                                <a:schemeClr val="tx1">
                                  <a:lumMod val="65000"/>
                                  <a:lumOff val="35000"/>
                                </a:schemeClr>
                              </a:solidFill>
                              <a:latin typeface="Cambria Math" panose="02040503050406030204" pitchFamily="18" charset="0"/>
                              <a:ea typeface="方正悠黑简体" panose="02000000000000000000" pitchFamily="2" charset="-122"/>
                            </a:rPr>
                          </m:ctrlPr>
                        </m:dPr>
                        <m:e>
                          <m:r>
                            <a:rPr lang="en-US" altLang="zh-CN" b="0" i="1" smtClean="0">
                              <a:solidFill>
                                <a:schemeClr val="tx1">
                                  <a:lumMod val="65000"/>
                                  <a:lumOff val="35000"/>
                                </a:schemeClr>
                              </a:solidFill>
                              <a:latin typeface="Cambria Math" panose="02040503050406030204" pitchFamily="18" charset="0"/>
                              <a:ea typeface="方正悠黑简体" panose="02000000000000000000" pitchFamily="2" charset="-122"/>
                            </a:rPr>
                            <m:t>1+</m:t>
                          </m:r>
                          <m:r>
                            <a:rPr lang="en-US" altLang="zh-CN" b="0" i="1" smtClean="0">
                              <a:solidFill>
                                <a:schemeClr val="tx1">
                                  <a:lumMod val="65000"/>
                                  <a:lumOff val="35000"/>
                                </a:schemeClr>
                              </a:solidFill>
                              <a:latin typeface="Cambria Math" panose="02040503050406030204" pitchFamily="18" charset="0"/>
                              <a:ea typeface="方正悠黑简体" panose="02000000000000000000" pitchFamily="2" charset="-122"/>
                            </a:rPr>
                            <m:t>𝑂𝑣𝑒𝑟h𝑒𝑎𝑑</m:t>
                          </m:r>
                        </m:e>
                      </m:d>
                      <m:r>
                        <a:rPr lang="en-US" altLang="zh-CN" b="0" i="1" smtClean="0">
                          <a:solidFill>
                            <a:schemeClr val="tx1">
                              <a:lumMod val="65000"/>
                              <a:lumOff val="35000"/>
                            </a:schemeClr>
                          </a:solidFill>
                          <a:latin typeface="Cambria Math" panose="02040503050406030204" pitchFamily="18" charset="0"/>
                          <a:ea typeface="Cambria Math" panose="02040503050406030204" pitchFamily="18" charset="0"/>
                        </a:rPr>
                        <m:t>×</m:t>
                      </m:r>
                      <m:sSub>
                        <m:sSubPr>
                          <m:ctrlPr>
                            <a:rPr lang="en-US" altLang="zh-CN" b="0" i="1"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US" altLang="zh-CN" b="0" i="1" smtClean="0">
                              <a:solidFill>
                                <a:schemeClr val="tx1">
                                  <a:lumMod val="65000"/>
                                  <a:lumOff val="35000"/>
                                </a:schemeClr>
                              </a:solidFill>
                              <a:latin typeface="Cambria Math" panose="02040503050406030204" pitchFamily="18" charset="0"/>
                              <a:ea typeface="Cambria Math" panose="02040503050406030204" pitchFamily="18" charset="0"/>
                            </a:rPr>
                            <m:t>𝑃𝐷𝑅</m:t>
                          </m:r>
                        </m:e>
                        <m:sub>
                          <m:r>
                            <a:rPr lang="en-US" altLang="zh-CN" b="0" i="1" smtClean="0">
                              <a:solidFill>
                                <a:schemeClr val="tx1">
                                  <a:lumMod val="65000"/>
                                  <a:lumOff val="35000"/>
                                </a:schemeClr>
                              </a:solidFill>
                              <a:latin typeface="Cambria Math" panose="02040503050406030204" pitchFamily="18" charset="0"/>
                              <a:ea typeface="Cambria Math" panose="02040503050406030204" pitchFamily="18" charset="0"/>
                            </a:rPr>
                            <m:t>𝑚𝑖𝑛</m:t>
                          </m:r>
                        </m:sub>
                      </m:sSub>
                      <m:r>
                        <a:rPr lang="en-US" altLang="zh-CN" b="0" i="1" smtClean="0">
                          <a:solidFill>
                            <a:schemeClr val="tx1">
                              <a:lumMod val="65000"/>
                              <a:lumOff val="35000"/>
                            </a:schemeClr>
                          </a:solidFill>
                          <a:latin typeface="Cambria Math" panose="02040503050406030204" pitchFamily="18" charset="0"/>
                          <a:ea typeface="Cambria Math" panose="02040503050406030204" pitchFamily="18" charset="0"/>
                        </a:rPr>
                        <m:t>=1</m:t>
                      </m:r>
                    </m:oMath>
                  </m:oMathPara>
                </a14:m>
                <a:endParaRPr lang="en-US" altLang="zh-CN"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a:lnSpc>
                    <a:spcPct val="120000"/>
                  </a:lnSpc>
                </a:pPr>
                <a14:m>
                  <m:oMathPara xmlns:m="http://schemas.openxmlformats.org/officeDocument/2006/math">
                    <m:oMathParaPr>
                      <m:jc m:val="centerGroup"/>
                    </m:oMathParaPr>
                    <m:oMath xmlns:m="http://schemas.openxmlformats.org/officeDocument/2006/math">
                      <m: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t>𝑂𝑣𝑒𝑟h𝑒𝑎𝑑</m:t>
                      </m:r>
                      <m: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t>=</m:t>
                      </m:r>
                      <m:f>
                        <m:fPr>
                          <m:ctrlP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ctrlPr>
                        </m:fPr>
                        <m:num>
                          <m: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t>1</m:t>
                          </m:r>
                        </m:num>
                        <m:den>
                          <m:sSub>
                            <m:sSubPr>
                              <m:ctrlP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ctrlPr>
                            </m:sSubPr>
                            <m:e>
                              <m: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t>𝑃𝐷𝑅</m:t>
                              </m:r>
                            </m:e>
                            <m:sub>
                              <m: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t>𝑚𝑖𝑛</m:t>
                              </m:r>
                            </m:sub>
                          </m:sSub>
                        </m:den>
                      </m:f>
                      <m:r>
                        <a:rPr lang="en-US" altLang="zh-CN" sz="1700" b="0" i="1" smtClean="0">
                          <a:solidFill>
                            <a:schemeClr val="tx1">
                              <a:lumMod val="65000"/>
                              <a:lumOff val="35000"/>
                            </a:schemeClr>
                          </a:solidFill>
                          <a:latin typeface="Cambria Math" panose="02040503050406030204" pitchFamily="18" charset="0"/>
                          <a:ea typeface="方正悠黑简体" panose="02000000000000000000" pitchFamily="2" charset="-122"/>
                        </a:rPr>
                        <m:t>−1</m:t>
                      </m:r>
                    </m:oMath>
                  </m:oMathPara>
                </a14:m>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1" y="1825624"/>
                <a:ext cx="7886700" cy="4530729"/>
              </a:xfrm>
              <a:blipFill>
                <a:blip r:embed="rId2"/>
                <a:stretch>
                  <a:fillRect l="-541" t="-403" r="-7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9860EDB8-5305-433F-BE41-D7A86D811DB3}" type="slidenum">
              <a:rPr lang="en-US" altLang="zh-CN" smtClean="0"/>
              <a:t>11</a:t>
            </a:fld>
            <a:endParaRPr lang="zh-CN" altLang="en-US" dirty="0"/>
          </a:p>
        </p:txBody>
      </p:sp>
    </p:spTree>
    <p:extLst>
      <p:ext uri="{BB962C8B-B14F-4D97-AF65-F5344CB8AC3E}">
        <p14:creationId xmlns:p14="http://schemas.microsoft.com/office/powerpoint/2010/main" val="3766726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系统实现</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Autofit/>
          </a:bodyPr>
          <a:lstStyle/>
          <a:p>
            <a:pPr>
              <a:lnSpc>
                <a:spcPct val="120000"/>
              </a:lnSpc>
            </a:pPr>
            <a:r>
              <a:rPr lang="zh-CN" altLang="en-US" sz="2000" dirty="0" smtClean="0">
                <a:solidFill>
                  <a:srgbClr val="D24726"/>
                </a:solidFill>
                <a:latin typeface="方正悠黑简体" panose="02000000000000000000" pitchFamily="2" charset="-122"/>
                <a:ea typeface="方正悠黑简体" panose="02000000000000000000" pitchFamily="2" charset="-122"/>
              </a:rPr>
              <a:t>系统设置：</a:t>
            </a:r>
            <a:endParaRPr lang="en-US" altLang="zh-CN" sz="2000" dirty="0" smtClean="0">
              <a:solidFill>
                <a:srgbClr val="D24726"/>
              </a:solidFill>
              <a:latin typeface="方正悠黑简体" panose="02000000000000000000" pitchFamily="2" charset="-122"/>
              <a:ea typeface="方正悠黑简体" panose="02000000000000000000" pitchFamily="2" charset="-122"/>
            </a:endParaRPr>
          </a:p>
          <a:p>
            <a:pPr>
              <a:lnSpc>
                <a:spcPct val="120000"/>
              </a:lnSpc>
            </a:pP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8</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台树莓派作为客户端，</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1</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台主机作为</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AP</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a:lnSpc>
                <a:spcPct val="120000"/>
              </a:lnSpc>
            </a:pPr>
            <a:r>
              <a:rPr lang="zh-CN" altLang="en-US" sz="2000" dirty="0" smtClean="0">
                <a:solidFill>
                  <a:srgbClr val="D24726"/>
                </a:solidFill>
                <a:latin typeface="方正悠黑简体" panose="02000000000000000000" pitchFamily="2" charset="-122"/>
                <a:ea typeface="方正悠黑简体" panose="02000000000000000000" pitchFamily="2" charset="-122"/>
              </a:rPr>
              <a:t>系统概要：</a:t>
            </a:r>
            <a:endParaRPr lang="en-US" altLang="zh-CN" sz="2000" dirty="0" smtClean="0">
              <a:solidFill>
                <a:srgbClr val="D24726"/>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利用伪广播</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Pseudo Broadcast</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进行视频</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组播传输。</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8</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台树莓派依次加入组播网络，接收视频传输。</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AP</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会根据用户的网络</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状况提供不同质量的视频服务。</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a:solidFill>
                  <a:schemeClr val="tx1">
                    <a:lumMod val="65000"/>
                    <a:lumOff val="35000"/>
                  </a:schemeClr>
                </a:solidFill>
                <a:latin typeface="方正悠黑简体" panose="02000000000000000000" pitchFamily="2" charset="-122"/>
                <a:ea typeface="方正悠黑简体" panose="02000000000000000000" pitchFamily="2" charset="-122"/>
              </a:rPr>
              <a:t>过程</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中不断接收用户反馈，调整视频传输策略。</a:t>
            </a:r>
            <a:endParaRPr lang="en-US" altLang="zh-CN" sz="2000" dirty="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12</a:t>
            </a:fld>
            <a:endParaRPr lang="zh-CN" altLang="en-US"/>
          </a:p>
        </p:txBody>
      </p:sp>
    </p:spTree>
    <p:extLst>
      <p:ext uri="{BB962C8B-B14F-4D97-AF65-F5344CB8AC3E}">
        <p14:creationId xmlns:p14="http://schemas.microsoft.com/office/powerpoint/2010/main" val="2593014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椭圆 65"/>
          <p:cNvSpPr/>
          <p:nvPr/>
        </p:nvSpPr>
        <p:spPr>
          <a:xfrm>
            <a:off x="356682" y="1454842"/>
            <a:ext cx="4501059" cy="14181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系统</a:t>
            </a:r>
            <a:r>
              <a:rPr lang="zh-CN" altLang="en-US" dirty="0">
                <a:latin typeface="方正悠黑简体" panose="02000000000000000000" pitchFamily="2" charset="-122"/>
                <a:ea typeface="方正悠黑简体" panose="02000000000000000000" pitchFamily="2" charset="-122"/>
              </a:rPr>
              <a:t>示意图</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13</a:t>
            </a:fld>
            <a:endParaRPr lang="zh-CN" altLang="en-US" dirty="0"/>
          </a:p>
        </p:txBody>
      </p:sp>
      <p:pic>
        <p:nvPicPr>
          <p:cNvPr id="35" name="Picture 2" descr="http://www.clker.com/cliparts/f/f/e/4/12065572121317625675no_hope_Wireless_access_point.sv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456" y="4625368"/>
            <a:ext cx="604279" cy="6513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59489" y="5276720"/>
            <a:ext cx="856211" cy="338554"/>
          </a:xfrm>
          <a:prstGeom prst="rect">
            <a:avLst/>
          </a:prstGeom>
          <a:noFill/>
        </p:spPr>
        <p:txBody>
          <a:bodyPr wrap="square" rtlCol="0">
            <a:spAutoFit/>
          </a:bodyPr>
          <a:lstStyle/>
          <a:p>
            <a:pPr algn="ctr"/>
            <a:r>
              <a:rPr lang="en-US" altLang="zh-CN" sz="1600" dirty="0" smtClean="0">
                <a:latin typeface="方正悠黑简体" panose="02000000000000000000" pitchFamily="2" charset="-122"/>
                <a:ea typeface="方正悠黑简体" panose="02000000000000000000" pitchFamily="2" charset="-122"/>
              </a:rPr>
              <a:t>AP</a:t>
            </a:r>
            <a:endParaRPr lang="zh-CN" altLang="en-US" sz="1600" dirty="0">
              <a:latin typeface="方正悠黑简体" panose="02000000000000000000" pitchFamily="2" charset="-122"/>
              <a:ea typeface="方正悠黑简体" panose="02000000000000000000" pitchFamily="2" charset="-122"/>
            </a:endParaRPr>
          </a:p>
        </p:txBody>
      </p:sp>
      <p:sp>
        <p:nvSpPr>
          <p:cNvPr id="4" name="文本框 3"/>
          <p:cNvSpPr txBox="1"/>
          <p:nvPr/>
        </p:nvSpPr>
        <p:spPr>
          <a:xfrm>
            <a:off x="453326" y="5756277"/>
            <a:ext cx="1463040" cy="965201"/>
          </a:xfrm>
          <a:prstGeom prst="rect">
            <a:avLst/>
          </a:prstGeom>
          <a:noFill/>
        </p:spPr>
        <p:txBody>
          <a:bodyPr wrap="square" rtlCol="0">
            <a:spAutoFit/>
          </a:bodyPr>
          <a:lstStyle/>
          <a:p>
            <a:pPr algn="ctr">
              <a:lnSpc>
                <a:spcPct val="120000"/>
              </a:lnSpc>
            </a:pPr>
            <a:r>
              <a:rPr lang="en-US" altLang="zh-CN" sz="1200" dirty="0" smtClean="0">
                <a:latin typeface="方正悠黑简体" panose="02000000000000000000" pitchFamily="2" charset="-122"/>
                <a:ea typeface="方正悠黑简体" panose="02000000000000000000" pitchFamily="2" charset="-122"/>
              </a:rPr>
              <a:t>SVC Layer 1</a:t>
            </a:r>
          </a:p>
          <a:p>
            <a:pPr algn="ctr">
              <a:lnSpc>
                <a:spcPct val="120000"/>
              </a:lnSpc>
            </a:pPr>
            <a:r>
              <a:rPr lang="en-US" altLang="zh-CN" sz="1200" dirty="0" smtClean="0">
                <a:latin typeface="方正悠黑简体" panose="02000000000000000000" pitchFamily="2" charset="-122"/>
                <a:ea typeface="方正悠黑简体" panose="02000000000000000000" pitchFamily="2" charset="-122"/>
              </a:rPr>
              <a:t>SVC Layer 2</a:t>
            </a:r>
          </a:p>
          <a:p>
            <a:pPr algn="ctr">
              <a:lnSpc>
                <a:spcPct val="120000"/>
              </a:lnSpc>
            </a:pPr>
            <a:r>
              <a:rPr lang="en-US" altLang="zh-CN" sz="1200" dirty="0" smtClean="0">
                <a:latin typeface="方正悠黑简体" panose="02000000000000000000" pitchFamily="2" charset="-122"/>
                <a:ea typeface="方正悠黑简体" panose="02000000000000000000" pitchFamily="2" charset="-122"/>
              </a:rPr>
              <a:t>SVC Layer 3</a:t>
            </a:r>
          </a:p>
          <a:p>
            <a:pPr algn="ctr">
              <a:lnSpc>
                <a:spcPct val="120000"/>
              </a:lnSpc>
            </a:pPr>
            <a:r>
              <a:rPr lang="en-US" altLang="zh-CN" sz="1200" dirty="0">
                <a:latin typeface="方正悠黑简体" panose="02000000000000000000" pitchFamily="2" charset="-122"/>
                <a:ea typeface="方正悠黑简体" panose="02000000000000000000" pitchFamily="2" charset="-122"/>
              </a:rPr>
              <a:t>……</a:t>
            </a:r>
            <a:endParaRPr lang="zh-CN" altLang="en-US" sz="1200" dirty="0">
              <a:latin typeface="方正悠黑简体" panose="02000000000000000000" pitchFamily="2" charset="-122"/>
              <a:ea typeface="方正悠黑简体" panose="02000000000000000000" pitchFamily="2" charset="-122"/>
            </a:endParaRPr>
          </a:p>
        </p:txBody>
      </p:sp>
      <p:sp>
        <p:nvSpPr>
          <p:cNvPr id="9" name="上箭头 8"/>
          <p:cNvSpPr/>
          <p:nvPr/>
        </p:nvSpPr>
        <p:spPr>
          <a:xfrm>
            <a:off x="1111969" y="5571332"/>
            <a:ext cx="145754" cy="228888"/>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3" name="文本框 22"/>
          <p:cNvSpPr txBox="1"/>
          <p:nvPr/>
        </p:nvSpPr>
        <p:spPr>
          <a:xfrm>
            <a:off x="2102741" y="5956243"/>
            <a:ext cx="4763193" cy="400110"/>
          </a:xfrm>
          <a:prstGeom prst="rect">
            <a:avLst/>
          </a:prstGeom>
          <a:noFill/>
        </p:spPr>
        <p:txBody>
          <a:bodyPr wrap="square" rtlCol="0">
            <a:spAutoFit/>
          </a:bodyPr>
          <a:lstStyle/>
          <a:p>
            <a:pPr algn="ctr"/>
            <a:r>
              <a:rPr lang="zh-CN" altLang="en-US" sz="2000" dirty="0" smtClean="0">
                <a:latin typeface="方正悠黑简体" panose="02000000000000000000" pitchFamily="2" charset="-122"/>
                <a:ea typeface="方正悠黑简体" panose="02000000000000000000" pitchFamily="2" charset="-122"/>
              </a:rPr>
              <a:t>利用伪广播进行视频组播</a:t>
            </a:r>
            <a:endParaRPr lang="zh-CN" altLang="en-US" sz="2000" dirty="0">
              <a:latin typeface="方正悠黑简体" panose="02000000000000000000" pitchFamily="2" charset="-122"/>
              <a:ea typeface="方正悠黑简体" panose="02000000000000000000" pitchFamily="2" charset="-122"/>
            </a:endParaRPr>
          </a:p>
        </p:txBody>
      </p:sp>
      <p:sp>
        <p:nvSpPr>
          <p:cNvPr id="42" name="文本框 41"/>
          <p:cNvSpPr txBox="1"/>
          <p:nvPr/>
        </p:nvSpPr>
        <p:spPr>
          <a:xfrm>
            <a:off x="0" y="5956243"/>
            <a:ext cx="9144000" cy="400110"/>
          </a:xfrm>
          <a:prstGeom prst="rect">
            <a:avLst/>
          </a:prstGeom>
          <a:noFill/>
        </p:spPr>
        <p:txBody>
          <a:bodyPr wrap="square" rtlCol="0">
            <a:spAutoFit/>
          </a:bodyPr>
          <a:lstStyle/>
          <a:p>
            <a:pPr algn="ctr"/>
            <a:r>
              <a:rPr lang="zh-CN" altLang="en-US" sz="2000" dirty="0">
                <a:latin typeface="方正悠黑简体" panose="02000000000000000000" pitchFamily="2" charset="-122"/>
                <a:ea typeface="方正悠黑简体" panose="02000000000000000000" pitchFamily="2" charset="-122"/>
              </a:rPr>
              <a:t>利用可适性视频编码</a:t>
            </a:r>
            <a:r>
              <a:rPr lang="en-US" altLang="zh-CN" sz="2000" dirty="0">
                <a:latin typeface="方正悠黑简体" panose="02000000000000000000" pitchFamily="2" charset="-122"/>
                <a:ea typeface="方正悠黑简体" panose="02000000000000000000" pitchFamily="2" charset="-122"/>
              </a:rPr>
              <a:t>SVC</a:t>
            </a:r>
            <a:r>
              <a:rPr lang="zh-CN" altLang="en-US" sz="2000" dirty="0">
                <a:latin typeface="方正悠黑简体" panose="02000000000000000000" pitchFamily="2" charset="-122"/>
                <a:ea typeface="方正悠黑简体" panose="02000000000000000000" pitchFamily="2" charset="-122"/>
              </a:rPr>
              <a:t>生成不同质量的视频</a:t>
            </a:r>
            <a:r>
              <a:rPr lang="zh-CN" altLang="en-US" sz="2000" dirty="0" smtClean="0">
                <a:latin typeface="方正悠黑简体" panose="02000000000000000000" pitchFamily="2" charset="-122"/>
                <a:ea typeface="方正悠黑简体" panose="02000000000000000000" pitchFamily="2" charset="-122"/>
              </a:rPr>
              <a:t>层</a:t>
            </a:r>
            <a:endParaRPr lang="zh-CN" altLang="en-US" sz="2000" dirty="0">
              <a:latin typeface="方正悠黑简体" panose="02000000000000000000" pitchFamily="2" charset="-122"/>
              <a:ea typeface="方正悠黑简体" panose="02000000000000000000" pitchFamily="2" charset="-122"/>
            </a:endParaRPr>
          </a:p>
        </p:txBody>
      </p:sp>
      <p:pic>
        <p:nvPicPr>
          <p:cNvPr id="43"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143" y="1746333"/>
            <a:ext cx="563406" cy="563406"/>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p:cNvSpPr txBox="1"/>
          <p:nvPr/>
        </p:nvSpPr>
        <p:spPr>
          <a:xfrm>
            <a:off x="759489" y="2309739"/>
            <a:ext cx="856211" cy="338554"/>
          </a:xfrm>
          <a:prstGeom prst="rect">
            <a:avLst/>
          </a:prstGeom>
          <a:noFill/>
        </p:spPr>
        <p:txBody>
          <a:bodyPr wrap="square" rtlCol="0">
            <a:spAutoFit/>
          </a:bodyPr>
          <a:lstStyle/>
          <a:p>
            <a:pPr algn="ctr"/>
            <a:r>
              <a:rPr lang="en-US" altLang="zh-CN" sz="1600" dirty="0" smtClean="0">
                <a:solidFill>
                  <a:schemeClr val="accent1"/>
                </a:solidFill>
                <a:latin typeface="方正悠黑简体" panose="02000000000000000000" pitchFamily="2" charset="-122"/>
                <a:ea typeface="方正悠黑简体" panose="02000000000000000000" pitchFamily="2" charset="-122"/>
              </a:rPr>
              <a:t>C1</a:t>
            </a:r>
            <a:endParaRPr lang="zh-CN" altLang="en-US" sz="1600" dirty="0">
              <a:solidFill>
                <a:schemeClr val="accent1"/>
              </a:solidFill>
              <a:latin typeface="方正悠黑简体" panose="02000000000000000000" pitchFamily="2" charset="-122"/>
              <a:ea typeface="方正悠黑简体" panose="02000000000000000000" pitchFamily="2" charset="-122"/>
            </a:endParaRPr>
          </a:p>
        </p:txBody>
      </p:sp>
      <p:cxnSp>
        <p:nvCxnSpPr>
          <p:cNvPr id="28" name="直接箭头连接符 27"/>
          <p:cNvCxnSpPr>
            <a:stCxn id="44" idx="2"/>
            <a:endCxn id="35" idx="0"/>
          </p:cNvCxnSpPr>
          <p:nvPr/>
        </p:nvCxnSpPr>
        <p:spPr>
          <a:xfrm>
            <a:off x="1187595" y="2648293"/>
            <a:ext cx="1" cy="197707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49"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655" y="1751037"/>
            <a:ext cx="563406" cy="563406"/>
          </a:xfrm>
          <a:prstGeom prst="rect">
            <a:avLst/>
          </a:prstGeom>
          <a:noFill/>
          <a:extLst>
            <a:ext uri="{909E8E84-426E-40DD-AFC4-6F175D3DCCD1}">
              <a14:hiddenFill xmlns:a14="http://schemas.microsoft.com/office/drawing/2010/main">
                <a:solidFill>
                  <a:srgbClr val="FFFFFF"/>
                </a:solidFill>
              </a14:hiddenFill>
            </a:ext>
          </a:extLst>
        </p:spPr>
      </p:pic>
      <p:sp>
        <p:nvSpPr>
          <p:cNvPr id="50" name="文本框 49"/>
          <p:cNvSpPr txBox="1"/>
          <p:nvPr/>
        </p:nvSpPr>
        <p:spPr>
          <a:xfrm>
            <a:off x="1751001" y="2314443"/>
            <a:ext cx="856211" cy="338554"/>
          </a:xfrm>
          <a:prstGeom prst="rect">
            <a:avLst/>
          </a:prstGeom>
          <a:noFill/>
        </p:spPr>
        <p:txBody>
          <a:bodyPr wrap="square" rtlCol="0">
            <a:spAutoFit/>
          </a:bodyPr>
          <a:lstStyle/>
          <a:p>
            <a:pPr algn="ctr"/>
            <a:r>
              <a:rPr lang="en-US" altLang="zh-CN" sz="1600" dirty="0" smtClean="0">
                <a:latin typeface="方正悠黑简体" panose="02000000000000000000" pitchFamily="2" charset="-122"/>
                <a:ea typeface="方正悠黑简体" panose="02000000000000000000" pitchFamily="2" charset="-122"/>
              </a:rPr>
              <a:t>C2</a:t>
            </a:r>
            <a:endParaRPr lang="zh-CN" altLang="en-US" sz="1600" dirty="0">
              <a:latin typeface="方正悠黑简体" panose="02000000000000000000" pitchFamily="2" charset="-122"/>
              <a:ea typeface="方正悠黑简体" panose="02000000000000000000" pitchFamily="2" charset="-122"/>
            </a:endParaRPr>
          </a:p>
        </p:txBody>
      </p:sp>
      <p:cxnSp>
        <p:nvCxnSpPr>
          <p:cNvPr id="32" name="直接箭头连接符 31"/>
          <p:cNvCxnSpPr/>
          <p:nvPr/>
        </p:nvCxnSpPr>
        <p:spPr>
          <a:xfrm flipV="1">
            <a:off x="1187595" y="2648293"/>
            <a:ext cx="707060" cy="951118"/>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57" name="直接箭头连接符 56"/>
          <p:cNvCxnSpPr>
            <a:stCxn id="50" idx="2"/>
          </p:cNvCxnSpPr>
          <p:nvPr/>
        </p:nvCxnSpPr>
        <p:spPr>
          <a:xfrm flipH="1">
            <a:off x="1489735" y="2652997"/>
            <a:ext cx="689372" cy="186912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4" name="矩形 53"/>
          <p:cNvSpPr/>
          <p:nvPr/>
        </p:nvSpPr>
        <p:spPr>
          <a:xfrm>
            <a:off x="653793" y="3925619"/>
            <a:ext cx="685364" cy="2493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smtClean="0">
                <a:latin typeface="方正悠黑简体" panose="02000000000000000000" pitchFamily="2" charset="-122"/>
                <a:ea typeface="方正悠黑简体" panose="02000000000000000000" pitchFamily="2" charset="-122"/>
              </a:rPr>
              <a:t>Video</a:t>
            </a:r>
            <a:endParaRPr lang="zh-CN" altLang="en-US" sz="1000" dirty="0">
              <a:latin typeface="方正悠黑简体" panose="02000000000000000000" pitchFamily="2" charset="-122"/>
              <a:ea typeface="方正悠黑简体" panose="02000000000000000000" pitchFamily="2" charset="-122"/>
            </a:endParaRPr>
          </a:p>
        </p:txBody>
      </p:sp>
      <p:sp>
        <p:nvSpPr>
          <p:cNvPr id="55" name="矩形 54"/>
          <p:cNvSpPr/>
          <p:nvPr/>
        </p:nvSpPr>
        <p:spPr>
          <a:xfrm>
            <a:off x="1339157" y="3925619"/>
            <a:ext cx="457847" cy="2493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solidFill>
                  <a:schemeClr val="accent1"/>
                </a:solidFill>
                <a:latin typeface="方正悠黑简体" panose="02000000000000000000" pitchFamily="2" charset="-122"/>
                <a:ea typeface="方正悠黑简体" panose="02000000000000000000" pitchFamily="2" charset="-122"/>
              </a:rPr>
              <a:t>FEC</a:t>
            </a:r>
            <a:endParaRPr lang="zh-CN" altLang="en-US" sz="1000" dirty="0">
              <a:solidFill>
                <a:schemeClr val="accent1"/>
              </a:solidFill>
              <a:latin typeface="方正悠黑简体" panose="02000000000000000000" pitchFamily="2" charset="-122"/>
              <a:ea typeface="方正悠黑简体" panose="02000000000000000000" pitchFamily="2" charset="-122"/>
            </a:endParaRPr>
          </a:p>
        </p:txBody>
      </p:sp>
      <p:sp>
        <p:nvSpPr>
          <p:cNvPr id="59" name="文本框 58"/>
          <p:cNvSpPr txBox="1"/>
          <p:nvPr/>
        </p:nvSpPr>
        <p:spPr>
          <a:xfrm>
            <a:off x="1541125" y="3340844"/>
            <a:ext cx="645362" cy="276999"/>
          </a:xfrm>
          <a:prstGeom prst="rect">
            <a:avLst/>
          </a:prstGeom>
          <a:noFill/>
        </p:spPr>
        <p:txBody>
          <a:bodyPr wrap="square" rtlCol="0">
            <a:spAutoFit/>
          </a:bodyPr>
          <a:lstStyle/>
          <a:p>
            <a:pPr algn="ctr"/>
            <a:r>
              <a:rPr lang="en-US" altLang="zh-CN" sz="1200" dirty="0" smtClean="0">
                <a:latin typeface="方正悠黑简体" panose="02000000000000000000" pitchFamily="2" charset="-122"/>
                <a:ea typeface="方正悠黑简体" panose="02000000000000000000" pitchFamily="2" charset="-122"/>
              </a:rPr>
              <a:t>ARQ</a:t>
            </a:r>
            <a:endParaRPr lang="zh-CN" altLang="en-US" sz="1200" dirty="0">
              <a:latin typeface="方正悠黑简体" panose="02000000000000000000" pitchFamily="2" charset="-122"/>
              <a:ea typeface="方正悠黑简体" panose="02000000000000000000" pitchFamily="2" charset="-122"/>
            </a:endParaRPr>
          </a:p>
        </p:txBody>
      </p:sp>
      <p:sp>
        <p:nvSpPr>
          <p:cNvPr id="61" name="文本框 60"/>
          <p:cNvSpPr txBox="1"/>
          <p:nvPr/>
        </p:nvSpPr>
        <p:spPr>
          <a:xfrm>
            <a:off x="0" y="5957124"/>
            <a:ext cx="9144000" cy="400110"/>
          </a:xfrm>
          <a:prstGeom prst="rect">
            <a:avLst/>
          </a:prstGeom>
          <a:noFill/>
        </p:spPr>
        <p:txBody>
          <a:bodyPr wrap="square" rtlCol="0">
            <a:spAutoFit/>
          </a:bodyPr>
          <a:lstStyle/>
          <a:p>
            <a:pPr algn="ctr"/>
            <a:r>
              <a:rPr lang="zh-CN" altLang="en-US" sz="2000" dirty="0">
                <a:latin typeface="方正悠黑简体" panose="02000000000000000000" pitchFamily="2" charset="-122"/>
                <a:ea typeface="方正悠黑简体" panose="02000000000000000000" pitchFamily="2" charset="-122"/>
              </a:rPr>
              <a:t>利用前向冗余码</a:t>
            </a:r>
            <a:r>
              <a:rPr lang="en-US" altLang="zh-CN" sz="2000" dirty="0">
                <a:latin typeface="方正悠黑简体" panose="02000000000000000000" pitchFamily="2" charset="-122"/>
                <a:ea typeface="方正悠黑简体" panose="02000000000000000000" pitchFamily="2" charset="-122"/>
              </a:rPr>
              <a:t>FEC</a:t>
            </a:r>
            <a:r>
              <a:rPr lang="zh-CN" altLang="en-US" sz="2000" dirty="0">
                <a:latin typeface="方正悠黑简体" panose="02000000000000000000" pitchFamily="2" charset="-122"/>
                <a:ea typeface="方正悠黑简体" panose="02000000000000000000" pitchFamily="2" charset="-122"/>
              </a:rPr>
              <a:t>和重传机制保障组播</a:t>
            </a:r>
            <a:r>
              <a:rPr lang="zh-CN" altLang="en-US" sz="2000" dirty="0" smtClean="0">
                <a:latin typeface="方正悠黑简体" panose="02000000000000000000" pitchFamily="2" charset="-122"/>
                <a:ea typeface="方正悠黑简体" panose="02000000000000000000" pitchFamily="2" charset="-122"/>
              </a:rPr>
              <a:t>可靠性</a:t>
            </a:r>
            <a:endParaRPr lang="zh-CN" altLang="en-US" sz="2000" dirty="0">
              <a:latin typeface="方正悠黑简体" panose="02000000000000000000" pitchFamily="2" charset="-122"/>
              <a:ea typeface="方正悠黑简体" panose="02000000000000000000" pitchFamily="2" charset="-122"/>
            </a:endParaRPr>
          </a:p>
        </p:txBody>
      </p:sp>
      <p:pic>
        <p:nvPicPr>
          <p:cNvPr id="62"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7348" y="1751037"/>
            <a:ext cx="563406" cy="563406"/>
          </a:xfrm>
          <a:prstGeom prst="rect">
            <a:avLst/>
          </a:prstGeom>
          <a:noFill/>
          <a:extLst>
            <a:ext uri="{909E8E84-426E-40DD-AFC4-6F175D3DCCD1}">
              <a14:hiddenFill xmlns:a14="http://schemas.microsoft.com/office/drawing/2010/main">
                <a:solidFill>
                  <a:srgbClr val="FFFFFF"/>
                </a:solidFill>
              </a14:hiddenFill>
            </a:ext>
          </a:extLst>
        </p:spPr>
      </p:pic>
      <p:sp>
        <p:nvSpPr>
          <p:cNvPr id="63" name="文本框 62"/>
          <p:cNvSpPr txBox="1"/>
          <p:nvPr/>
        </p:nvSpPr>
        <p:spPr>
          <a:xfrm>
            <a:off x="2593694" y="2314443"/>
            <a:ext cx="856211" cy="338554"/>
          </a:xfrm>
          <a:prstGeom prst="rect">
            <a:avLst/>
          </a:prstGeom>
          <a:noFill/>
        </p:spPr>
        <p:txBody>
          <a:bodyPr wrap="square" rtlCol="0">
            <a:spAutoFit/>
          </a:bodyPr>
          <a:lstStyle/>
          <a:p>
            <a:pPr algn="ctr"/>
            <a:r>
              <a:rPr lang="en-US" altLang="zh-CN" sz="1600" dirty="0" smtClean="0">
                <a:latin typeface="方正悠黑简体" panose="02000000000000000000" pitchFamily="2" charset="-122"/>
                <a:ea typeface="方正悠黑简体" panose="02000000000000000000" pitchFamily="2" charset="-122"/>
              </a:rPr>
              <a:t>C3</a:t>
            </a:r>
            <a:endParaRPr lang="zh-CN" altLang="en-US" sz="1600" dirty="0">
              <a:latin typeface="方正悠黑简体" panose="02000000000000000000" pitchFamily="2" charset="-122"/>
              <a:ea typeface="方正悠黑简体" panose="02000000000000000000" pitchFamily="2" charset="-122"/>
            </a:endParaRPr>
          </a:p>
        </p:txBody>
      </p:sp>
      <p:pic>
        <p:nvPicPr>
          <p:cNvPr id="64"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559" y="1746333"/>
            <a:ext cx="563406" cy="563406"/>
          </a:xfrm>
          <a:prstGeom prst="rect">
            <a:avLst/>
          </a:prstGeom>
          <a:noFill/>
          <a:extLst>
            <a:ext uri="{909E8E84-426E-40DD-AFC4-6F175D3DCCD1}">
              <a14:hiddenFill xmlns:a14="http://schemas.microsoft.com/office/drawing/2010/main">
                <a:solidFill>
                  <a:srgbClr val="FFFFFF"/>
                </a:solidFill>
              </a14:hiddenFill>
            </a:ext>
          </a:extLst>
        </p:spPr>
      </p:pic>
      <p:sp>
        <p:nvSpPr>
          <p:cNvPr id="65" name="文本框 64"/>
          <p:cNvSpPr txBox="1"/>
          <p:nvPr/>
        </p:nvSpPr>
        <p:spPr>
          <a:xfrm>
            <a:off x="3449905" y="2309739"/>
            <a:ext cx="856211" cy="338554"/>
          </a:xfrm>
          <a:prstGeom prst="rect">
            <a:avLst/>
          </a:prstGeom>
          <a:noFill/>
        </p:spPr>
        <p:txBody>
          <a:bodyPr wrap="square" rtlCol="0">
            <a:spAutoFit/>
          </a:bodyPr>
          <a:lstStyle/>
          <a:p>
            <a:pPr algn="ctr"/>
            <a:r>
              <a:rPr lang="en-US" altLang="zh-CN" sz="1600" dirty="0" smtClean="0">
                <a:latin typeface="方正悠黑简体" panose="02000000000000000000" pitchFamily="2" charset="-122"/>
                <a:ea typeface="方正悠黑简体" panose="02000000000000000000" pitchFamily="2" charset="-122"/>
              </a:rPr>
              <a:t>C4</a:t>
            </a:r>
            <a:endParaRPr lang="zh-CN" altLang="en-US" sz="1600" dirty="0">
              <a:latin typeface="方正悠黑简体" panose="02000000000000000000" pitchFamily="2" charset="-122"/>
              <a:ea typeface="方正悠黑简体" panose="02000000000000000000" pitchFamily="2" charset="-122"/>
            </a:endParaRPr>
          </a:p>
        </p:txBody>
      </p:sp>
      <p:sp>
        <p:nvSpPr>
          <p:cNvPr id="67" name="文本框 66"/>
          <p:cNvSpPr txBox="1"/>
          <p:nvPr/>
        </p:nvSpPr>
        <p:spPr>
          <a:xfrm>
            <a:off x="0" y="5955362"/>
            <a:ext cx="9144000" cy="400110"/>
          </a:xfrm>
          <a:prstGeom prst="rect">
            <a:avLst/>
          </a:prstGeom>
          <a:noFill/>
        </p:spPr>
        <p:txBody>
          <a:bodyPr wrap="square" rtlCol="0">
            <a:spAutoFit/>
          </a:bodyPr>
          <a:lstStyle/>
          <a:p>
            <a:pPr algn="ctr"/>
            <a:r>
              <a:rPr lang="zh-CN" altLang="en-US" sz="2000" dirty="0" smtClean="0">
                <a:latin typeface="方正悠黑简体" panose="02000000000000000000" pitchFamily="2" charset="-122"/>
                <a:ea typeface="方正悠黑简体" panose="02000000000000000000" pitchFamily="2" charset="-122"/>
              </a:rPr>
              <a:t>根据</a:t>
            </a:r>
            <a:r>
              <a:rPr lang="en-US" altLang="zh-CN" sz="2000" dirty="0" smtClean="0">
                <a:latin typeface="方正悠黑简体" panose="02000000000000000000" pitchFamily="2" charset="-122"/>
                <a:ea typeface="方正悠黑简体" panose="02000000000000000000" pitchFamily="2" charset="-122"/>
              </a:rPr>
              <a:t>RSSI</a:t>
            </a:r>
            <a:r>
              <a:rPr lang="zh-CN" altLang="en-US" sz="2000" dirty="0" smtClean="0">
                <a:latin typeface="方正悠黑简体" panose="02000000000000000000" pitchFamily="2" charset="-122"/>
                <a:ea typeface="方正悠黑简体" panose="02000000000000000000" pitchFamily="2" charset="-122"/>
              </a:rPr>
              <a:t>确定</a:t>
            </a:r>
            <a:r>
              <a:rPr lang="en-US" altLang="zh-CN" sz="2000" dirty="0" smtClean="0">
                <a:latin typeface="方正悠黑简体" panose="02000000000000000000" pitchFamily="2" charset="-122"/>
                <a:ea typeface="方正悠黑简体" panose="02000000000000000000" pitchFamily="2" charset="-122"/>
              </a:rPr>
              <a:t>Receiver</a:t>
            </a:r>
            <a:r>
              <a:rPr lang="zh-CN" altLang="en-US" sz="2000" dirty="0" smtClean="0">
                <a:latin typeface="方正悠黑简体" panose="02000000000000000000" pitchFamily="2" charset="-122"/>
                <a:ea typeface="方正悠黑简体" panose="02000000000000000000" pitchFamily="2" charset="-122"/>
              </a:rPr>
              <a:t>的覆盖范围</a:t>
            </a:r>
            <a:endParaRPr lang="zh-CN" altLang="en-US" sz="2000" dirty="0">
              <a:latin typeface="方正悠黑简体" panose="02000000000000000000" pitchFamily="2" charset="-122"/>
              <a:ea typeface="方正悠黑简体" panose="02000000000000000000" pitchFamily="2" charset="-122"/>
            </a:endParaRPr>
          </a:p>
        </p:txBody>
      </p:sp>
      <p:sp>
        <p:nvSpPr>
          <p:cNvPr id="68" name="文本框 67"/>
          <p:cNvSpPr txBox="1"/>
          <p:nvPr/>
        </p:nvSpPr>
        <p:spPr>
          <a:xfrm>
            <a:off x="0" y="5954481"/>
            <a:ext cx="9144000" cy="400110"/>
          </a:xfrm>
          <a:prstGeom prst="rect">
            <a:avLst/>
          </a:prstGeom>
          <a:noFill/>
        </p:spPr>
        <p:txBody>
          <a:bodyPr wrap="square" rtlCol="0">
            <a:spAutoFit/>
          </a:bodyPr>
          <a:lstStyle/>
          <a:p>
            <a:pPr algn="ctr"/>
            <a:r>
              <a:rPr lang="zh-CN" altLang="en-US" sz="2000" dirty="0" smtClean="0">
                <a:latin typeface="方正悠黑简体" panose="02000000000000000000" pitchFamily="2" charset="-122"/>
                <a:ea typeface="方正悠黑简体" panose="02000000000000000000" pitchFamily="2" charset="-122"/>
              </a:rPr>
              <a:t>根据</a:t>
            </a:r>
            <a:r>
              <a:rPr lang="en-US" altLang="zh-CN" sz="2000" dirty="0" smtClean="0">
                <a:latin typeface="方正悠黑简体" panose="02000000000000000000" pitchFamily="2" charset="-122"/>
                <a:ea typeface="方正悠黑简体" panose="02000000000000000000" pitchFamily="2" charset="-122"/>
              </a:rPr>
              <a:t>Receiver</a:t>
            </a:r>
            <a:r>
              <a:rPr lang="zh-CN" altLang="en-US" sz="2000" dirty="0" smtClean="0">
                <a:latin typeface="方正悠黑简体" panose="02000000000000000000" pitchFamily="2" charset="-122"/>
                <a:ea typeface="方正悠黑简体" panose="02000000000000000000" pitchFamily="2" charset="-122"/>
              </a:rPr>
              <a:t>的</a:t>
            </a:r>
            <a:r>
              <a:rPr lang="en-US" altLang="zh-CN" sz="2000" dirty="0" smtClean="0">
                <a:latin typeface="方正悠黑简体" panose="02000000000000000000" pitchFamily="2" charset="-122"/>
                <a:ea typeface="方正悠黑简体" panose="02000000000000000000" pitchFamily="2" charset="-122"/>
              </a:rPr>
              <a:t>Throughput</a:t>
            </a:r>
            <a:r>
              <a:rPr lang="zh-CN" altLang="en-US" sz="2000" dirty="0" smtClean="0">
                <a:latin typeface="方正悠黑简体" panose="02000000000000000000" pitchFamily="2" charset="-122"/>
                <a:ea typeface="方正悠黑简体" panose="02000000000000000000" pitchFamily="2" charset="-122"/>
              </a:rPr>
              <a:t>确定该客户端组所能传输的视频层</a:t>
            </a:r>
            <a:endParaRPr lang="zh-CN" altLang="en-US" sz="2000" dirty="0">
              <a:latin typeface="方正悠黑简体" panose="02000000000000000000" pitchFamily="2" charset="-122"/>
              <a:ea typeface="方正悠黑简体" panose="02000000000000000000" pitchFamily="2" charset="-122"/>
            </a:endParaRPr>
          </a:p>
        </p:txBody>
      </p:sp>
      <p:sp>
        <p:nvSpPr>
          <p:cNvPr id="69" name="文本框 68"/>
          <p:cNvSpPr txBox="1"/>
          <p:nvPr/>
        </p:nvSpPr>
        <p:spPr>
          <a:xfrm>
            <a:off x="3991438" y="1551313"/>
            <a:ext cx="1062982" cy="338554"/>
          </a:xfrm>
          <a:prstGeom prst="rect">
            <a:avLst/>
          </a:prstGeom>
          <a:noFill/>
        </p:spPr>
        <p:txBody>
          <a:bodyPr wrap="square" rtlCol="0">
            <a:spAutoFit/>
          </a:bodyPr>
          <a:lstStyle/>
          <a:p>
            <a:r>
              <a:rPr lang="en-US" altLang="zh-CN" sz="1600" dirty="0" smtClean="0">
                <a:latin typeface="方正悠黑简体" panose="02000000000000000000" pitchFamily="2" charset="-122"/>
                <a:ea typeface="方正悠黑简体" panose="02000000000000000000" pitchFamily="2" charset="-122"/>
              </a:rPr>
              <a:t>Layer 2</a:t>
            </a:r>
            <a:endParaRPr lang="zh-CN" altLang="en-US" sz="1600" dirty="0">
              <a:latin typeface="方正悠黑简体" panose="02000000000000000000" pitchFamily="2" charset="-122"/>
              <a:ea typeface="方正悠黑简体" panose="02000000000000000000" pitchFamily="2" charset="-122"/>
            </a:endParaRPr>
          </a:p>
        </p:txBody>
      </p:sp>
      <p:sp>
        <p:nvSpPr>
          <p:cNvPr id="70" name="椭圆 69"/>
          <p:cNvSpPr/>
          <p:nvPr/>
        </p:nvSpPr>
        <p:spPr>
          <a:xfrm>
            <a:off x="356682" y="1425691"/>
            <a:ext cx="8579500" cy="1476483"/>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noFill/>
            </a:endParaRPr>
          </a:p>
        </p:txBody>
      </p:sp>
      <p:sp>
        <p:nvSpPr>
          <p:cNvPr id="71" name="文本框 70"/>
          <p:cNvSpPr txBox="1"/>
          <p:nvPr/>
        </p:nvSpPr>
        <p:spPr>
          <a:xfrm>
            <a:off x="7672605" y="1551313"/>
            <a:ext cx="1062982" cy="338554"/>
          </a:xfrm>
          <a:prstGeom prst="rect">
            <a:avLst/>
          </a:prstGeom>
          <a:noFill/>
        </p:spPr>
        <p:txBody>
          <a:bodyPr wrap="square" rtlCol="0">
            <a:spAutoFit/>
          </a:bodyPr>
          <a:lstStyle/>
          <a:p>
            <a:r>
              <a:rPr lang="en-US" altLang="zh-CN" sz="1600" dirty="0" smtClean="0">
                <a:latin typeface="方正悠黑简体" panose="02000000000000000000" pitchFamily="2" charset="-122"/>
                <a:ea typeface="方正悠黑简体" panose="02000000000000000000" pitchFamily="2" charset="-122"/>
              </a:rPr>
              <a:t>Layer 1</a:t>
            </a:r>
            <a:endParaRPr lang="zh-CN" altLang="en-US" sz="1600" dirty="0">
              <a:latin typeface="方正悠黑简体" panose="02000000000000000000" pitchFamily="2" charset="-122"/>
              <a:ea typeface="方正悠黑简体" panose="02000000000000000000" pitchFamily="2" charset="-122"/>
            </a:endParaRPr>
          </a:p>
        </p:txBody>
      </p:sp>
      <p:pic>
        <p:nvPicPr>
          <p:cNvPr id="72"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9338" y="1742782"/>
            <a:ext cx="563406" cy="563406"/>
          </a:xfrm>
          <a:prstGeom prst="rect">
            <a:avLst/>
          </a:prstGeom>
          <a:noFill/>
          <a:extLst>
            <a:ext uri="{909E8E84-426E-40DD-AFC4-6F175D3DCCD1}">
              <a14:hiddenFill xmlns:a14="http://schemas.microsoft.com/office/drawing/2010/main">
                <a:solidFill>
                  <a:srgbClr val="FFFFFF"/>
                </a:solidFill>
              </a14:hiddenFill>
            </a:ext>
          </a:extLst>
        </p:spPr>
      </p:pic>
      <p:sp>
        <p:nvSpPr>
          <p:cNvPr id="73" name="文本框 72"/>
          <p:cNvSpPr txBox="1"/>
          <p:nvPr/>
        </p:nvSpPr>
        <p:spPr>
          <a:xfrm>
            <a:off x="5165684" y="2306188"/>
            <a:ext cx="856211" cy="338554"/>
          </a:xfrm>
          <a:prstGeom prst="rect">
            <a:avLst/>
          </a:prstGeom>
          <a:noFill/>
        </p:spPr>
        <p:txBody>
          <a:bodyPr wrap="square" rtlCol="0">
            <a:spAutoFit/>
          </a:bodyPr>
          <a:lstStyle/>
          <a:p>
            <a:pPr algn="ctr"/>
            <a:r>
              <a:rPr lang="en-US" altLang="zh-CN" sz="1600" dirty="0" smtClean="0">
                <a:solidFill>
                  <a:schemeClr val="accent3"/>
                </a:solidFill>
                <a:latin typeface="方正悠黑简体" panose="02000000000000000000" pitchFamily="2" charset="-122"/>
                <a:ea typeface="方正悠黑简体" panose="02000000000000000000" pitchFamily="2" charset="-122"/>
              </a:rPr>
              <a:t>C5</a:t>
            </a:r>
            <a:endParaRPr lang="zh-CN" altLang="en-US" sz="1600" dirty="0">
              <a:solidFill>
                <a:schemeClr val="accent3"/>
              </a:solidFill>
              <a:latin typeface="方正悠黑简体" panose="02000000000000000000" pitchFamily="2" charset="-122"/>
              <a:ea typeface="方正悠黑简体" panose="02000000000000000000" pitchFamily="2" charset="-122"/>
            </a:endParaRPr>
          </a:p>
        </p:txBody>
      </p:sp>
      <p:sp>
        <p:nvSpPr>
          <p:cNvPr id="74" name="文本框 73"/>
          <p:cNvSpPr txBox="1"/>
          <p:nvPr/>
        </p:nvSpPr>
        <p:spPr>
          <a:xfrm>
            <a:off x="0" y="5953600"/>
            <a:ext cx="9144000" cy="400110"/>
          </a:xfrm>
          <a:prstGeom prst="rect">
            <a:avLst/>
          </a:prstGeom>
          <a:noFill/>
        </p:spPr>
        <p:txBody>
          <a:bodyPr wrap="square" rtlCol="0">
            <a:spAutoFit/>
          </a:bodyPr>
          <a:lstStyle/>
          <a:p>
            <a:pPr algn="ctr"/>
            <a:r>
              <a:rPr lang="zh-CN" altLang="en-US" sz="2000" dirty="0" smtClean="0">
                <a:latin typeface="方正悠黑简体" panose="02000000000000000000" pitchFamily="2" charset="-122"/>
                <a:ea typeface="方正悠黑简体" panose="02000000000000000000" pitchFamily="2" charset="-122"/>
              </a:rPr>
              <a:t>利用线性规划计算出将哪些视频层传输至哪些</a:t>
            </a:r>
            <a:r>
              <a:rPr lang="en-US" altLang="zh-CN" sz="2000" dirty="0" smtClean="0">
                <a:latin typeface="方正悠黑简体" panose="02000000000000000000" pitchFamily="2" charset="-122"/>
                <a:ea typeface="方正悠黑简体" panose="02000000000000000000" pitchFamily="2" charset="-122"/>
              </a:rPr>
              <a:t>Receiver</a:t>
            </a:r>
            <a:r>
              <a:rPr lang="zh-CN" altLang="en-US" sz="2000" dirty="0" smtClean="0">
                <a:latin typeface="方正悠黑简体" panose="02000000000000000000" pitchFamily="2" charset="-122"/>
                <a:ea typeface="方正悠黑简体" panose="02000000000000000000" pitchFamily="2" charset="-122"/>
              </a:rPr>
              <a:t>，使得整体码率最高</a:t>
            </a:r>
            <a:endParaRPr lang="zh-CN" altLang="en-US" sz="2000" dirty="0">
              <a:latin typeface="方正悠黑简体" panose="02000000000000000000" pitchFamily="2" charset="-122"/>
              <a:ea typeface="方正悠黑简体" panose="02000000000000000000" pitchFamily="2" charset="-122"/>
            </a:endParaRPr>
          </a:p>
        </p:txBody>
      </p:sp>
      <p:cxnSp>
        <p:nvCxnSpPr>
          <p:cNvPr id="77" name="直接箭头连接符 76"/>
          <p:cNvCxnSpPr/>
          <p:nvPr/>
        </p:nvCxnSpPr>
        <p:spPr>
          <a:xfrm flipH="1">
            <a:off x="1751002" y="2622595"/>
            <a:ext cx="3552518" cy="209072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0" name="文本框 79"/>
          <p:cNvSpPr txBox="1"/>
          <p:nvPr/>
        </p:nvSpPr>
        <p:spPr>
          <a:xfrm>
            <a:off x="3352850" y="3498678"/>
            <a:ext cx="1062982" cy="338554"/>
          </a:xfrm>
          <a:prstGeom prst="rect">
            <a:avLst/>
          </a:prstGeom>
          <a:noFill/>
        </p:spPr>
        <p:txBody>
          <a:bodyPr wrap="square" rtlCol="0">
            <a:spAutoFit/>
          </a:bodyPr>
          <a:lstStyle/>
          <a:p>
            <a:r>
              <a:rPr lang="en-US" altLang="zh-CN" sz="1600" dirty="0" smtClean="0">
                <a:latin typeface="方正悠黑简体" panose="02000000000000000000" pitchFamily="2" charset="-122"/>
                <a:ea typeface="方正悠黑简体" panose="02000000000000000000" pitchFamily="2" charset="-122"/>
              </a:rPr>
              <a:t>Layer 1</a:t>
            </a:r>
            <a:endParaRPr lang="zh-CN" altLang="en-US" sz="1600" dirty="0">
              <a:latin typeface="方正悠黑简体" panose="02000000000000000000" pitchFamily="2" charset="-122"/>
              <a:ea typeface="方正悠黑简体" panose="02000000000000000000" pitchFamily="2" charset="-122"/>
            </a:endParaRPr>
          </a:p>
        </p:txBody>
      </p:sp>
      <p:sp>
        <p:nvSpPr>
          <p:cNvPr id="81" name="文本框 80"/>
          <p:cNvSpPr txBox="1"/>
          <p:nvPr/>
        </p:nvSpPr>
        <p:spPr>
          <a:xfrm>
            <a:off x="688018" y="3414745"/>
            <a:ext cx="1062982" cy="338554"/>
          </a:xfrm>
          <a:prstGeom prst="rect">
            <a:avLst/>
          </a:prstGeom>
          <a:noFill/>
        </p:spPr>
        <p:txBody>
          <a:bodyPr wrap="square" rtlCol="0">
            <a:spAutoFit/>
          </a:bodyPr>
          <a:lstStyle/>
          <a:p>
            <a:r>
              <a:rPr lang="en-US" altLang="zh-CN" sz="1600" dirty="0" smtClean="0">
                <a:latin typeface="方正悠黑简体" panose="02000000000000000000" pitchFamily="2" charset="-122"/>
                <a:ea typeface="方正悠黑简体" panose="02000000000000000000" pitchFamily="2" charset="-122"/>
              </a:rPr>
              <a:t>Layer 2</a:t>
            </a:r>
            <a:endParaRPr lang="zh-CN" altLang="en-US" sz="1600" dirty="0">
              <a:latin typeface="方正悠黑简体" panose="02000000000000000000" pitchFamily="2" charset="-122"/>
              <a:ea typeface="方正悠黑简体" panose="02000000000000000000" pitchFamily="2" charset="-122"/>
            </a:endParaRPr>
          </a:p>
        </p:txBody>
      </p:sp>
      <p:sp>
        <p:nvSpPr>
          <p:cNvPr id="82" name="文本框 81"/>
          <p:cNvSpPr txBox="1"/>
          <p:nvPr/>
        </p:nvSpPr>
        <p:spPr>
          <a:xfrm>
            <a:off x="0" y="5953600"/>
            <a:ext cx="9144000" cy="400110"/>
          </a:xfrm>
          <a:prstGeom prst="rect">
            <a:avLst/>
          </a:prstGeom>
          <a:noFill/>
        </p:spPr>
        <p:txBody>
          <a:bodyPr wrap="square" rtlCol="0">
            <a:spAutoFit/>
          </a:bodyPr>
          <a:lstStyle/>
          <a:p>
            <a:pPr algn="ctr"/>
            <a:r>
              <a:rPr lang="zh-CN" altLang="en-US" sz="2000" dirty="0" smtClean="0">
                <a:latin typeface="方正悠黑简体" panose="02000000000000000000" pitchFamily="2" charset="-122"/>
                <a:ea typeface="方正悠黑简体" panose="02000000000000000000" pitchFamily="2" charset="-122"/>
              </a:rPr>
              <a:t>定期接收用户反馈，实时调节分级</a:t>
            </a:r>
            <a:endParaRPr lang="zh-CN" altLang="en-US" sz="2000" dirty="0">
              <a:latin typeface="方正悠黑简体" panose="02000000000000000000" pitchFamily="2" charset="-122"/>
              <a:ea typeface="方正悠黑简体" panose="02000000000000000000" pitchFamily="2" charset="-122"/>
            </a:endParaRPr>
          </a:p>
        </p:txBody>
      </p:sp>
      <p:cxnSp>
        <p:nvCxnSpPr>
          <p:cNvPr id="84" name="直接箭头连接符 83"/>
          <p:cNvCxnSpPr>
            <a:stCxn id="65" idx="2"/>
          </p:cNvCxnSpPr>
          <p:nvPr/>
        </p:nvCxnSpPr>
        <p:spPr>
          <a:xfrm flipH="1">
            <a:off x="1679171" y="2648293"/>
            <a:ext cx="2198840" cy="187383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5" name="文本框 84"/>
          <p:cNvSpPr txBox="1"/>
          <p:nvPr/>
        </p:nvSpPr>
        <p:spPr>
          <a:xfrm>
            <a:off x="2440373" y="3339277"/>
            <a:ext cx="1115392" cy="307777"/>
          </a:xfrm>
          <a:prstGeom prst="rect">
            <a:avLst/>
          </a:prstGeom>
          <a:noFill/>
        </p:spPr>
        <p:txBody>
          <a:bodyPr wrap="square" rtlCol="0">
            <a:spAutoFit/>
          </a:bodyPr>
          <a:lstStyle/>
          <a:p>
            <a:r>
              <a:rPr lang="en-US" altLang="zh-CN" sz="1400" dirty="0" smtClean="0">
                <a:latin typeface="方正悠黑简体" panose="02000000000000000000" pitchFamily="2" charset="-122"/>
                <a:ea typeface="方正悠黑简体" panose="02000000000000000000" pitchFamily="2" charset="-122"/>
              </a:rPr>
              <a:t>Feedback</a:t>
            </a:r>
            <a:endParaRPr lang="zh-CN" altLang="en-US" sz="1400" dirty="0">
              <a:latin typeface="方正悠黑简体" panose="02000000000000000000" pitchFamily="2" charset="-122"/>
              <a:ea typeface="方正悠黑简体" panose="02000000000000000000" pitchFamily="2" charset="-122"/>
            </a:endParaRPr>
          </a:p>
        </p:txBody>
      </p:sp>
      <p:sp>
        <p:nvSpPr>
          <p:cNvPr id="86" name="椭圆 85"/>
          <p:cNvSpPr/>
          <p:nvPr/>
        </p:nvSpPr>
        <p:spPr>
          <a:xfrm>
            <a:off x="356682" y="1464476"/>
            <a:ext cx="3156694" cy="14181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2565487" y="1463595"/>
            <a:ext cx="1062982" cy="338554"/>
          </a:xfrm>
          <a:prstGeom prst="rect">
            <a:avLst/>
          </a:prstGeom>
          <a:noFill/>
        </p:spPr>
        <p:txBody>
          <a:bodyPr wrap="square" rtlCol="0">
            <a:spAutoFit/>
          </a:bodyPr>
          <a:lstStyle/>
          <a:p>
            <a:r>
              <a:rPr lang="en-US" altLang="zh-CN" sz="1600" dirty="0" smtClean="0">
                <a:latin typeface="方正悠黑简体" panose="02000000000000000000" pitchFamily="2" charset="-122"/>
                <a:ea typeface="方正悠黑简体" panose="02000000000000000000" pitchFamily="2" charset="-122"/>
              </a:rPr>
              <a:t>Layer 2</a:t>
            </a:r>
            <a:endParaRPr lang="zh-CN" altLang="en-US" sz="1600" dirty="0">
              <a:latin typeface="方正悠黑简体" panose="02000000000000000000" pitchFamily="2" charset="-122"/>
              <a:ea typeface="方正悠黑简体" panose="02000000000000000000" pitchFamily="2" charset="-122"/>
            </a:endParaRPr>
          </a:p>
        </p:txBody>
      </p:sp>
      <p:pic>
        <p:nvPicPr>
          <p:cNvPr id="89"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1817" y="1742782"/>
            <a:ext cx="563406" cy="563406"/>
          </a:xfrm>
          <a:prstGeom prst="rect">
            <a:avLst/>
          </a:prstGeom>
          <a:noFill/>
          <a:extLst>
            <a:ext uri="{909E8E84-426E-40DD-AFC4-6F175D3DCCD1}">
              <a14:hiddenFill xmlns:a14="http://schemas.microsoft.com/office/drawing/2010/main">
                <a:solidFill>
                  <a:srgbClr val="FFFFFF"/>
                </a:solidFill>
              </a14:hiddenFill>
            </a:ext>
          </a:extLst>
        </p:spPr>
      </p:pic>
      <p:sp>
        <p:nvSpPr>
          <p:cNvPr id="90" name="文本框 89"/>
          <p:cNvSpPr txBox="1"/>
          <p:nvPr/>
        </p:nvSpPr>
        <p:spPr>
          <a:xfrm>
            <a:off x="6148163" y="2306188"/>
            <a:ext cx="856211" cy="338554"/>
          </a:xfrm>
          <a:prstGeom prst="rect">
            <a:avLst/>
          </a:prstGeom>
          <a:noFill/>
        </p:spPr>
        <p:txBody>
          <a:bodyPr wrap="square" rtlCol="0">
            <a:spAutoFit/>
          </a:bodyPr>
          <a:lstStyle/>
          <a:p>
            <a:pPr algn="ctr"/>
            <a:r>
              <a:rPr lang="en-US" altLang="zh-CN" sz="1600" dirty="0" smtClean="0">
                <a:latin typeface="方正悠黑简体" panose="02000000000000000000" pitchFamily="2" charset="-122"/>
                <a:ea typeface="方正悠黑简体" panose="02000000000000000000" pitchFamily="2" charset="-122"/>
              </a:rPr>
              <a:t>C6</a:t>
            </a:r>
            <a:endParaRPr lang="zh-CN" altLang="en-US" sz="1600" dirty="0">
              <a:latin typeface="方正悠黑简体" panose="02000000000000000000" pitchFamily="2" charset="-122"/>
              <a:ea typeface="方正悠黑简体" panose="02000000000000000000" pitchFamily="2" charset="-122"/>
            </a:endParaRPr>
          </a:p>
        </p:txBody>
      </p:sp>
    </p:spTree>
    <p:extLst>
      <p:ext uri="{BB962C8B-B14F-4D97-AF65-F5344CB8AC3E}">
        <p14:creationId xmlns:p14="http://schemas.microsoft.com/office/powerpoint/2010/main" val="2340171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2"/>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4"/>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55"/>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68"/>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74"/>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6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69"/>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8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3" grpId="0"/>
      <p:bldP spid="4" grpId="0"/>
      <p:bldP spid="4" grpId="1"/>
      <p:bldP spid="9" grpId="0" animBg="1"/>
      <p:bldP spid="9" grpId="1" animBg="1"/>
      <p:bldP spid="23" grpId="0"/>
      <p:bldP spid="23" grpId="1"/>
      <p:bldP spid="42" grpId="0"/>
      <p:bldP spid="42" grpId="1"/>
      <p:bldP spid="44" grpId="0"/>
      <p:bldP spid="50" grpId="0"/>
      <p:bldP spid="54" grpId="0" animBg="1"/>
      <p:bldP spid="54" grpId="1" animBg="1"/>
      <p:bldP spid="55" grpId="0" animBg="1"/>
      <p:bldP spid="55" grpId="1" animBg="1"/>
      <p:bldP spid="59" grpId="0"/>
      <p:bldP spid="59" grpId="1"/>
      <p:bldP spid="61" grpId="0"/>
      <p:bldP spid="61" grpId="1"/>
      <p:bldP spid="63" grpId="0"/>
      <p:bldP spid="65" grpId="0"/>
      <p:bldP spid="67" grpId="0"/>
      <p:bldP spid="67" grpId="1"/>
      <p:bldP spid="68" grpId="0"/>
      <p:bldP spid="68" grpId="1"/>
      <p:bldP spid="69" grpId="0"/>
      <p:bldP spid="69" grpId="1"/>
      <p:bldP spid="70" grpId="0" animBg="1"/>
      <p:bldP spid="71" grpId="0"/>
      <p:bldP spid="73" grpId="0"/>
      <p:bldP spid="74" grpId="0"/>
      <p:bldP spid="74" grpId="1"/>
      <p:bldP spid="80" grpId="0"/>
      <p:bldP spid="81" grpId="0"/>
      <p:bldP spid="82" grpId="0"/>
      <p:bldP spid="85" grpId="0"/>
      <p:bldP spid="86" grpId="0" animBg="1"/>
      <p:bldP spid="87"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创新点</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4"/>
            <a:ext cx="7886700" cy="4530729"/>
          </a:xfrm>
        </p:spPr>
        <p:txBody>
          <a:bodyPr>
            <a:noAutofit/>
          </a:bodyPr>
          <a:lstStyle/>
          <a:p>
            <a:pPr marL="342900" indent="-342900">
              <a:lnSpc>
                <a:spcPct val="120000"/>
              </a:lnSpc>
              <a:buFont typeface="Arial" panose="020B0604020202020204" pitchFamily="34" charset="0"/>
              <a:buChar char="•"/>
            </a:pP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FEC</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冗余度会根据用户的</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PDR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反馈，通过计算进行实时地调节，保证了冗余度的合适性。</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当新用户加入时，我们很难获取其相关的一些网络参数</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。因此会在加入时对</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其</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传输</a:t>
            </a:r>
            <a:r>
              <a:rPr lang="zh-CN" altLang="en-US" sz="2000" dirty="0">
                <a:solidFill>
                  <a:schemeClr val="tx1">
                    <a:lumMod val="65000"/>
                    <a:lumOff val="35000"/>
                  </a:schemeClr>
                </a:solidFill>
                <a:latin typeface="方正悠黑简体" panose="02000000000000000000" pitchFamily="2" charset="-122"/>
                <a:ea typeface="方正悠黑简体" panose="02000000000000000000" pitchFamily="2" charset="-122"/>
              </a:rPr>
              <a:t>部分</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视频</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包作为测试包，既保证了视频传输的正常进行，也完成了对新用户的</a:t>
            </a:r>
            <a:r>
              <a:rPr lang="zh-CN" altLang="en-US" sz="2000" dirty="0">
                <a:solidFill>
                  <a:schemeClr val="tx1">
                    <a:lumMod val="65000"/>
                    <a:lumOff val="35000"/>
                  </a:schemeClr>
                </a:solidFill>
                <a:latin typeface="方正悠黑简体" panose="02000000000000000000" pitchFamily="2" charset="-122"/>
                <a:ea typeface="方正悠黑简体" panose="02000000000000000000" pitchFamily="2" charset="-122"/>
              </a:rPr>
              <a:t>评测</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利用线性规划算法，计算出视频层与</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的最优映射，即将</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哪些视频层传输至哪些</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时，能使得网络中用户总码率最高。</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14</a:t>
            </a:fld>
            <a:endParaRPr lang="zh-CN" altLang="en-US" dirty="0"/>
          </a:p>
        </p:txBody>
      </p:sp>
    </p:spTree>
    <p:extLst>
      <p:ext uri="{BB962C8B-B14F-4D97-AF65-F5344CB8AC3E}">
        <p14:creationId xmlns:p14="http://schemas.microsoft.com/office/powerpoint/2010/main" val="2583828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未来工作</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rmAutofit/>
          </a:bodyPr>
          <a:lstStyle/>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全面的系统评估。</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优化系统</a:t>
            </a:r>
            <a:r>
              <a:rPr lang="zh-CN" altLang="en-US" sz="2400" dirty="0">
                <a:solidFill>
                  <a:schemeClr val="tx1">
                    <a:lumMod val="65000"/>
                    <a:lumOff val="35000"/>
                  </a:schemeClr>
                </a:solidFill>
                <a:latin typeface="方正悠黑简体" panose="02000000000000000000" pitchFamily="2" charset="-122"/>
                <a:ea typeface="方正悠黑简体" panose="02000000000000000000" pitchFamily="2" charset="-122"/>
              </a:rPr>
              <a:t>逻辑</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，提升系统的稳定性和可靠性。</a:t>
            </a:r>
            <a:endParaRPr lang="en-US" altLang="zh-CN" sz="2400" dirty="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尝试利用多</a:t>
            </a:r>
            <a:r>
              <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AP</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优化伪广播网络。</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利用机器学习方法更好地学习出</a:t>
            </a:r>
            <a:r>
              <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Throughput</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r>
              <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PDR</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与其</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他网络</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参数之间的关系。</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测量和分析伪广播视频组播的性能上限。</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15</a:t>
            </a:fld>
            <a:endParaRPr lang="zh-CN" altLang="en-US"/>
          </a:p>
        </p:txBody>
      </p:sp>
    </p:spTree>
    <p:extLst>
      <p:ext uri="{BB962C8B-B14F-4D97-AF65-F5344CB8AC3E}">
        <p14:creationId xmlns:p14="http://schemas.microsoft.com/office/powerpoint/2010/main" val="3733632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参考文献</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Autofit/>
          </a:bodyPr>
          <a:lstStyle/>
          <a:p>
            <a:pPr marL="285750" indent="-285750">
              <a:lnSpc>
                <a:spcPct val="120000"/>
              </a:lnSpc>
              <a:buFont typeface="Arial" panose="020B0604020202020204" pitchFamily="34" charset="0"/>
              <a:buChar char="•"/>
            </a:pPr>
            <a:r>
              <a:rPr lang="en-US" altLang="zh-CN" sz="1400" dirty="0">
                <a:solidFill>
                  <a:schemeClr val="tx1">
                    <a:lumMod val="65000"/>
                    <a:lumOff val="35000"/>
                  </a:schemeClr>
                </a:solidFill>
                <a:latin typeface="+mn-lt"/>
              </a:rPr>
              <a:t>[</a:t>
            </a:r>
            <a:r>
              <a:rPr lang="en-US" altLang="zh-CN" sz="1400" dirty="0" smtClean="0">
                <a:solidFill>
                  <a:schemeClr val="tx1">
                    <a:lumMod val="65000"/>
                    <a:lumOff val="35000"/>
                  </a:schemeClr>
                </a:solidFill>
                <a:latin typeface="+mn-lt"/>
              </a:rPr>
              <a:t>1] </a:t>
            </a:r>
            <a:r>
              <a:rPr lang="en-US" altLang="zh-CN" sz="1400" dirty="0">
                <a:solidFill>
                  <a:schemeClr val="tx1">
                    <a:lumMod val="65000"/>
                    <a:lumOff val="35000"/>
                  </a:schemeClr>
                </a:solidFill>
                <a:latin typeface="+mn-lt"/>
              </a:rPr>
              <a:t>Index C V N. Forecast and Methodology, 2014-2019 White Paper[R]. Technical Report, Cisco, 2015.</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rPr>
              <a:t>[</a:t>
            </a:r>
            <a:r>
              <a:rPr lang="en-US" altLang="zh-CN" sz="1400" dirty="0">
                <a:solidFill>
                  <a:schemeClr val="tx1">
                    <a:lumMod val="65000"/>
                    <a:lumOff val="35000"/>
                  </a:schemeClr>
                </a:solidFill>
                <a:latin typeface="+mn-lt"/>
              </a:rPr>
              <a:t>2</a:t>
            </a:r>
            <a:r>
              <a:rPr lang="en-US" altLang="zh-CN" sz="1400" dirty="0" smtClean="0">
                <a:solidFill>
                  <a:schemeClr val="tx1">
                    <a:lumMod val="65000"/>
                    <a:lumOff val="35000"/>
                  </a:schemeClr>
                </a:solidFill>
                <a:latin typeface="+mn-lt"/>
              </a:rPr>
              <a:t>] </a:t>
            </a:r>
            <a:r>
              <a:rPr lang="en-US" altLang="zh-CN" sz="1400" dirty="0">
                <a:solidFill>
                  <a:schemeClr val="tx1">
                    <a:lumMod val="65000"/>
                    <a:lumOff val="35000"/>
                  </a:schemeClr>
                </a:solidFill>
                <a:latin typeface="+mn-lt"/>
              </a:rPr>
              <a:t>Li M, Pei D, Zhang X, et al. NDN Live Video Broadcasting over Wireless LAN[C]//Computer Communication and Networks (ICCCN), 2015 24th International Conference on. IEEE, 2015: 1-7.</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rPr>
              <a:t>[3] </a:t>
            </a:r>
            <a:r>
              <a:rPr lang="en-US" altLang="zh-CN" sz="1400" dirty="0">
                <a:solidFill>
                  <a:schemeClr val="tx1">
                    <a:lumMod val="65000"/>
                    <a:lumOff val="35000"/>
                  </a:schemeClr>
                </a:solidFill>
                <a:latin typeface="+mn-lt"/>
              </a:rPr>
              <a:t>Sen S, </a:t>
            </a:r>
            <a:r>
              <a:rPr lang="en-US" altLang="zh-CN" sz="1400" dirty="0" err="1">
                <a:solidFill>
                  <a:schemeClr val="tx1">
                    <a:lumMod val="65000"/>
                    <a:lumOff val="35000"/>
                  </a:schemeClr>
                </a:solidFill>
                <a:latin typeface="+mn-lt"/>
              </a:rPr>
              <a:t>Madabhushi</a:t>
            </a:r>
            <a:r>
              <a:rPr lang="en-US" altLang="zh-CN" sz="1400" dirty="0">
                <a:solidFill>
                  <a:schemeClr val="tx1">
                    <a:lumMod val="65000"/>
                    <a:lumOff val="35000"/>
                  </a:schemeClr>
                </a:solidFill>
                <a:latin typeface="+mn-lt"/>
              </a:rPr>
              <a:t> N K, Banerjee S. Scalable </a:t>
            </a:r>
            <a:r>
              <a:rPr lang="en-US" altLang="zh-CN" sz="1400" dirty="0" err="1">
                <a:solidFill>
                  <a:schemeClr val="tx1">
                    <a:lumMod val="65000"/>
                    <a:lumOff val="35000"/>
                  </a:schemeClr>
                </a:solidFill>
                <a:latin typeface="+mn-lt"/>
              </a:rPr>
              <a:t>WiFi</a:t>
            </a:r>
            <a:r>
              <a:rPr lang="en-US" altLang="zh-CN" sz="1400" dirty="0">
                <a:solidFill>
                  <a:schemeClr val="tx1">
                    <a:lumMod val="65000"/>
                    <a:lumOff val="35000"/>
                  </a:schemeClr>
                </a:solidFill>
                <a:latin typeface="+mn-lt"/>
              </a:rPr>
              <a:t> Media Delivery through Adaptive Broadcasts[C]//NSDI. 2010: 191-204.</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[4] </a:t>
            </a:r>
            <a:r>
              <a:rPr lang="en-US" altLang="zh-CN" sz="1400" dirty="0">
                <a:solidFill>
                  <a:schemeClr val="tx1">
                    <a:lumMod val="65000"/>
                    <a:lumOff val="35000"/>
                  </a:schemeClr>
                </a:solidFill>
                <a:latin typeface="+mn-lt"/>
                <a:ea typeface="+mn-ea"/>
              </a:rPr>
              <a:t>Sun M, Huang L, Wang S, et al. Reliable MAC layer multicast in IEEE 802.11 wireless networks[J]. Wireless Communications and Mobile Computing, 2003, 3(4): 439-453.</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[5] Wong S H Y, </a:t>
            </a:r>
            <a:r>
              <a:rPr lang="en-US" altLang="zh-CN" sz="1400" dirty="0" err="1" smtClean="0">
                <a:solidFill>
                  <a:schemeClr val="tx1">
                    <a:lumMod val="65000"/>
                    <a:lumOff val="35000"/>
                  </a:schemeClr>
                </a:solidFill>
                <a:latin typeface="+mn-lt"/>
                <a:ea typeface="+mn-ea"/>
              </a:rPr>
              <a:t>Raghavendra</a:t>
            </a:r>
            <a:r>
              <a:rPr lang="en-US" altLang="zh-CN" sz="1400" dirty="0" smtClean="0">
                <a:solidFill>
                  <a:schemeClr val="tx1">
                    <a:lumMod val="65000"/>
                    <a:lumOff val="35000"/>
                  </a:schemeClr>
                </a:solidFill>
                <a:latin typeface="+mn-lt"/>
                <a:ea typeface="+mn-ea"/>
              </a:rPr>
              <a:t> R, Song Y, et al. X-WING: A high-speed wireless broadcasting framework for IEEE 802.11 networks. 2013 10th Annual IEEE Communications Society Conference on. IEEE, 2013: 344-352.</a:t>
            </a:r>
          </a:p>
          <a:p>
            <a:pPr marL="285750" indent="-285750">
              <a:lnSpc>
                <a:spcPct val="120000"/>
              </a:lnSpc>
              <a:buFont typeface="Arial" panose="020B0604020202020204" pitchFamily="34" charset="0"/>
              <a:buChar char="•"/>
            </a:pPr>
            <a:endParaRPr lang="en-US" altLang="zh-CN" sz="1400" dirty="0">
              <a:solidFill>
                <a:schemeClr val="tx1">
                  <a:lumMod val="65000"/>
                  <a:lumOff val="35000"/>
                </a:schemeClr>
              </a:solidFill>
              <a:latin typeface="+mn-lt"/>
              <a:ea typeface="+mn-ea"/>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16</a:t>
            </a:fld>
            <a:endParaRPr lang="zh-CN" altLang="en-US"/>
          </a:p>
        </p:txBody>
      </p:sp>
    </p:spTree>
    <p:extLst>
      <p:ext uri="{BB962C8B-B14F-4D97-AF65-F5344CB8AC3E}">
        <p14:creationId xmlns:p14="http://schemas.microsoft.com/office/powerpoint/2010/main" val="112177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参考文献</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Autofit/>
          </a:bodyPr>
          <a:lstStyle/>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[6] </a:t>
            </a:r>
            <a:r>
              <a:rPr lang="en-US" altLang="zh-CN" sz="1400" dirty="0" err="1" smtClean="0">
                <a:solidFill>
                  <a:schemeClr val="tx1">
                    <a:lumMod val="65000"/>
                    <a:lumOff val="35000"/>
                  </a:schemeClr>
                </a:solidFill>
                <a:latin typeface="+mn-lt"/>
                <a:ea typeface="+mn-ea"/>
              </a:rPr>
              <a:t>Kuo</a:t>
            </a:r>
            <a:r>
              <a:rPr lang="en-US" altLang="zh-CN" sz="1400" dirty="0" smtClean="0">
                <a:solidFill>
                  <a:schemeClr val="tx1">
                    <a:lumMod val="65000"/>
                    <a:lumOff val="35000"/>
                  </a:schemeClr>
                </a:solidFill>
                <a:latin typeface="+mn-lt"/>
                <a:ea typeface="+mn-ea"/>
              </a:rPr>
              <a:t> W H, </a:t>
            </a:r>
            <a:r>
              <a:rPr lang="en-US" altLang="zh-CN" sz="1400" dirty="0" err="1" smtClean="0">
                <a:solidFill>
                  <a:schemeClr val="tx1">
                    <a:lumMod val="65000"/>
                    <a:lumOff val="35000"/>
                  </a:schemeClr>
                </a:solidFill>
                <a:latin typeface="+mn-lt"/>
                <a:ea typeface="+mn-ea"/>
              </a:rPr>
              <a:t>Kaliski</a:t>
            </a:r>
            <a:r>
              <a:rPr lang="en-US" altLang="zh-CN" sz="1400" dirty="0" smtClean="0">
                <a:solidFill>
                  <a:schemeClr val="tx1">
                    <a:lumMod val="65000"/>
                    <a:lumOff val="35000"/>
                  </a:schemeClr>
                </a:solidFill>
                <a:latin typeface="+mn-lt"/>
                <a:ea typeface="+mn-ea"/>
              </a:rPr>
              <a:t> R, Wei H Y. A </a:t>
            </a:r>
            <a:r>
              <a:rPr lang="en-US" altLang="zh-CN" sz="1400" dirty="0" err="1" smtClean="0">
                <a:solidFill>
                  <a:schemeClr val="tx1">
                    <a:lumMod val="65000"/>
                    <a:lumOff val="35000"/>
                  </a:schemeClr>
                </a:solidFill>
                <a:latin typeface="+mn-lt"/>
                <a:ea typeface="+mn-ea"/>
              </a:rPr>
              <a:t>QoE</a:t>
            </a:r>
            <a:r>
              <a:rPr lang="en-US" altLang="zh-CN" sz="1400" dirty="0" smtClean="0">
                <a:solidFill>
                  <a:schemeClr val="tx1">
                    <a:lumMod val="65000"/>
                    <a:lumOff val="35000"/>
                  </a:schemeClr>
                </a:solidFill>
                <a:latin typeface="+mn-lt"/>
                <a:ea typeface="+mn-ea"/>
              </a:rPr>
              <a:t> Based Link Adaptation Scheme for H. 264/SVC Video Multicast over IEEE 802.11. IEEE TRANSACTIONS ON CIRCUITS AND SYSTEMS FOR VIDEO TECHNOLOGY, VOL. 25, NO. 5, MAY 2015.</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[7] Alay Ö, </a:t>
            </a:r>
            <a:r>
              <a:rPr lang="en-US" altLang="zh-CN" sz="1400" dirty="0" err="1" smtClean="0">
                <a:solidFill>
                  <a:schemeClr val="tx1">
                    <a:lumMod val="65000"/>
                    <a:lumOff val="35000"/>
                  </a:schemeClr>
                </a:solidFill>
                <a:latin typeface="+mn-lt"/>
                <a:ea typeface="+mn-ea"/>
              </a:rPr>
              <a:t>Korakis</a:t>
            </a:r>
            <a:r>
              <a:rPr lang="en-US" altLang="zh-CN" sz="1400" dirty="0" smtClean="0">
                <a:solidFill>
                  <a:schemeClr val="tx1">
                    <a:lumMod val="65000"/>
                    <a:lumOff val="35000"/>
                  </a:schemeClr>
                </a:solidFill>
                <a:latin typeface="+mn-lt"/>
                <a:ea typeface="+mn-ea"/>
              </a:rPr>
              <a:t> T, Wang Y, et al. Dynamic rate and FEC adaptation for video multicast in multi-rate wireless networks. Mobile Networks and Applications, 2010, 15(3): 425-434.</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[8] </a:t>
            </a:r>
            <a:r>
              <a:rPr lang="en-US" altLang="zh-CN" sz="1400" dirty="0">
                <a:solidFill>
                  <a:schemeClr val="tx1">
                    <a:lumMod val="65000"/>
                    <a:lumOff val="35000"/>
                  </a:schemeClr>
                </a:solidFill>
                <a:latin typeface="+mn-lt"/>
                <a:ea typeface="+mn-ea"/>
              </a:rPr>
              <a:t>Lin K C J, Shen W L, Hsu C </a:t>
            </a:r>
            <a:r>
              <a:rPr lang="en-US" altLang="zh-CN" sz="1400" dirty="0" err="1">
                <a:solidFill>
                  <a:schemeClr val="tx1">
                    <a:lumMod val="65000"/>
                    <a:lumOff val="35000"/>
                  </a:schemeClr>
                </a:solidFill>
                <a:latin typeface="+mn-lt"/>
                <a:ea typeface="+mn-ea"/>
              </a:rPr>
              <a:t>C</a:t>
            </a:r>
            <a:r>
              <a:rPr lang="en-US" altLang="zh-CN" sz="1400" dirty="0">
                <a:solidFill>
                  <a:schemeClr val="tx1">
                    <a:lumMod val="65000"/>
                    <a:lumOff val="35000"/>
                  </a:schemeClr>
                </a:solidFill>
                <a:latin typeface="+mn-lt"/>
                <a:ea typeface="+mn-ea"/>
              </a:rPr>
              <a:t>, et al. Quality-differentiated video multicast in </a:t>
            </a:r>
            <a:r>
              <a:rPr lang="en-US" altLang="zh-CN" sz="1400" dirty="0" err="1">
                <a:solidFill>
                  <a:schemeClr val="tx1">
                    <a:lumMod val="65000"/>
                    <a:lumOff val="35000"/>
                  </a:schemeClr>
                </a:solidFill>
                <a:latin typeface="+mn-lt"/>
                <a:ea typeface="+mn-ea"/>
              </a:rPr>
              <a:t>multirate</a:t>
            </a:r>
            <a:r>
              <a:rPr lang="en-US" altLang="zh-CN" sz="1400" dirty="0">
                <a:solidFill>
                  <a:schemeClr val="tx1">
                    <a:lumMod val="65000"/>
                    <a:lumOff val="35000"/>
                  </a:schemeClr>
                </a:solidFill>
                <a:latin typeface="+mn-lt"/>
                <a:ea typeface="+mn-ea"/>
              </a:rPr>
              <a:t> wireless networks. Mobile Computing, IEEE Transactions on, 2013, 12(1): </a:t>
            </a:r>
            <a:r>
              <a:rPr lang="en-US" altLang="zh-CN" sz="1400" dirty="0" smtClean="0">
                <a:solidFill>
                  <a:schemeClr val="tx1">
                    <a:lumMod val="65000"/>
                    <a:lumOff val="35000"/>
                  </a:schemeClr>
                </a:solidFill>
                <a:latin typeface="+mn-lt"/>
                <a:ea typeface="+mn-ea"/>
              </a:rPr>
              <a:t>21-34.</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[9] Santos M, </a:t>
            </a:r>
            <a:r>
              <a:rPr lang="en-US" altLang="zh-CN" sz="1400" dirty="0" err="1" smtClean="0">
                <a:solidFill>
                  <a:schemeClr val="tx1">
                    <a:lumMod val="65000"/>
                    <a:lumOff val="35000"/>
                  </a:schemeClr>
                </a:solidFill>
                <a:latin typeface="+mn-lt"/>
                <a:ea typeface="+mn-ea"/>
              </a:rPr>
              <a:t>Villalon</a:t>
            </a:r>
            <a:r>
              <a:rPr lang="en-US" altLang="zh-CN" sz="1400" dirty="0" smtClean="0">
                <a:solidFill>
                  <a:schemeClr val="tx1">
                    <a:lumMod val="65000"/>
                    <a:lumOff val="35000"/>
                  </a:schemeClr>
                </a:solidFill>
                <a:latin typeface="+mn-lt"/>
                <a:ea typeface="+mn-ea"/>
              </a:rPr>
              <a:t> J, Orozco-Barbosa L. A novel </a:t>
            </a:r>
            <a:r>
              <a:rPr lang="en-US" altLang="zh-CN" sz="1400" dirty="0" err="1" smtClean="0">
                <a:solidFill>
                  <a:schemeClr val="tx1">
                    <a:lumMod val="65000"/>
                    <a:lumOff val="35000"/>
                  </a:schemeClr>
                </a:solidFill>
                <a:latin typeface="+mn-lt"/>
                <a:ea typeface="+mn-ea"/>
              </a:rPr>
              <a:t>QoE</a:t>
            </a:r>
            <a:r>
              <a:rPr lang="en-US" altLang="zh-CN" sz="1400" dirty="0" smtClean="0">
                <a:solidFill>
                  <a:schemeClr val="tx1">
                    <a:lumMod val="65000"/>
                    <a:lumOff val="35000"/>
                  </a:schemeClr>
                </a:solidFill>
                <a:latin typeface="+mn-lt"/>
                <a:ea typeface="+mn-ea"/>
              </a:rPr>
              <a:t>-aware multicast mechanism for video communications over IEEE 802.11 WLANs[J]. Selected Areas in Communications, IEEE Journal on, 2012, 30(7): 1205-1214.</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[10] Lim W S, Kim D W, </a:t>
            </a:r>
            <a:r>
              <a:rPr lang="en-US" altLang="zh-CN" sz="1400" dirty="0" err="1" smtClean="0">
                <a:solidFill>
                  <a:schemeClr val="tx1">
                    <a:lumMod val="65000"/>
                    <a:lumOff val="35000"/>
                  </a:schemeClr>
                </a:solidFill>
                <a:latin typeface="+mn-lt"/>
                <a:ea typeface="+mn-ea"/>
              </a:rPr>
              <a:t>Suh</a:t>
            </a:r>
            <a:r>
              <a:rPr lang="en-US" altLang="zh-CN" sz="1400" dirty="0" smtClean="0">
                <a:solidFill>
                  <a:schemeClr val="tx1">
                    <a:lumMod val="65000"/>
                    <a:lumOff val="35000"/>
                  </a:schemeClr>
                </a:solidFill>
                <a:latin typeface="+mn-lt"/>
                <a:ea typeface="+mn-ea"/>
              </a:rPr>
              <a:t> Y J. Design of efficient multicast protocol for IEEE 802.11 n WLANs and cross-layer optimization for scalable video streaming[J]. Mobile Computing, IEEE Transactions on, 2012, 11(5): 780-792.</a:t>
            </a:r>
            <a:endParaRPr lang="en-US" altLang="zh-CN" sz="1400" dirty="0">
              <a:solidFill>
                <a:schemeClr val="tx1">
                  <a:lumMod val="65000"/>
                  <a:lumOff val="35000"/>
                </a:schemeClr>
              </a:solidFill>
              <a:latin typeface="+mn-lt"/>
              <a:ea typeface="+mn-ea"/>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17</a:t>
            </a:fld>
            <a:endParaRPr lang="zh-CN" altLang="en-US"/>
          </a:p>
        </p:txBody>
      </p:sp>
    </p:spTree>
    <p:extLst>
      <p:ext uri="{BB962C8B-B14F-4D97-AF65-F5344CB8AC3E}">
        <p14:creationId xmlns:p14="http://schemas.microsoft.com/office/powerpoint/2010/main" val="258096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参考文献</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Autofit/>
          </a:bodyPr>
          <a:lstStyle/>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[11] </a:t>
            </a:r>
            <a:r>
              <a:rPr lang="en-US" altLang="zh-CN" sz="1400" dirty="0">
                <a:solidFill>
                  <a:schemeClr val="tx1">
                    <a:lumMod val="65000"/>
                    <a:lumOff val="35000"/>
                  </a:schemeClr>
                </a:solidFill>
                <a:latin typeface="+mn-lt"/>
                <a:ea typeface="+mn-ea"/>
              </a:rPr>
              <a:t>Chandra R, </a:t>
            </a:r>
            <a:r>
              <a:rPr lang="en-US" altLang="zh-CN" sz="1400" dirty="0" err="1">
                <a:solidFill>
                  <a:schemeClr val="tx1">
                    <a:lumMod val="65000"/>
                    <a:lumOff val="35000"/>
                  </a:schemeClr>
                </a:solidFill>
                <a:latin typeface="+mn-lt"/>
                <a:ea typeface="+mn-ea"/>
              </a:rPr>
              <a:t>Karanth</a:t>
            </a:r>
            <a:r>
              <a:rPr lang="en-US" altLang="zh-CN" sz="1400" dirty="0">
                <a:solidFill>
                  <a:schemeClr val="tx1">
                    <a:lumMod val="65000"/>
                    <a:lumOff val="35000"/>
                  </a:schemeClr>
                </a:solidFill>
                <a:latin typeface="+mn-lt"/>
                <a:ea typeface="+mn-ea"/>
              </a:rPr>
              <a:t> S, </a:t>
            </a:r>
            <a:r>
              <a:rPr lang="en-US" altLang="zh-CN" sz="1400" dirty="0" err="1">
                <a:solidFill>
                  <a:schemeClr val="tx1">
                    <a:lumMod val="65000"/>
                    <a:lumOff val="35000"/>
                  </a:schemeClr>
                </a:solidFill>
                <a:latin typeface="+mn-lt"/>
                <a:ea typeface="+mn-ea"/>
              </a:rPr>
              <a:t>Moscibroda</a:t>
            </a:r>
            <a:r>
              <a:rPr lang="en-US" altLang="zh-CN" sz="1400" dirty="0">
                <a:solidFill>
                  <a:schemeClr val="tx1">
                    <a:lumMod val="65000"/>
                    <a:lumOff val="35000"/>
                  </a:schemeClr>
                </a:solidFill>
                <a:latin typeface="+mn-lt"/>
                <a:ea typeface="+mn-ea"/>
              </a:rPr>
              <a:t> T, et al. </a:t>
            </a:r>
            <a:r>
              <a:rPr lang="en-US" altLang="zh-CN" sz="1400" dirty="0" err="1">
                <a:solidFill>
                  <a:schemeClr val="tx1">
                    <a:lumMod val="65000"/>
                    <a:lumOff val="35000"/>
                  </a:schemeClr>
                </a:solidFill>
                <a:latin typeface="+mn-lt"/>
                <a:ea typeface="+mn-ea"/>
              </a:rPr>
              <a:t>DirCast</a:t>
            </a:r>
            <a:r>
              <a:rPr lang="en-US" altLang="zh-CN" sz="1400" dirty="0">
                <a:solidFill>
                  <a:schemeClr val="tx1">
                    <a:lumMod val="65000"/>
                    <a:lumOff val="35000"/>
                  </a:schemeClr>
                </a:solidFill>
                <a:latin typeface="+mn-lt"/>
                <a:ea typeface="+mn-ea"/>
              </a:rPr>
              <a:t>: a practical and efficient Wi-Fi multicast system[C]//Network Protocols, 2009. ICNP 2009. 17th IEEE International Conference on. IEEE, 2009: 161-170.</a:t>
            </a:r>
          </a:p>
          <a:p>
            <a:pPr marL="285750" indent="-285750">
              <a:lnSpc>
                <a:spcPct val="120000"/>
              </a:lnSpc>
              <a:buFont typeface="Arial" panose="020B0604020202020204" pitchFamily="34" charset="0"/>
              <a:buChar char="•"/>
            </a:pPr>
            <a:r>
              <a:rPr lang="en-US" altLang="zh-CN" sz="1400" dirty="0">
                <a:solidFill>
                  <a:schemeClr val="tx1">
                    <a:lumMod val="65000"/>
                    <a:lumOff val="35000"/>
                  </a:schemeClr>
                </a:solidFill>
                <a:latin typeface="+mn-lt"/>
                <a:ea typeface="+mn-ea"/>
              </a:rPr>
              <a:t>[12] Yin X, Jindal A, </a:t>
            </a:r>
            <a:r>
              <a:rPr lang="en-US" altLang="zh-CN" sz="1400" dirty="0" err="1">
                <a:solidFill>
                  <a:schemeClr val="tx1">
                    <a:lumMod val="65000"/>
                    <a:lumOff val="35000"/>
                  </a:schemeClr>
                </a:solidFill>
                <a:latin typeface="+mn-lt"/>
                <a:ea typeface="+mn-ea"/>
              </a:rPr>
              <a:t>Sekar</a:t>
            </a:r>
            <a:r>
              <a:rPr lang="en-US" altLang="zh-CN" sz="1400" dirty="0">
                <a:solidFill>
                  <a:schemeClr val="tx1">
                    <a:lumMod val="65000"/>
                    <a:lumOff val="35000"/>
                  </a:schemeClr>
                </a:solidFill>
                <a:latin typeface="+mn-lt"/>
                <a:ea typeface="+mn-ea"/>
              </a:rPr>
              <a:t> V, et al. A Control-Theoretic Approach for Dynamic Adaptive Video Streaming over HTTP[C]//Proceedings of the 2015 ACM Conference on Special Interest Group on Data Communication. ACM, 2015: 325-338.</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[13] </a:t>
            </a:r>
            <a:r>
              <a:rPr lang="en-US" altLang="zh-CN" sz="1400" dirty="0" err="1">
                <a:solidFill>
                  <a:schemeClr val="tx1">
                    <a:lumMod val="65000"/>
                    <a:lumOff val="35000"/>
                  </a:schemeClr>
                </a:solidFill>
                <a:latin typeface="+mn-lt"/>
                <a:ea typeface="+mn-ea"/>
              </a:rPr>
              <a:t>Majumda</a:t>
            </a:r>
            <a:r>
              <a:rPr lang="en-US" altLang="zh-CN" sz="1400" dirty="0">
                <a:solidFill>
                  <a:schemeClr val="tx1">
                    <a:lumMod val="65000"/>
                    <a:lumOff val="35000"/>
                  </a:schemeClr>
                </a:solidFill>
                <a:latin typeface="+mn-lt"/>
                <a:ea typeface="+mn-ea"/>
              </a:rPr>
              <a:t> A, Sachs D G, </a:t>
            </a:r>
            <a:r>
              <a:rPr lang="en-US" altLang="zh-CN" sz="1400" dirty="0" err="1">
                <a:solidFill>
                  <a:schemeClr val="tx1">
                    <a:lumMod val="65000"/>
                    <a:lumOff val="35000"/>
                  </a:schemeClr>
                </a:solidFill>
                <a:latin typeface="+mn-lt"/>
                <a:ea typeface="+mn-ea"/>
              </a:rPr>
              <a:t>Kozintsev</a:t>
            </a:r>
            <a:r>
              <a:rPr lang="en-US" altLang="zh-CN" sz="1400" dirty="0">
                <a:solidFill>
                  <a:schemeClr val="tx1">
                    <a:lumMod val="65000"/>
                    <a:lumOff val="35000"/>
                  </a:schemeClr>
                </a:solidFill>
                <a:latin typeface="+mn-lt"/>
                <a:ea typeface="+mn-ea"/>
              </a:rPr>
              <a:t> I V, et al. Multicast and unicast real-time video streaming over wireless LANs[J]. Circuits and Systems for Video Technology, IEEE Transactions on, 2002, 12(6): 524-534.</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[14] </a:t>
            </a:r>
            <a:r>
              <a:rPr lang="en-US" altLang="zh-CN" sz="1400" dirty="0" err="1">
                <a:solidFill>
                  <a:schemeClr val="tx1">
                    <a:lumMod val="65000"/>
                    <a:lumOff val="35000"/>
                  </a:schemeClr>
                </a:solidFill>
                <a:latin typeface="+mn-lt"/>
                <a:ea typeface="+mn-ea"/>
              </a:rPr>
              <a:t>Bejerano</a:t>
            </a:r>
            <a:r>
              <a:rPr lang="en-US" altLang="zh-CN" sz="1400" dirty="0">
                <a:solidFill>
                  <a:schemeClr val="tx1">
                    <a:lumMod val="65000"/>
                    <a:lumOff val="35000"/>
                  </a:schemeClr>
                </a:solidFill>
                <a:latin typeface="+mn-lt"/>
                <a:ea typeface="+mn-ea"/>
              </a:rPr>
              <a:t> Y, </a:t>
            </a:r>
            <a:r>
              <a:rPr lang="en-US" altLang="zh-CN" sz="1400" dirty="0" err="1">
                <a:solidFill>
                  <a:schemeClr val="tx1">
                    <a:lumMod val="65000"/>
                    <a:lumOff val="35000"/>
                  </a:schemeClr>
                </a:solidFill>
                <a:latin typeface="+mn-lt"/>
                <a:ea typeface="+mn-ea"/>
              </a:rPr>
              <a:t>Ferragut</a:t>
            </a:r>
            <a:r>
              <a:rPr lang="en-US" altLang="zh-CN" sz="1400" dirty="0">
                <a:solidFill>
                  <a:schemeClr val="tx1">
                    <a:lumMod val="65000"/>
                    <a:lumOff val="35000"/>
                  </a:schemeClr>
                </a:solidFill>
                <a:latin typeface="+mn-lt"/>
                <a:ea typeface="+mn-ea"/>
              </a:rPr>
              <a:t> J, </a:t>
            </a:r>
            <a:r>
              <a:rPr lang="en-US" altLang="zh-CN" sz="1400" dirty="0" err="1">
                <a:solidFill>
                  <a:schemeClr val="tx1">
                    <a:lumMod val="65000"/>
                    <a:lumOff val="35000"/>
                  </a:schemeClr>
                </a:solidFill>
                <a:latin typeface="+mn-lt"/>
                <a:ea typeface="+mn-ea"/>
              </a:rPr>
              <a:t>Guo</a:t>
            </a:r>
            <a:r>
              <a:rPr lang="en-US" altLang="zh-CN" sz="1400" dirty="0">
                <a:solidFill>
                  <a:schemeClr val="tx1">
                    <a:lumMod val="65000"/>
                    <a:lumOff val="35000"/>
                  </a:schemeClr>
                </a:solidFill>
                <a:latin typeface="+mn-lt"/>
                <a:ea typeface="+mn-ea"/>
              </a:rPr>
              <a:t> K, et al. Scalable </a:t>
            </a:r>
            <a:r>
              <a:rPr lang="en-US" altLang="zh-CN" sz="1400" dirty="0" err="1">
                <a:solidFill>
                  <a:schemeClr val="tx1">
                    <a:lumMod val="65000"/>
                    <a:lumOff val="35000"/>
                  </a:schemeClr>
                </a:solidFill>
                <a:latin typeface="+mn-lt"/>
                <a:ea typeface="+mn-ea"/>
              </a:rPr>
              <a:t>WiFi</a:t>
            </a:r>
            <a:r>
              <a:rPr lang="en-US" altLang="zh-CN" sz="1400" dirty="0">
                <a:solidFill>
                  <a:schemeClr val="tx1">
                    <a:lumMod val="65000"/>
                    <a:lumOff val="35000"/>
                  </a:schemeClr>
                </a:solidFill>
                <a:latin typeface="+mn-lt"/>
                <a:ea typeface="+mn-ea"/>
              </a:rPr>
              <a:t> multicast services for very large groups[C]//Network Protocols (ICNP), 2013 21st IEEE International Conference on. IEEE, 2013: 1-12</a:t>
            </a:r>
            <a:r>
              <a:rPr lang="en-US" altLang="zh-CN" sz="1400" dirty="0" smtClean="0">
                <a:solidFill>
                  <a:schemeClr val="tx1">
                    <a:lumMod val="65000"/>
                    <a:lumOff val="35000"/>
                  </a:schemeClr>
                </a:solidFill>
                <a:latin typeface="+mn-lt"/>
                <a:ea typeface="+mn-ea"/>
              </a:rPr>
              <a:t>.</a:t>
            </a:r>
          </a:p>
          <a:p>
            <a:pPr marL="285750" indent="-285750">
              <a:lnSpc>
                <a:spcPct val="120000"/>
              </a:lnSpc>
              <a:buFont typeface="Arial" panose="020B0604020202020204" pitchFamily="34" charset="0"/>
              <a:buChar char="•"/>
            </a:pPr>
            <a:r>
              <a:rPr lang="en-US" altLang="zh-CN" sz="1400" dirty="0" smtClean="0">
                <a:solidFill>
                  <a:schemeClr val="tx1">
                    <a:lumMod val="65000"/>
                    <a:lumOff val="35000"/>
                  </a:schemeClr>
                </a:solidFill>
                <a:latin typeface="+mn-lt"/>
                <a:ea typeface="+mn-ea"/>
              </a:rPr>
              <a:t>[15] Choi </a:t>
            </a:r>
            <a:r>
              <a:rPr lang="en-US" altLang="zh-CN" sz="1400" dirty="0">
                <a:solidFill>
                  <a:schemeClr val="tx1">
                    <a:lumMod val="65000"/>
                    <a:lumOff val="35000"/>
                  </a:schemeClr>
                </a:solidFill>
                <a:latin typeface="+mn-lt"/>
                <a:ea typeface="+mn-ea"/>
              </a:rPr>
              <a:t>M, Sun W, Koo J, et al. Reliable video multicast over </a:t>
            </a:r>
            <a:r>
              <a:rPr lang="en-US" altLang="zh-CN" sz="1400" dirty="0" err="1">
                <a:solidFill>
                  <a:schemeClr val="tx1">
                    <a:lumMod val="65000"/>
                    <a:lumOff val="35000"/>
                  </a:schemeClr>
                </a:solidFill>
                <a:latin typeface="+mn-lt"/>
                <a:ea typeface="+mn-ea"/>
              </a:rPr>
              <a:t>wi-fi</a:t>
            </a:r>
            <a:r>
              <a:rPr lang="en-US" altLang="zh-CN" sz="1400" dirty="0">
                <a:solidFill>
                  <a:schemeClr val="tx1">
                    <a:lumMod val="65000"/>
                    <a:lumOff val="35000"/>
                  </a:schemeClr>
                </a:solidFill>
                <a:latin typeface="+mn-lt"/>
                <a:ea typeface="+mn-ea"/>
              </a:rPr>
              <a:t> networks with coordinated multiple aps[C]//INFOCOM, 2014 Proceedings IEEE. IEEE, 2014: 424-432</a:t>
            </a:r>
            <a:r>
              <a:rPr lang="en-US" altLang="zh-CN" sz="1400" dirty="0" smtClean="0">
                <a:solidFill>
                  <a:schemeClr val="tx1">
                    <a:lumMod val="65000"/>
                    <a:lumOff val="35000"/>
                  </a:schemeClr>
                </a:solidFill>
                <a:latin typeface="+mn-lt"/>
                <a:ea typeface="+mn-ea"/>
              </a:rPr>
              <a:t>.</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18</a:t>
            </a:fld>
            <a:endParaRPr lang="zh-CN" altLang="en-US"/>
          </a:p>
        </p:txBody>
      </p:sp>
    </p:spTree>
    <p:extLst>
      <p:ext uri="{BB962C8B-B14F-4D97-AF65-F5344CB8AC3E}">
        <p14:creationId xmlns:p14="http://schemas.microsoft.com/office/powerpoint/2010/main" val="683677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10426"/>
            <a:ext cx="9144000" cy="4237149"/>
          </a:xfrm>
          <a:prstGeom prst="rect">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62896" y="3013502"/>
            <a:ext cx="4018209" cy="830997"/>
          </a:xfrm>
          <a:prstGeom prst="rect">
            <a:avLst/>
          </a:prstGeom>
          <a:noFill/>
        </p:spPr>
        <p:txBody>
          <a:bodyPr wrap="square" rtlCol="0">
            <a:spAutoFit/>
          </a:bodyPr>
          <a:lstStyle/>
          <a:p>
            <a:pPr algn="ctr"/>
            <a:r>
              <a:rPr lang="zh-CN" altLang="en-US" sz="4800" dirty="0" smtClean="0">
                <a:solidFill>
                  <a:schemeClr val="bg1"/>
                </a:solidFill>
                <a:latin typeface="方正悠黑简体" panose="02000000000000000000" pitchFamily="2" charset="-122"/>
                <a:ea typeface="方正悠黑简体" panose="02000000000000000000" pitchFamily="2" charset="-122"/>
              </a:rPr>
              <a:t>谢谢</a:t>
            </a:r>
            <a:endParaRPr lang="zh-CN" altLang="en-US" sz="4800" dirty="0">
              <a:solidFill>
                <a:schemeClr val="bg1"/>
              </a:solidFill>
              <a:latin typeface="方正悠黑简体" panose="02000000000000000000" pitchFamily="2" charset="-122"/>
              <a:ea typeface="方正悠黑简体" panose="02000000000000000000" pitchFamily="2" charset="-122"/>
            </a:endParaRPr>
          </a:p>
        </p:txBody>
      </p:sp>
      <p:sp>
        <p:nvSpPr>
          <p:cNvPr id="2" name="灯片编号占位符 1"/>
          <p:cNvSpPr>
            <a:spLocks noGrp="1"/>
          </p:cNvSpPr>
          <p:nvPr>
            <p:ph type="sldNum" sz="quarter" idx="12"/>
          </p:nvPr>
        </p:nvSpPr>
        <p:spPr/>
        <p:txBody>
          <a:bodyPr/>
          <a:lstStyle/>
          <a:p>
            <a:fld id="{9860EDB8-5305-433F-BE41-D7A86D811DB3}" type="slidenum">
              <a:rPr lang="en-US" altLang="zh-CN" smtClean="0"/>
              <a:t>19</a:t>
            </a:fld>
            <a:endParaRPr lang="zh-CN" altLang="en-US"/>
          </a:p>
        </p:txBody>
      </p:sp>
    </p:spTree>
    <p:extLst>
      <p:ext uri="{BB962C8B-B14F-4D97-AF65-F5344CB8AC3E}">
        <p14:creationId xmlns:p14="http://schemas.microsoft.com/office/powerpoint/2010/main" val="3663200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背景</a:t>
            </a:r>
            <a:r>
              <a:rPr lang="en-US" altLang="zh-CN" dirty="0" smtClean="0">
                <a:latin typeface="方正悠黑简体" panose="02000000000000000000" pitchFamily="2" charset="-122"/>
                <a:ea typeface="方正悠黑简体" panose="02000000000000000000" pitchFamily="2" charset="-122"/>
              </a:rPr>
              <a:t>&amp;</a:t>
            </a:r>
            <a:r>
              <a:rPr lang="zh-CN" altLang="en-US" dirty="0" smtClean="0">
                <a:latin typeface="方正悠黑简体" panose="02000000000000000000" pitchFamily="2" charset="-122"/>
                <a:ea typeface="方正悠黑简体" panose="02000000000000000000" pitchFamily="2" charset="-122"/>
              </a:rPr>
              <a:t>需求</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rmAutofit/>
          </a:bodyPr>
          <a:lstStyle/>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视频成为了当前互联网中的主要内容。</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2014</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年全球互联网</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64%</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的流量来自于视频，并预计于</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2019</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年达到</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80</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r>
              <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rPr>
              <a:t>[1</a:t>
            </a:r>
            <a:r>
              <a:rPr lang="en-US" altLang="zh-CN" sz="2000" baseline="30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r>
              <a:rPr lang="zh-CN" altLang="en-US" sz="2000" dirty="0">
                <a:solidFill>
                  <a:schemeClr val="tx1">
                    <a:lumMod val="65000"/>
                    <a:lumOff val="35000"/>
                  </a:schemeClr>
                </a:solidFill>
                <a:latin typeface="方正悠黑简体" panose="02000000000000000000" pitchFamily="2" charset="-122"/>
                <a:ea typeface="方正悠黑简体" panose="02000000000000000000" pitchFamily="2" charset="-122"/>
              </a:rPr>
              <a:t> 。</a:t>
            </a:r>
            <a:endPar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全球</a:t>
            </a:r>
            <a:r>
              <a:rPr lang="en-US" altLang="zh-CN" sz="2000" dirty="0" err="1" smtClean="0">
                <a:solidFill>
                  <a:schemeClr val="tx1">
                    <a:lumMod val="65000"/>
                    <a:lumOff val="35000"/>
                  </a:schemeClr>
                </a:solidFill>
                <a:latin typeface="方正悠黑简体" panose="02000000000000000000" pitchFamily="2" charset="-122"/>
                <a:ea typeface="方正悠黑简体" panose="02000000000000000000" pitchFamily="2" charset="-122"/>
              </a:rPr>
              <a:t>WiFi</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建设日益扩大。</a:t>
            </a:r>
            <a:r>
              <a:rPr lang="en-US" altLang="zh-CN" sz="2000" dirty="0" err="1" smtClean="0">
                <a:solidFill>
                  <a:schemeClr val="tx1">
                    <a:lumMod val="65000"/>
                    <a:lumOff val="35000"/>
                  </a:schemeClr>
                </a:solidFill>
                <a:latin typeface="方正悠黑简体" panose="02000000000000000000" pitchFamily="2" charset="-122"/>
                <a:ea typeface="方正悠黑简体" panose="02000000000000000000" pitchFamily="2" charset="-122"/>
              </a:rPr>
              <a:t>WiFi</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成为了多数视频传输至用户的最后一</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跳</a:t>
            </a:r>
            <a:r>
              <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rPr>
              <a:t>[2] </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。据</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统计，</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2014</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年互联网</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46%</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的流量来自与无线和移动</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设备</a:t>
            </a:r>
            <a:r>
              <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rPr>
              <a:t>[1</a:t>
            </a:r>
            <a:r>
              <a:rPr lang="en-US" altLang="zh-CN" sz="2000" baseline="30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r>
              <a:rPr lang="zh-CN" altLang="en-US" sz="2000" dirty="0">
                <a:solidFill>
                  <a:schemeClr val="tx1">
                    <a:lumMod val="65000"/>
                    <a:lumOff val="35000"/>
                  </a:schemeClr>
                </a:solidFill>
                <a:latin typeface="方正悠黑简体" panose="02000000000000000000" pitchFamily="2" charset="-122"/>
                <a:ea typeface="方正悠黑简体" panose="02000000000000000000" pitchFamily="2" charset="-122"/>
              </a:rPr>
              <a:t> 。</a:t>
            </a:r>
            <a:endPar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视频</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直播逐渐兴起，产生了公司、学校或体育馆等同一区域内用户群利用无线局域网观看同一视频直播的</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需求</a:t>
            </a:r>
            <a:r>
              <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rPr>
              <a:t>[3</a:t>
            </a:r>
            <a:r>
              <a:rPr lang="en-US" altLang="zh-CN" sz="2000" baseline="30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r>
              <a:rPr lang="zh-CN" altLang="en-US" sz="2000" dirty="0">
                <a:solidFill>
                  <a:schemeClr val="tx1">
                    <a:lumMod val="65000"/>
                    <a:lumOff val="35000"/>
                  </a:schemeClr>
                </a:solidFill>
                <a:latin typeface="方正悠黑简体" panose="02000000000000000000" pitchFamily="2" charset="-122"/>
                <a:ea typeface="方正悠黑简体" panose="02000000000000000000" pitchFamily="2" charset="-122"/>
              </a:rPr>
              <a:t> 。</a:t>
            </a:r>
            <a:endPar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无线局域网作为</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一个广播媒体，采用传统单播模式进行视频传输效率低下。而</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802.11</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协议无法提供可靠的组播</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机制</a:t>
            </a:r>
            <a:r>
              <a:rPr lang="en-US" altLang="zh-CN"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rPr>
              <a:t>[4]</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zh-CN" altLang="en-US" sz="2000" baseline="30000" dirty="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
        <p:nvSpPr>
          <p:cNvPr id="4" name="灯片编号占位符 3"/>
          <p:cNvSpPr>
            <a:spLocks noGrp="1"/>
          </p:cNvSpPr>
          <p:nvPr>
            <p:ph type="sldNum" sz="quarter" idx="12"/>
          </p:nvPr>
        </p:nvSpPr>
        <p:spPr/>
        <p:txBody>
          <a:bodyPr/>
          <a:lstStyle/>
          <a:p>
            <a:fld id="{9860EDB8-5305-433F-BE41-D7A86D811DB3}" type="slidenum">
              <a:rPr lang="en-US" altLang="zh-CN" smtClean="0"/>
              <a:t>2</a:t>
            </a:fld>
            <a:endParaRPr lang="zh-CN" altLang="en-US" dirty="0"/>
          </a:p>
        </p:txBody>
      </p:sp>
    </p:spTree>
    <p:extLst>
      <p:ext uri="{BB962C8B-B14F-4D97-AF65-F5344CB8AC3E}">
        <p14:creationId xmlns:p14="http://schemas.microsoft.com/office/powerpoint/2010/main" val="2405213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研究目标</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rmAutofit/>
          </a:bodyPr>
          <a:lstStyle/>
          <a:p>
            <a:pPr>
              <a:lnSpc>
                <a:spcPct val="120000"/>
              </a:lnSpc>
            </a:pPr>
            <a:r>
              <a:rPr lang="zh-CN" altLang="en-US" sz="2400" dirty="0" smtClean="0">
                <a:solidFill>
                  <a:srgbClr val="D24726"/>
                </a:solidFill>
                <a:latin typeface="方正悠黑简体" panose="02000000000000000000" pitchFamily="2" charset="-122"/>
                <a:ea typeface="方正悠黑简体" panose="02000000000000000000" pitchFamily="2" charset="-122"/>
              </a:rPr>
              <a:t>实现并改进无线局域网下的视频组播，提升整体用户体验。</a:t>
            </a:r>
            <a:endParaRPr lang="en-US" altLang="zh-CN" sz="2400" dirty="0" smtClean="0">
              <a:solidFill>
                <a:srgbClr val="D24726"/>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利用并改进无线组播，提高视频直播时的网络利用率、实时性和可靠性。</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根据用户网络状况提供差异</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化视频服务</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定义、评估并优化用户整体的用户体验。</a:t>
            </a:r>
          </a:p>
          <a:p>
            <a:pPr>
              <a:lnSpc>
                <a:spcPct val="120000"/>
              </a:lnSpc>
            </a:pPr>
            <a:endParaRPr lang="zh-CN" altLang="en-US" sz="2400" dirty="0">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3</a:t>
            </a:fld>
            <a:endParaRPr lang="zh-CN" altLang="en-US"/>
          </a:p>
        </p:txBody>
      </p:sp>
    </p:spTree>
    <p:extLst>
      <p:ext uri="{BB962C8B-B14F-4D97-AF65-F5344CB8AC3E}">
        <p14:creationId xmlns:p14="http://schemas.microsoft.com/office/powerpoint/2010/main" val="886661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计划安排</a:t>
            </a:r>
            <a:endParaRPr lang="zh-CN" altLang="en-US" dirty="0">
              <a:latin typeface="方正悠黑简体" panose="02000000000000000000" pitchFamily="2" charset="-122"/>
              <a:ea typeface="方正悠黑简体" panose="02000000000000000000" pitchFamily="2" charset="-122"/>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1015572779"/>
              </p:ext>
            </p:extLst>
          </p:nvPr>
        </p:nvGraphicFramePr>
        <p:xfrm>
          <a:off x="1295804" y="1759600"/>
          <a:ext cx="6552392" cy="3647896"/>
        </p:xfrm>
        <a:graphic>
          <a:graphicData uri="http://schemas.openxmlformats.org/drawingml/2006/table">
            <a:tbl>
              <a:tblPr firstRow="1" bandRow="1">
                <a:tableStyleId>{F5AB1C69-6EDB-4FF4-983F-18BD219EF322}</a:tableStyleId>
              </a:tblPr>
              <a:tblGrid>
                <a:gridCol w="3276196">
                  <a:extLst>
                    <a:ext uri="{9D8B030D-6E8A-4147-A177-3AD203B41FA5}">
                      <a16:colId xmlns:a16="http://schemas.microsoft.com/office/drawing/2014/main" val="20000"/>
                    </a:ext>
                  </a:extLst>
                </a:gridCol>
                <a:gridCol w="3276196">
                  <a:extLst>
                    <a:ext uri="{9D8B030D-6E8A-4147-A177-3AD203B41FA5}">
                      <a16:colId xmlns:a16="http://schemas.microsoft.com/office/drawing/2014/main" val="20001"/>
                    </a:ext>
                  </a:extLst>
                </a:gridCol>
              </a:tblGrid>
              <a:tr h="911974">
                <a:tc>
                  <a:txBody>
                    <a:bodyPr/>
                    <a:lstStyle/>
                    <a:p>
                      <a:pPr algn="ctr"/>
                      <a:r>
                        <a:rPr lang="zh-CN" altLang="en-US" sz="2400" b="0" dirty="0" smtClean="0">
                          <a:latin typeface="方正悠黑简体" panose="02000000000000000000" pitchFamily="2" charset="-122"/>
                          <a:ea typeface="方正悠黑简体" panose="02000000000000000000" pitchFamily="2" charset="-122"/>
                        </a:rPr>
                        <a:t>时间</a:t>
                      </a:r>
                      <a:endParaRPr lang="zh-CN" altLang="en-US" sz="2400" b="0" dirty="0">
                        <a:latin typeface="方正悠黑简体" panose="02000000000000000000" pitchFamily="2" charset="-122"/>
                        <a:ea typeface="方正悠黑简体" panose="02000000000000000000" pitchFamily="2" charset="-122"/>
                      </a:endParaRPr>
                    </a:p>
                  </a:txBody>
                  <a:tcPr anchor="ctr"/>
                </a:tc>
                <a:tc>
                  <a:txBody>
                    <a:bodyPr/>
                    <a:lstStyle/>
                    <a:p>
                      <a:pPr algn="ctr"/>
                      <a:r>
                        <a:rPr lang="zh-CN" altLang="en-US" sz="2400" b="0" dirty="0" smtClean="0">
                          <a:latin typeface="方正悠黑简体" panose="02000000000000000000" pitchFamily="2" charset="-122"/>
                          <a:ea typeface="方正悠黑简体" panose="02000000000000000000" pitchFamily="2" charset="-122"/>
                        </a:rPr>
                        <a:t>计划目标</a:t>
                      </a:r>
                      <a:endParaRPr lang="zh-CN" altLang="en-US" sz="2400" b="0" dirty="0">
                        <a:latin typeface="方正悠黑简体" panose="02000000000000000000" pitchFamily="2" charset="-122"/>
                        <a:ea typeface="方正悠黑简体" panose="02000000000000000000" pitchFamily="2" charset="-122"/>
                      </a:endParaRPr>
                    </a:p>
                  </a:txBody>
                  <a:tcPr anchor="ctr"/>
                </a:tc>
                <a:extLst>
                  <a:ext uri="{0D108BD9-81ED-4DB2-BD59-A6C34878D82A}">
                    <a16:rowId xmlns:a16="http://schemas.microsoft.com/office/drawing/2014/main" val="10000"/>
                  </a:ext>
                </a:extLst>
              </a:tr>
              <a:tr h="911974">
                <a:tc>
                  <a:txBody>
                    <a:bodyPr/>
                    <a:lstStyle/>
                    <a:p>
                      <a:pPr algn="ctr"/>
                      <a:r>
                        <a:rPr lang="zh-CN" altLang="en-US" sz="1800" dirty="0" smtClean="0">
                          <a:latin typeface="方正悠黑简体" panose="02000000000000000000" pitchFamily="2" charset="-122"/>
                          <a:ea typeface="方正悠黑简体" panose="02000000000000000000" pitchFamily="2" charset="-122"/>
                        </a:rPr>
                        <a:t>开题答辩</a:t>
                      </a:r>
                      <a:endParaRPr lang="zh-CN" altLang="en-US" sz="1800" dirty="0">
                        <a:latin typeface="方正悠黑简体" panose="02000000000000000000" pitchFamily="2" charset="-122"/>
                        <a:ea typeface="方正悠黑简体" panose="02000000000000000000" pitchFamily="2" charset="-122"/>
                      </a:endParaRPr>
                    </a:p>
                  </a:txBody>
                  <a:tcPr anchor="ctr"/>
                </a:tc>
                <a:tc>
                  <a:txBody>
                    <a:bodyPr/>
                    <a:lstStyle/>
                    <a:p>
                      <a:pPr algn="ctr"/>
                      <a:r>
                        <a:rPr lang="zh-CN" altLang="en-US" sz="1800" dirty="0" smtClean="0">
                          <a:latin typeface="方正悠黑简体" panose="02000000000000000000" pitchFamily="2" charset="-122"/>
                          <a:ea typeface="方正悠黑简体" panose="02000000000000000000" pitchFamily="2" charset="-122"/>
                        </a:rPr>
                        <a:t>收集</a:t>
                      </a:r>
                      <a:r>
                        <a:rPr lang="zh-CN" altLang="en-US" sz="1800" dirty="0" smtClean="0">
                          <a:latin typeface="方正悠黑简体" panose="02000000000000000000" pitchFamily="2" charset="-122"/>
                          <a:ea typeface="方正悠黑简体" panose="02000000000000000000" pitchFamily="2" charset="-122"/>
                        </a:rPr>
                        <a:t>与了解关于</a:t>
                      </a:r>
                      <a:r>
                        <a:rPr lang="zh-CN" altLang="en-US" sz="1800" dirty="0" smtClean="0">
                          <a:latin typeface="方正悠黑简体" panose="02000000000000000000" pitchFamily="2" charset="-122"/>
                          <a:ea typeface="方正悠黑简体" panose="02000000000000000000" pitchFamily="2" charset="-122"/>
                        </a:rPr>
                        <a:t>无线视频组播的相关论文与研究</a:t>
                      </a:r>
                      <a:endParaRPr lang="zh-CN" altLang="en-US" sz="1800" dirty="0">
                        <a:latin typeface="方正悠黑简体" panose="02000000000000000000" pitchFamily="2" charset="-122"/>
                        <a:ea typeface="方正悠黑简体" panose="02000000000000000000" pitchFamily="2" charset="-122"/>
                      </a:endParaRPr>
                    </a:p>
                  </a:txBody>
                  <a:tcPr anchor="ctr">
                    <a:solidFill>
                      <a:schemeClr val="accent6">
                        <a:lumMod val="60000"/>
                        <a:lumOff val="40000"/>
                      </a:schemeClr>
                    </a:solidFill>
                  </a:tcPr>
                </a:tc>
                <a:extLst>
                  <a:ext uri="{0D108BD9-81ED-4DB2-BD59-A6C34878D82A}">
                    <a16:rowId xmlns:a16="http://schemas.microsoft.com/office/drawing/2014/main" val="10001"/>
                  </a:ext>
                </a:extLst>
              </a:tr>
              <a:tr h="911974">
                <a:tc>
                  <a:txBody>
                    <a:bodyPr/>
                    <a:lstStyle/>
                    <a:p>
                      <a:pPr algn="ctr"/>
                      <a:r>
                        <a:rPr lang="zh-CN" altLang="en-US" sz="1800" dirty="0" smtClean="0">
                          <a:latin typeface="方正悠黑简体" panose="02000000000000000000" pitchFamily="2" charset="-122"/>
                          <a:ea typeface="方正悠黑简体" panose="02000000000000000000" pitchFamily="2" charset="-122"/>
                        </a:rPr>
                        <a:t>中期答辩</a:t>
                      </a:r>
                      <a:endParaRPr lang="zh-CN" altLang="en-US" sz="1800" dirty="0">
                        <a:latin typeface="方正悠黑简体" panose="02000000000000000000" pitchFamily="2" charset="-122"/>
                        <a:ea typeface="方正悠黑简体" panose="02000000000000000000" pitchFamily="2" charset="-122"/>
                      </a:endParaRPr>
                    </a:p>
                  </a:txBody>
                  <a:tcPr anchor="ctr"/>
                </a:tc>
                <a:tc>
                  <a:txBody>
                    <a:bodyPr/>
                    <a:lstStyle/>
                    <a:p>
                      <a:pPr algn="ctr"/>
                      <a:r>
                        <a:rPr lang="zh-CN" altLang="en-US" sz="1800" dirty="0" smtClean="0">
                          <a:latin typeface="方正悠黑简体" panose="02000000000000000000" pitchFamily="2" charset="-122"/>
                          <a:ea typeface="方正悠黑简体" panose="02000000000000000000" pitchFamily="2" charset="-122"/>
                        </a:rPr>
                        <a:t>完成单</a:t>
                      </a:r>
                      <a:r>
                        <a:rPr lang="en-US" altLang="zh-CN" sz="1800" dirty="0" smtClean="0">
                          <a:latin typeface="方正悠黑简体" panose="02000000000000000000" pitchFamily="2" charset="-122"/>
                          <a:ea typeface="方正悠黑简体" panose="02000000000000000000" pitchFamily="2" charset="-122"/>
                        </a:rPr>
                        <a:t>AP</a:t>
                      </a:r>
                      <a:r>
                        <a:rPr lang="zh-CN" altLang="en-US" sz="1800" dirty="0" smtClean="0">
                          <a:latin typeface="方正悠黑简体" panose="02000000000000000000" pitchFamily="2" charset="-122"/>
                          <a:ea typeface="方正悠黑简体" panose="02000000000000000000" pitchFamily="2" charset="-122"/>
                        </a:rPr>
                        <a:t>视频组播系统的实现</a:t>
                      </a:r>
                      <a:endParaRPr lang="zh-CN" altLang="en-US" sz="1800" dirty="0">
                        <a:latin typeface="方正悠黑简体" panose="02000000000000000000" pitchFamily="2" charset="-122"/>
                        <a:ea typeface="方正悠黑简体" panose="02000000000000000000" pitchFamily="2" charset="-122"/>
                      </a:endParaRPr>
                    </a:p>
                  </a:txBody>
                  <a:tcPr anchor="ctr">
                    <a:solidFill>
                      <a:schemeClr val="accent6">
                        <a:lumMod val="60000"/>
                        <a:lumOff val="40000"/>
                      </a:schemeClr>
                    </a:solidFill>
                  </a:tcPr>
                </a:tc>
                <a:extLst>
                  <a:ext uri="{0D108BD9-81ED-4DB2-BD59-A6C34878D82A}">
                    <a16:rowId xmlns:a16="http://schemas.microsoft.com/office/drawing/2014/main" val="10002"/>
                  </a:ext>
                </a:extLst>
              </a:tr>
              <a:tr h="911974">
                <a:tc>
                  <a:txBody>
                    <a:bodyPr/>
                    <a:lstStyle/>
                    <a:p>
                      <a:pPr algn="ctr"/>
                      <a:r>
                        <a:rPr lang="zh-CN" altLang="en-US" sz="1800" dirty="0" smtClean="0">
                          <a:latin typeface="方正悠黑简体" panose="02000000000000000000" pitchFamily="2" charset="-122"/>
                          <a:ea typeface="方正悠黑简体" panose="02000000000000000000" pitchFamily="2" charset="-122"/>
                        </a:rPr>
                        <a:t>期末答辩</a:t>
                      </a:r>
                      <a:endParaRPr lang="zh-CN" altLang="en-US" sz="1800" dirty="0">
                        <a:latin typeface="方正悠黑简体" panose="02000000000000000000" pitchFamily="2" charset="-122"/>
                        <a:ea typeface="方正悠黑简体" panose="02000000000000000000" pitchFamily="2" charset="-122"/>
                      </a:endParaRPr>
                    </a:p>
                  </a:txBody>
                  <a:tcPr anchor="ctr"/>
                </a:tc>
                <a:tc>
                  <a:txBody>
                    <a:bodyPr/>
                    <a:lstStyle/>
                    <a:p>
                      <a:pPr algn="ctr"/>
                      <a:r>
                        <a:rPr lang="zh-CN" altLang="en-US" sz="1800" dirty="0" smtClean="0">
                          <a:latin typeface="方正悠黑简体" panose="02000000000000000000" pitchFamily="2" charset="-122"/>
                          <a:ea typeface="方正悠黑简体" panose="02000000000000000000" pitchFamily="2" charset="-122"/>
                        </a:rPr>
                        <a:t>测试伪广播的网络性能；</a:t>
                      </a:r>
                      <a:r>
                        <a:rPr lang="zh-CN" altLang="en-US" sz="1800" dirty="0" smtClean="0">
                          <a:latin typeface="方正悠黑简体" panose="02000000000000000000" pitchFamily="2" charset="-122"/>
                          <a:ea typeface="方正悠黑简体" panose="02000000000000000000" pitchFamily="2" charset="-122"/>
                        </a:rPr>
                        <a:t>优化整体系统</a:t>
                      </a:r>
                      <a:endParaRPr lang="zh-CN" altLang="en-US" sz="1800" dirty="0">
                        <a:latin typeface="方正悠黑简体" panose="02000000000000000000" pitchFamily="2" charset="-122"/>
                        <a:ea typeface="方正悠黑简体" panose="02000000000000000000" pitchFamily="2" charset="-122"/>
                      </a:endParaRPr>
                    </a:p>
                  </a:txBody>
                  <a:tcPr anchor="ctr"/>
                </a:tc>
                <a:extLst>
                  <a:ext uri="{0D108BD9-81ED-4DB2-BD59-A6C34878D82A}">
                    <a16:rowId xmlns:a16="http://schemas.microsoft.com/office/drawing/2014/main" val="10003"/>
                  </a:ext>
                </a:extLst>
              </a:tr>
            </a:tbl>
          </a:graphicData>
        </a:graphic>
      </p:graphicFrame>
      <p:sp>
        <p:nvSpPr>
          <p:cNvPr id="3" name="灯片编号占位符 2"/>
          <p:cNvSpPr>
            <a:spLocks noGrp="1"/>
          </p:cNvSpPr>
          <p:nvPr>
            <p:ph type="sldNum" sz="quarter" idx="12"/>
          </p:nvPr>
        </p:nvSpPr>
        <p:spPr/>
        <p:txBody>
          <a:bodyPr/>
          <a:lstStyle/>
          <a:p>
            <a:fld id="{9860EDB8-5305-433F-BE41-D7A86D811DB3}" type="slidenum">
              <a:rPr lang="en-US" altLang="zh-CN" smtClean="0"/>
              <a:t>4</a:t>
            </a:fld>
            <a:endParaRPr lang="zh-CN" altLang="en-US"/>
          </a:p>
        </p:txBody>
      </p:sp>
    </p:spTree>
    <p:extLst>
      <p:ext uri="{BB962C8B-B14F-4D97-AF65-F5344CB8AC3E}">
        <p14:creationId xmlns:p14="http://schemas.microsoft.com/office/powerpoint/2010/main" val="193622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无线组播</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rmAutofit/>
          </a:bodyPr>
          <a:lstStyle/>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传统</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802.11</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的组播机制不仅速率低下，还缺少可靠性机制。</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rgbClr val="D24726"/>
                </a:solidFill>
                <a:latin typeface="方正悠黑简体" panose="02000000000000000000" pitchFamily="2" charset="-122"/>
                <a:ea typeface="方正悠黑简体" panose="02000000000000000000" pitchFamily="2" charset="-122"/>
              </a:rPr>
              <a:t>采用伪广播</a:t>
            </a:r>
            <a:r>
              <a:rPr lang="en-US" altLang="zh-CN" sz="2000" dirty="0" smtClean="0">
                <a:solidFill>
                  <a:srgbClr val="D24726"/>
                </a:solidFill>
                <a:latin typeface="方正悠黑简体" panose="02000000000000000000" pitchFamily="2" charset="-122"/>
                <a:ea typeface="方正悠黑简体" panose="02000000000000000000" pitchFamily="2" charset="-122"/>
              </a:rPr>
              <a:t>Pseudo Broadcast</a:t>
            </a:r>
            <a:r>
              <a:rPr lang="zh-CN" altLang="en-US" sz="2000" dirty="0" smtClean="0">
                <a:solidFill>
                  <a:srgbClr val="D24726"/>
                </a:solidFill>
                <a:latin typeface="方正悠黑简体" panose="02000000000000000000" pitchFamily="2" charset="-122"/>
                <a:ea typeface="方正悠黑简体" panose="02000000000000000000" pitchFamily="2" charset="-122"/>
              </a:rPr>
              <a:t>进行视频组播。</a:t>
            </a:r>
            <a:endParaRPr lang="en-US" altLang="zh-CN" sz="2000" dirty="0" smtClean="0">
              <a:solidFill>
                <a:srgbClr val="D24726"/>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对一个客户端采用单播传输视频（</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其他客户端开启监听模式监听数据包（</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5</a:t>
            </a:fld>
            <a:endParaRPr lang="zh-CN" altLang="en-US"/>
          </a:p>
        </p:txBody>
      </p:sp>
      <p:pic>
        <p:nvPicPr>
          <p:cNvPr id="6" name="Picture 2" descr="http://www.clker.com/cliparts/f/f/e/4/12065572121317625675no_hope_Wireless_access_point.svg.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401" y="4858126"/>
            <a:ext cx="604279" cy="65135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62904" y="5509478"/>
            <a:ext cx="831272" cy="276999"/>
          </a:xfrm>
          <a:prstGeom prst="rect">
            <a:avLst/>
          </a:prstGeom>
          <a:noFill/>
        </p:spPr>
        <p:txBody>
          <a:bodyPr wrap="square" rtlCol="0">
            <a:spAutoFit/>
          </a:bodyPr>
          <a:lstStyle/>
          <a:p>
            <a:pPr algn="ctr"/>
            <a:r>
              <a:rPr lang="en-US" altLang="zh-CN" sz="1200" dirty="0" smtClean="0">
                <a:latin typeface="方正悠黑简体" panose="02000000000000000000" pitchFamily="2" charset="-122"/>
                <a:ea typeface="方正悠黑简体" panose="02000000000000000000" pitchFamily="2" charset="-122"/>
              </a:rPr>
              <a:t>AP</a:t>
            </a:r>
            <a:endParaRPr lang="zh-CN" altLang="en-US" sz="1200" dirty="0">
              <a:latin typeface="方正悠黑简体" panose="02000000000000000000" pitchFamily="2" charset="-122"/>
              <a:ea typeface="方正悠黑简体" panose="02000000000000000000" pitchFamily="2" charset="-122"/>
            </a:endParaRPr>
          </a:p>
        </p:txBody>
      </p:sp>
      <p:pic>
        <p:nvPicPr>
          <p:cNvPr id="7"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0709" y="4134299"/>
            <a:ext cx="563406" cy="56340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3324552" y="4697705"/>
            <a:ext cx="975719" cy="276999"/>
          </a:xfrm>
          <a:prstGeom prst="rect">
            <a:avLst/>
          </a:prstGeom>
          <a:noFill/>
        </p:spPr>
        <p:txBody>
          <a:bodyPr wrap="square" rtlCol="0">
            <a:spAutoFit/>
          </a:bodyPr>
          <a:lstStyle/>
          <a:p>
            <a:pPr algn="ctr"/>
            <a:r>
              <a:rPr lang="en-US" altLang="zh-CN" sz="1200" dirty="0" smtClean="0">
                <a:latin typeface="方正悠黑简体" panose="02000000000000000000" pitchFamily="2" charset="-122"/>
                <a:ea typeface="方正悠黑简体" panose="02000000000000000000" pitchFamily="2" charset="-122"/>
              </a:rPr>
              <a:t>Receiver</a:t>
            </a:r>
            <a:endParaRPr lang="zh-CN" altLang="en-US" sz="1200" dirty="0">
              <a:latin typeface="方正悠黑简体" panose="02000000000000000000" pitchFamily="2" charset="-122"/>
              <a:ea typeface="方正悠黑简体" panose="02000000000000000000" pitchFamily="2" charset="-122"/>
            </a:endParaRPr>
          </a:p>
        </p:txBody>
      </p:sp>
      <p:cxnSp>
        <p:nvCxnSpPr>
          <p:cNvPr id="10" name="直接箭头连接符 9"/>
          <p:cNvCxnSpPr>
            <a:endCxn id="7" idx="1"/>
          </p:cNvCxnSpPr>
          <p:nvPr/>
        </p:nvCxnSpPr>
        <p:spPr>
          <a:xfrm flipV="1">
            <a:off x="1894176" y="4416002"/>
            <a:ext cx="1636533" cy="569986"/>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4" name="Picture 8" descr="http://www.iconpng.com/png/devine/ce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865" y="5669906"/>
            <a:ext cx="563406" cy="5634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d30y9cdsu7xlg0.cloudfront.net/png/21603-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4873" y="5686317"/>
            <a:ext cx="579194" cy="579194"/>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p:cNvSpPr txBox="1"/>
          <p:nvPr/>
        </p:nvSpPr>
        <p:spPr>
          <a:xfrm>
            <a:off x="3324551" y="6261805"/>
            <a:ext cx="975719" cy="276999"/>
          </a:xfrm>
          <a:prstGeom prst="rect">
            <a:avLst/>
          </a:prstGeom>
          <a:noFill/>
        </p:spPr>
        <p:txBody>
          <a:bodyPr wrap="square" rtlCol="0">
            <a:spAutoFit/>
          </a:bodyPr>
          <a:lstStyle/>
          <a:p>
            <a:pPr algn="ctr"/>
            <a:r>
              <a:rPr lang="en-US" altLang="zh-CN" sz="1200" dirty="0" smtClean="0">
                <a:latin typeface="方正悠黑简体" panose="02000000000000000000" pitchFamily="2" charset="-122"/>
                <a:ea typeface="方正悠黑简体" panose="02000000000000000000" pitchFamily="2" charset="-122"/>
              </a:rPr>
              <a:t>Listener</a:t>
            </a:r>
            <a:endParaRPr lang="zh-CN" altLang="en-US" sz="1200" dirty="0">
              <a:latin typeface="方正悠黑简体" panose="02000000000000000000" pitchFamily="2" charset="-122"/>
              <a:ea typeface="方正悠黑简体" panose="02000000000000000000" pitchFamily="2" charset="-122"/>
            </a:endParaRPr>
          </a:p>
        </p:txBody>
      </p:sp>
      <p:cxnSp>
        <p:nvCxnSpPr>
          <p:cNvPr id="26" name="直接箭头连接符 25"/>
          <p:cNvCxnSpPr/>
          <p:nvPr/>
        </p:nvCxnSpPr>
        <p:spPr>
          <a:xfrm>
            <a:off x="2712442" y="4733744"/>
            <a:ext cx="902028" cy="835785"/>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sp>
        <p:nvSpPr>
          <p:cNvPr id="28" name="文本框 27"/>
          <p:cNvSpPr txBox="1"/>
          <p:nvPr/>
        </p:nvSpPr>
        <p:spPr>
          <a:xfrm>
            <a:off x="2121505" y="4420706"/>
            <a:ext cx="975719" cy="276999"/>
          </a:xfrm>
          <a:prstGeom prst="rect">
            <a:avLst/>
          </a:prstGeom>
          <a:noFill/>
        </p:spPr>
        <p:txBody>
          <a:bodyPr wrap="square" rtlCol="0">
            <a:spAutoFit/>
          </a:bodyPr>
          <a:lstStyle/>
          <a:p>
            <a:pPr algn="ctr"/>
            <a:r>
              <a:rPr lang="zh-CN" altLang="en-US" sz="1200" dirty="0" smtClean="0">
                <a:latin typeface="方正悠黑简体" panose="02000000000000000000" pitchFamily="2" charset="-122"/>
                <a:ea typeface="方正悠黑简体" panose="02000000000000000000" pitchFamily="2" charset="-122"/>
              </a:rPr>
              <a:t>单播</a:t>
            </a:r>
            <a:endParaRPr lang="zh-CN" altLang="en-US" sz="1200" dirty="0">
              <a:latin typeface="方正悠黑简体" panose="02000000000000000000" pitchFamily="2" charset="-122"/>
              <a:ea typeface="方正悠黑简体" panose="02000000000000000000" pitchFamily="2" charset="-122"/>
            </a:endParaRPr>
          </a:p>
        </p:txBody>
      </p:sp>
      <p:sp>
        <p:nvSpPr>
          <p:cNvPr id="29" name="文本框 28"/>
          <p:cNvSpPr txBox="1"/>
          <p:nvPr/>
        </p:nvSpPr>
        <p:spPr>
          <a:xfrm>
            <a:off x="2419870" y="5037463"/>
            <a:ext cx="975719" cy="276999"/>
          </a:xfrm>
          <a:prstGeom prst="rect">
            <a:avLst/>
          </a:prstGeom>
          <a:noFill/>
        </p:spPr>
        <p:txBody>
          <a:bodyPr wrap="square" rtlCol="0">
            <a:spAutoFit/>
          </a:bodyPr>
          <a:lstStyle/>
          <a:p>
            <a:pPr algn="ctr"/>
            <a:r>
              <a:rPr lang="zh-CN" altLang="en-US" sz="1200" dirty="0" smtClean="0">
                <a:latin typeface="方正悠黑简体" panose="02000000000000000000" pitchFamily="2" charset="-122"/>
                <a:ea typeface="方正悠黑简体" panose="02000000000000000000" pitchFamily="2" charset="-122"/>
              </a:rPr>
              <a:t>监听</a:t>
            </a:r>
            <a:endParaRPr lang="zh-CN" altLang="en-US" sz="1200" dirty="0">
              <a:latin typeface="方正悠黑简体" panose="02000000000000000000" pitchFamily="2" charset="-122"/>
              <a:ea typeface="方正悠黑简体" panose="02000000000000000000" pitchFamily="2" charset="-122"/>
            </a:endParaRPr>
          </a:p>
        </p:txBody>
      </p:sp>
      <p:sp>
        <p:nvSpPr>
          <p:cNvPr id="30" name="文本框 29"/>
          <p:cNvSpPr txBox="1"/>
          <p:nvPr/>
        </p:nvSpPr>
        <p:spPr>
          <a:xfrm>
            <a:off x="4526329" y="4316662"/>
            <a:ext cx="3969118" cy="2062103"/>
          </a:xfrm>
          <a:prstGeom prst="rect">
            <a:avLst/>
          </a:prstGeom>
          <a:noFill/>
        </p:spPr>
        <p:txBody>
          <a:bodyPr wrap="square" rtlCol="0">
            <a:spAutoFit/>
          </a:bodyPr>
          <a:lstStyle/>
          <a:p>
            <a:pPr marL="285750" indent="-285750">
              <a:lnSpc>
                <a:spcPct val="120000"/>
              </a:lnSpc>
              <a:spcAft>
                <a:spcPts val="1200"/>
              </a:spcAft>
              <a:buFont typeface="Arial" panose="020B0604020202020204" pitchFamily="34" charset="0"/>
              <a:buChar char="•"/>
            </a:pPr>
            <a:r>
              <a:rPr lang="en-US" altLang="zh-CN" dirty="0" smtClean="0">
                <a:solidFill>
                  <a:srgbClr val="D24726"/>
                </a:solidFill>
                <a:latin typeface="方正悠黑简体" panose="02000000000000000000" pitchFamily="2" charset="-122"/>
                <a:ea typeface="方正悠黑简体" panose="02000000000000000000" pitchFamily="2" charset="-122"/>
              </a:rPr>
              <a:t>Receiver</a:t>
            </a:r>
            <a:r>
              <a:rPr lang="zh-CN" altLang="en-US" dirty="0" smtClean="0">
                <a:solidFill>
                  <a:srgbClr val="D24726"/>
                </a:solidFill>
                <a:latin typeface="方正悠黑简体" panose="02000000000000000000" pitchFamily="2" charset="-122"/>
                <a:ea typeface="方正悠黑简体" panose="02000000000000000000" pitchFamily="2" charset="-122"/>
              </a:rPr>
              <a:t>很大程度决定了</a:t>
            </a:r>
            <a:r>
              <a:rPr lang="en-US" altLang="zh-CN" dirty="0" smtClean="0">
                <a:solidFill>
                  <a:srgbClr val="D24726"/>
                </a:solidFill>
                <a:latin typeface="方正悠黑简体" panose="02000000000000000000" pitchFamily="2" charset="-122"/>
                <a:ea typeface="方正悠黑简体" panose="02000000000000000000" pitchFamily="2" charset="-122"/>
              </a:rPr>
              <a:t>Listener</a:t>
            </a:r>
            <a:r>
              <a:rPr lang="zh-CN" altLang="en-US" dirty="0" smtClean="0">
                <a:solidFill>
                  <a:srgbClr val="D24726"/>
                </a:solidFill>
                <a:latin typeface="方正悠黑简体" panose="02000000000000000000" pitchFamily="2" charset="-122"/>
                <a:ea typeface="方正悠黑简体" panose="02000000000000000000" pitchFamily="2" charset="-122"/>
              </a:rPr>
              <a:t>的监听</a:t>
            </a:r>
            <a:r>
              <a:rPr lang="zh-CN" altLang="en-US" dirty="0" smtClean="0">
                <a:solidFill>
                  <a:srgbClr val="D24726"/>
                </a:solidFill>
                <a:latin typeface="方正悠黑简体" panose="02000000000000000000" pitchFamily="2" charset="-122"/>
                <a:ea typeface="方正悠黑简体" panose="02000000000000000000" pitchFamily="2" charset="-122"/>
              </a:rPr>
              <a:t>质量</a:t>
            </a:r>
            <a:r>
              <a:rPr lang="en-US" altLang="zh-CN" baseline="30000" dirty="0">
                <a:solidFill>
                  <a:srgbClr val="D24726"/>
                </a:solidFill>
                <a:latin typeface="方正悠黑简体" panose="02000000000000000000" pitchFamily="2" charset="-122"/>
                <a:ea typeface="方正悠黑简体" panose="02000000000000000000" pitchFamily="2" charset="-122"/>
              </a:rPr>
              <a:t>[11</a:t>
            </a:r>
            <a:r>
              <a:rPr lang="en-US" altLang="zh-CN" baseline="30000" dirty="0" smtClean="0">
                <a:solidFill>
                  <a:srgbClr val="D24726"/>
                </a:solidFill>
                <a:latin typeface="方正悠黑简体" panose="02000000000000000000" pitchFamily="2" charset="-122"/>
                <a:ea typeface="方正悠黑简体" panose="02000000000000000000" pitchFamily="2" charset="-122"/>
              </a:rPr>
              <a:t>]</a:t>
            </a:r>
            <a:r>
              <a:rPr lang="zh-CN" altLang="en-US" dirty="0">
                <a:solidFill>
                  <a:srgbClr val="D24726"/>
                </a:solidFill>
                <a:latin typeface="方正悠黑简体" panose="02000000000000000000" pitchFamily="2" charset="-122"/>
                <a:ea typeface="方正悠黑简体" panose="02000000000000000000" pitchFamily="2" charset="-122"/>
              </a:rPr>
              <a:t> 。</a:t>
            </a:r>
            <a:endParaRPr lang="en-US" altLang="zh-CN" baseline="30000" dirty="0">
              <a:solidFill>
                <a:srgbClr val="D24726"/>
              </a:solidFill>
              <a:latin typeface="方正悠黑简体" panose="02000000000000000000" pitchFamily="2" charset="-122"/>
              <a:ea typeface="方正悠黑简体" panose="02000000000000000000" pitchFamily="2" charset="-122"/>
            </a:endParaRPr>
          </a:p>
          <a:p>
            <a:pPr marL="285750" indent="-285750">
              <a:lnSpc>
                <a:spcPct val="120000"/>
              </a:lnSpc>
              <a:spcAft>
                <a:spcPts val="1200"/>
              </a:spcAft>
              <a:buFont typeface="Arial" panose="020B0604020202020204" pitchFamily="34" charset="0"/>
              <a:buChar char="•"/>
            </a:pPr>
            <a:r>
              <a:rPr lang="en-US" altLang="zh-CN" dirty="0" smtClean="0">
                <a:solidFill>
                  <a:srgbClr val="D24726"/>
                </a:solidFill>
                <a:latin typeface="方正悠黑简体" panose="02000000000000000000" pitchFamily="2" charset="-122"/>
                <a:ea typeface="方正悠黑简体" panose="02000000000000000000" pitchFamily="2" charset="-122"/>
              </a:rPr>
              <a:t>Receiver</a:t>
            </a:r>
            <a:r>
              <a:rPr lang="zh-CN" altLang="en-US" dirty="0" smtClean="0">
                <a:solidFill>
                  <a:srgbClr val="D24726"/>
                </a:solidFill>
                <a:latin typeface="方正悠黑简体" panose="02000000000000000000" pitchFamily="2" charset="-122"/>
                <a:ea typeface="方正悠黑简体" panose="02000000000000000000" pitchFamily="2" charset="-122"/>
              </a:rPr>
              <a:t>和</a:t>
            </a:r>
            <a:r>
              <a:rPr lang="en-US" altLang="zh-CN" dirty="0" smtClean="0">
                <a:solidFill>
                  <a:srgbClr val="D24726"/>
                </a:solidFill>
                <a:latin typeface="方正悠黑简体" panose="02000000000000000000" pitchFamily="2" charset="-122"/>
                <a:ea typeface="方正悠黑简体" panose="02000000000000000000" pitchFamily="2" charset="-122"/>
              </a:rPr>
              <a:t>Listener</a:t>
            </a:r>
            <a:r>
              <a:rPr lang="zh-CN" altLang="en-US" dirty="0" smtClean="0">
                <a:solidFill>
                  <a:srgbClr val="D24726"/>
                </a:solidFill>
                <a:latin typeface="方正悠黑简体" panose="02000000000000000000" pitchFamily="2" charset="-122"/>
                <a:ea typeface="方正悠黑简体" panose="02000000000000000000" pitchFamily="2" charset="-122"/>
              </a:rPr>
              <a:t>之间的关系究竟是怎样的呢？</a:t>
            </a:r>
            <a:endParaRPr lang="en-US" altLang="zh-CN" dirty="0" smtClean="0">
              <a:solidFill>
                <a:srgbClr val="D24726"/>
              </a:solidFill>
              <a:latin typeface="方正悠黑简体" panose="02000000000000000000" pitchFamily="2" charset="-122"/>
              <a:ea typeface="方正悠黑简体" panose="02000000000000000000" pitchFamily="2" charset="-122"/>
            </a:endParaRPr>
          </a:p>
          <a:p>
            <a:pPr marL="285750" indent="-285750">
              <a:lnSpc>
                <a:spcPct val="120000"/>
              </a:lnSpc>
              <a:spcAft>
                <a:spcPts val="1200"/>
              </a:spcAft>
              <a:buFont typeface="Arial" panose="020B0604020202020204" pitchFamily="34" charset="0"/>
              <a:buChar char="•"/>
            </a:pPr>
            <a:endParaRPr lang="zh-CN" altLang="en-US" dirty="0">
              <a:solidFill>
                <a:srgbClr val="D24726"/>
              </a:solidFill>
              <a:latin typeface="方正悠黑简体" panose="02000000000000000000" pitchFamily="2" charset="-122"/>
              <a:ea typeface="方正悠黑简体" panose="02000000000000000000" pitchFamily="2" charset="-122"/>
            </a:endParaRPr>
          </a:p>
        </p:txBody>
      </p:sp>
    </p:spTree>
    <p:extLst>
      <p:ext uri="{BB962C8B-B14F-4D97-AF65-F5344CB8AC3E}">
        <p14:creationId xmlns:p14="http://schemas.microsoft.com/office/powerpoint/2010/main" val="150171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0">
                                            <p:txEl>
                                              <p:pRg st="0" end="0"/>
                                            </p:txEl>
                                          </p:spTgt>
                                        </p:tgtEl>
                                        <p:attrNameLst>
                                          <p:attrName>style.visibility</p:attrName>
                                        </p:attrNameLst>
                                      </p:cBhvr>
                                      <p:to>
                                        <p:strVal val="visible"/>
                                      </p:to>
                                    </p:set>
                                    <p:animEffect transition="in" filter="fade">
                                      <p:cBhvr>
                                        <p:cTn id="66" dur="500"/>
                                        <p:tgtEl>
                                          <p:spTgt spid="30">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
                                            <p:txEl>
                                              <p:pRg st="1" end="1"/>
                                            </p:txEl>
                                          </p:spTgt>
                                        </p:tgtEl>
                                        <p:attrNameLst>
                                          <p:attrName>style.visibility</p:attrName>
                                        </p:attrNameLst>
                                      </p:cBhvr>
                                      <p:to>
                                        <p:strVal val="visible"/>
                                      </p:to>
                                    </p:set>
                                    <p:animEffect transition="in" filter="fade">
                                      <p:cBhvr>
                                        <p:cTn id="71"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2"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实验设置</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Autofit/>
          </a:bodyPr>
          <a:lstStyle/>
          <a:p>
            <a:pPr>
              <a:lnSpc>
                <a:spcPct val="120000"/>
              </a:lnSpc>
            </a:pPr>
            <a:r>
              <a:rPr lang="zh-CN" altLang="en-US" sz="2000" dirty="0" smtClean="0">
                <a:solidFill>
                  <a:srgbClr val="D24726"/>
                </a:solidFill>
                <a:latin typeface="方正悠黑简体" panose="02000000000000000000" pitchFamily="2" charset="-122"/>
                <a:ea typeface="方正悠黑简体" panose="02000000000000000000" pitchFamily="2" charset="-122"/>
              </a:rPr>
              <a:t>实验目的：</a:t>
            </a:r>
            <a:endParaRPr lang="en-US" altLang="zh-CN" sz="2000" dirty="0" smtClean="0">
              <a:solidFill>
                <a:srgbClr val="D24726"/>
              </a:solidFill>
              <a:latin typeface="方正悠黑简体" panose="02000000000000000000" pitchFamily="2" charset="-122"/>
              <a:ea typeface="方正悠黑简体" panose="02000000000000000000" pitchFamily="2" charset="-122"/>
            </a:endParaRPr>
          </a:p>
          <a:p>
            <a:pPr>
              <a:lnSpc>
                <a:spcPct val="120000"/>
              </a:lnSpc>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探究选择不同的</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对于</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的影响，并以此反应伪广播</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Pseudo Broadcast</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的网络性能。</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a:lnSpc>
                <a:spcPct val="120000"/>
              </a:lnSpc>
            </a:pPr>
            <a:r>
              <a:rPr lang="zh-CN" altLang="en-US" sz="2000" dirty="0" smtClean="0">
                <a:solidFill>
                  <a:srgbClr val="D24726"/>
                </a:solidFill>
                <a:latin typeface="方正悠黑简体" panose="02000000000000000000" pitchFamily="2" charset="-122"/>
                <a:ea typeface="方正悠黑简体" panose="02000000000000000000" pitchFamily="2" charset="-122"/>
              </a:rPr>
              <a:t>实验设置：</a:t>
            </a:r>
            <a:endParaRPr lang="en-US" altLang="zh-CN" sz="2000" dirty="0" smtClean="0">
              <a:solidFill>
                <a:srgbClr val="D24726"/>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选取了</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8</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台树莓派作为客户端，</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1</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台主机作为</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AP</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以任意一个客户端作为</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，发送</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10000</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个数据包，测量</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Receiver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和</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Listener</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的相关网络参数。</a:t>
            </a:r>
            <a:endPar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变换</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客户端的位置，重复以上实验，测</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得了约</a:t>
            </a:r>
            <a:r>
              <a:rPr lang="en-US" altLang="zh-CN"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10000</a:t>
            </a:r>
            <a:r>
              <a:rPr lang="zh-CN" altLang="en-US" sz="2000" dirty="0" smtClean="0">
                <a:solidFill>
                  <a:schemeClr val="tx1">
                    <a:lumMod val="65000"/>
                    <a:lumOff val="35000"/>
                  </a:schemeClr>
                </a:solidFill>
                <a:latin typeface="方正悠黑简体" panose="02000000000000000000" pitchFamily="2" charset="-122"/>
                <a:ea typeface="方正悠黑简体" panose="02000000000000000000" pitchFamily="2" charset="-122"/>
              </a:rPr>
              <a:t>组数据。</a:t>
            </a:r>
            <a:endParaRPr lang="en-US" altLang="zh-CN" sz="2000" dirty="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6</a:t>
            </a:fld>
            <a:endParaRPr lang="zh-CN" altLang="en-US"/>
          </a:p>
        </p:txBody>
      </p:sp>
    </p:spTree>
    <p:extLst>
      <p:ext uri="{BB962C8B-B14F-4D97-AF65-F5344CB8AC3E}">
        <p14:creationId xmlns:p14="http://schemas.microsoft.com/office/powerpoint/2010/main" val="3150496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实验参数</a:t>
            </a:r>
            <a:endParaRPr lang="zh-CN" altLang="en-US" dirty="0">
              <a:latin typeface="方正悠黑简体" panose="02000000000000000000" pitchFamily="2" charset="-122"/>
              <a:ea typeface="方正悠黑简体" panose="02000000000000000000" pitchFamily="2" charset="-122"/>
            </a:endParaRPr>
          </a:p>
        </p:txBody>
      </p:sp>
      <p:sp>
        <p:nvSpPr>
          <p:cNvPr id="3" name="内容占位符 2"/>
          <p:cNvSpPr>
            <a:spLocks noGrp="1"/>
          </p:cNvSpPr>
          <p:nvPr>
            <p:ph idx="1"/>
          </p:nvPr>
        </p:nvSpPr>
        <p:spPr>
          <a:xfrm>
            <a:off x="628651" y="1825625"/>
            <a:ext cx="7886700" cy="4351338"/>
          </a:xfrm>
        </p:spPr>
        <p:txBody>
          <a:bodyPr>
            <a:normAutofit/>
          </a:bodyPr>
          <a:lstStyle/>
          <a:p>
            <a:pPr marL="342900" indent="-342900">
              <a:lnSpc>
                <a:spcPct val="120000"/>
              </a:lnSpc>
              <a:buFont typeface="Arial" panose="020B0604020202020204" pitchFamily="34" charset="0"/>
              <a:buChar char="•"/>
            </a:pPr>
            <a:r>
              <a:rPr lang="en-US" altLang="zh-CN" sz="2400" dirty="0" smtClean="0">
                <a:solidFill>
                  <a:srgbClr val="D24726"/>
                </a:solidFill>
                <a:latin typeface="方正悠黑简体" panose="02000000000000000000" pitchFamily="2" charset="-122"/>
                <a:ea typeface="方正悠黑简体" panose="02000000000000000000" pitchFamily="2" charset="-122"/>
              </a:rPr>
              <a:t>Receiver</a:t>
            </a:r>
            <a:r>
              <a:rPr lang="zh-CN" altLang="en-US" sz="2400" dirty="0" smtClean="0">
                <a:solidFill>
                  <a:srgbClr val="D24726"/>
                </a:solidFill>
                <a:latin typeface="方正悠黑简体" panose="02000000000000000000" pitchFamily="2" charset="-122"/>
                <a:ea typeface="方正悠黑简体" panose="02000000000000000000" pitchFamily="2" charset="-122"/>
              </a:rPr>
              <a:t>的吞吐率（</a:t>
            </a:r>
            <a:r>
              <a:rPr lang="en-US" altLang="zh-CN" sz="2400" dirty="0" smtClean="0">
                <a:solidFill>
                  <a:srgbClr val="D24726"/>
                </a:solidFill>
                <a:latin typeface="方正悠黑简体" panose="02000000000000000000" pitchFamily="2" charset="-122"/>
                <a:ea typeface="方正悠黑简体" panose="02000000000000000000" pitchFamily="2" charset="-122"/>
              </a:rPr>
              <a:t>Throughput</a:t>
            </a:r>
            <a:r>
              <a:rPr lang="zh-CN" altLang="en-US" sz="2400" dirty="0" smtClean="0">
                <a:solidFill>
                  <a:srgbClr val="D24726"/>
                </a:solidFill>
                <a:latin typeface="方正悠黑简体" panose="02000000000000000000" pitchFamily="2" charset="-122"/>
                <a:ea typeface="方正悠黑简体" panose="02000000000000000000" pitchFamily="2" charset="-122"/>
              </a:rPr>
              <a:t>）</a:t>
            </a:r>
            <a:endParaRPr lang="en-US" altLang="zh-CN" sz="2400" dirty="0" smtClean="0">
              <a:solidFill>
                <a:srgbClr val="D24726"/>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en-US" altLang="zh-CN" sz="2400" dirty="0" smtClean="0">
                <a:solidFill>
                  <a:srgbClr val="D24726"/>
                </a:solidFill>
                <a:latin typeface="方正悠黑简体" panose="02000000000000000000" pitchFamily="2" charset="-122"/>
                <a:ea typeface="方正悠黑简体" panose="02000000000000000000" pitchFamily="2" charset="-122"/>
              </a:rPr>
              <a:t>Listener</a:t>
            </a:r>
            <a:r>
              <a:rPr lang="zh-CN" altLang="en-US" sz="2400" dirty="0" smtClean="0">
                <a:solidFill>
                  <a:srgbClr val="D24726"/>
                </a:solidFill>
                <a:latin typeface="方正悠黑简体" panose="02000000000000000000" pitchFamily="2" charset="-122"/>
                <a:ea typeface="方正悠黑简体" panose="02000000000000000000" pitchFamily="2" charset="-122"/>
              </a:rPr>
              <a:t>的包到达率（</a:t>
            </a:r>
            <a:r>
              <a:rPr lang="en-US" altLang="zh-CN" sz="2400" dirty="0" smtClean="0">
                <a:solidFill>
                  <a:srgbClr val="D24726"/>
                </a:solidFill>
                <a:latin typeface="方正悠黑简体" panose="02000000000000000000" pitchFamily="2" charset="-122"/>
                <a:ea typeface="方正悠黑简体" panose="02000000000000000000" pitchFamily="2" charset="-122"/>
              </a:rPr>
              <a:t>Packet Delivery Ratio</a:t>
            </a:r>
            <a:r>
              <a:rPr lang="zh-CN" altLang="en-US" sz="2400" dirty="0" smtClean="0">
                <a:solidFill>
                  <a:srgbClr val="D24726"/>
                </a:solidFill>
                <a:latin typeface="方正悠黑简体" panose="02000000000000000000" pitchFamily="2" charset="-122"/>
                <a:ea typeface="方正悠黑简体" panose="02000000000000000000" pitchFamily="2" charset="-122"/>
              </a:rPr>
              <a:t>）</a:t>
            </a:r>
            <a:endParaRPr lang="en-US" altLang="zh-CN" sz="2400" dirty="0" smtClean="0">
              <a:solidFill>
                <a:srgbClr val="D24726"/>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接收信号强度（</a:t>
            </a:r>
            <a:r>
              <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RSSI</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实际物理传输速率（</a:t>
            </a:r>
            <a:r>
              <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Transmission Rate</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AP</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重传次数</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a:p>
            <a:pPr marL="342900" indent="-342900">
              <a:lnSpc>
                <a:spcPct val="120000"/>
              </a:lnSpc>
              <a:buFont typeface="Arial" panose="020B0604020202020204" pitchFamily="34" charset="0"/>
              <a:buChar char="•"/>
            </a:pPr>
            <a:r>
              <a:rPr lang="zh-CN" altLang="en-US" sz="2400" dirty="0">
                <a:solidFill>
                  <a:schemeClr val="tx1">
                    <a:lumMod val="65000"/>
                    <a:lumOff val="35000"/>
                  </a:schemeClr>
                </a:solidFill>
                <a:latin typeface="方正悠黑简体" panose="02000000000000000000" pitchFamily="2" charset="-122"/>
                <a:ea typeface="方正悠黑简体" panose="02000000000000000000" pitchFamily="2" charset="-122"/>
              </a:rPr>
              <a:t>信道</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利用率（</a:t>
            </a:r>
            <a:r>
              <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Airtime Utilization</a:t>
            </a:r>
            <a:r>
              <a:rPr lang="zh-CN" altLang="en-US" sz="2400" dirty="0" smtClean="0">
                <a:solidFill>
                  <a:schemeClr val="tx1">
                    <a:lumMod val="65000"/>
                    <a:lumOff val="35000"/>
                  </a:schemeClr>
                </a:solidFill>
                <a:latin typeface="方正悠黑简体" panose="02000000000000000000" pitchFamily="2" charset="-122"/>
                <a:ea typeface="方正悠黑简体" panose="02000000000000000000" pitchFamily="2" charset="-122"/>
              </a:rPr>
              <a:t>）</a:t>
            </a:r>
            <a:endParaRPr lang="en-US" altLang="zh-CN" sz="2400" dirty="0" smtClean="0">
              <a:solidFill>
                <a:schemeClr val="tx1">
                  <a:lumMod val="65000"/>
                  <a:lumOff val="35000"/>
                </a:schemeClr>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7</a:t>
            </a:fld>
            <a:endParaRPr lang="zh-CN" altLang="en-US"/>
          </a:p>
        </p:txBody>
      </p:sp>
    </p:spTree>
    <p:extLst>
      <p:ext uri="{BB962C8B-B14F-4D97-AF65-F5344CB8AC3E}">
        <p14:creationId xmlns:p14="http://schemas.microsoft.com/office/powerpoint/2010/main" val="3585102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实验</a:t>
            </a:r>
            <a:r>
              <a:rPr lang="zh-CN" altLang="en-US" dirty="0">
                <a:latin typeface="方正悠黑简体" panose="02000000000000000000" pitchFamily="2" charset="-122"/>
                <a:ea typeface="方正悠黑简体" panose="02000000000000000000" pitchFamily="2" charset="-122"/>
              </a:rPr>
              <a:t>结果</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8</a:t>
            </a:fld>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47" y="2349745"/>
            <a:ext cx="3470283" cy="2567644"/>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241" y="2333749"/>
            <a:ext cx="3442808" cy="2583640"/>
          </a:xfrm>
          <a:prstGeom prst="rect">
            <a:avLst/>
          </a:prstGeom>
        </p:spPr>
      </p:pic>
      <p:sp>
        <p:nvSpPr>
          <p:cNvPr id="11" name="文本框 10"/>
          <p:cNvSpPr txBox="1"/>
          <p:nvPr/>
        </p:nvSpPr>
        <p:spPr>
          <a:xfrm>
            <a:off x="1289935" y="2011191"/>
            <a:ext cx="2161309" cy="338554"/>
          </a:xfrm>
          <a:prstGeom prst="rect">
            <a:avLst/>
          </a:prstGeom>
          <a:noFill/>
        </p:spPr>
        <p:txBody>
          <a:bodyPr wrap="square" rtlCol="0">
            <a:spAutoFit/>
          </a:bodyPr>
          <a:lstStyle/>
          <a:p>
            <a:pPr algn="ctr"/>
            <a:r>
              <a:rPr lang="zh-CN" altLang="en-US" sz="1600" dirty="0" smtClean="0">
                <a:latin typeface="方正悠黑简体" panose="02000000000000000000" pitchFamily="2" charset="-122"/>
                <a:ea typeface="方正悠黑简体" panose="02000000000000000000" pitchFamily="2" charset="-122"/>
              </a:rPr>
              <a:t>吞吐率</a:t>
            </a:r>
            <a:endParaRPr lang="zh-CN" altLang="en-US" sz="1600" dirty="0">
              <a:latin typeface="方正悠黑简体" panose="02000000000000000000" pitchFamily="2" charset="-122"/>
              <a:ea typeface="方正悠黑简体" panose="02000000000000000000" pitchFamily="2" charset="-122"/>
            </a:endParaRPr>
          </a:p>
        </p:txBody>
      </p:sp>
      <p:sp>
        <p:nvSpPr>
          <p:cNvPr id="12" name="文本框 11"/>
          <p:cNvSpPr txBox="1"/>
          <p:nvPr/>
        </p:nvSpPr>
        <p:spPr>
          <a:xfrm>
            <a:off x="5541991" y="2011191"/>
            <a:ext cx="2161309" cy="338554"/>
          </a:xfrm>
          <a:prstGeom prst="rect">
            <a:avLst/>
          </a:prstGeom>
          <a:noFill/>
        </p:spPr>
        <p:txBody>
          <a:bodyPr wrap="square" rtlCol="0">
            <a:spAutoFit/>
          </a:bodyPr>
          <a:lstStyle/>
          <a:p>
            <a:pPr algn="ctr"/>
            <a:r>
              <a:rPr lang="zh-CN" altLang="en-US" sz="1600" dirty="0" smtClean="0">
                <a:latin typeface="方正悠黑简体" panose="02000000000000000000" pitchFamily="2" charset="-122"/>
                <a:ea typeface="方正悠黑简体" panose="02000000000000000000" pitchFamily="2" charset="-122"/>
              </a:rPr>
              <a:t>物理传输速率</a:t>
            </a:r>
            <a:endParaRPr lang="zh-CN" altLang="en-US" sz="1600" dirty="0">
              <a:latin typeface="方正悠黑简体" panose="02000000000000000000" pitchFamily="2" charset="-122"/>
              <a:ea typeface="方正悠黑简体" panose="02000000000000000000" pitchFamily="2" charset="-122"/>
            </a:endParaRPr>
          </a:p>
        </p:txBody>
      </p:sp>
      <p:sp>
        <p:nvSpPr>
          <p:cNvPr id="3" name="文本框 2"/>
          <p:cNvSpPr txBox="1"/>
          <p:nvPr/>
        </p:nvSpPr>
        <p:spPr>
          <a:xfrm>
            <a:off x="1549945" y="5563513"/>
            <a:ext cx="5868785" cy="369332"/>
          </a:xfrm>
          <a:prstGeom prst="rect">
            <a:avLst/>
          </a:prstGeom>
          <a:noFill/>
        </p:spPr>
        <p:txBody>
          <a:bodyPr wrap="square" rtlCol="0">
            <a:spAutoFit/>
          </a:bodyPr>
          <a:lstStyle/>
          <a:p>
            <a:pPr algn="ctr"/>
            <a:r>
              <a:rPr lang="zh-CN" altLang="en-US" dirty="0" smtClean="0">
                <a:solidFill>
                  <a:srgbClr val="D24726"/>
                </a:solidFill>
                <a:latin typeface="方正悠黑简体" panose="02000000000000000000" pitchFamily="2" charset="-122"/>
                <a:ea typeface="方正悠黑简体" panose="02000000000000000000" pitchFamily="2" charset="-122"/>
              </a:rPr>
              <a:t>带宽和传输速率与</a:t>
            </a:r>
            <a:r>
              <a:rPr lang="en-US" altLang="zh-CN" dirty="0" smtClean="0">
                <a:solidFill>
                  <a:srgbClr val="D24726"/>
                </a:solidFill>
                <a:latin typeface="方正悠黑简体" panose="02000000000000000000" pitchFamily="2" charset="-122"/>
                <a:ea typeface="方正悠黑简体" panose="02000000000000000000" pitchFamily="2" charset="-122"/>
              </a:rPr>
              <a:t>RSSI</a:t>
            </a:r>
            <a:r>
              <a:rPr lang="zh-CN" altLang="en-US" dirty="0" smtClean="0">
                <a:solidFill>
                  <a:srgbClr val="D24726"/>
                </a:solidFill>
                <a:latin typeface="方正悠黑简体" panose="02000000000000000000" pitchFamily="2" charset="-122"/>
                <a:ea typeface="方正悠黑简体" panose="02000000000000000000" pitchFamily="2" charset="-122"/>
              </a:rPr>
              <a:t>相关度最大，信号越好速率越快。</a:t>
            </a:r>
            <a:endParaRPr lang="zh-CN" altLang="en-US" dirty="0">
              <a:solidFill>
                <a:srgbClr val="D24726"/>
              </a:solidFill>
              <a:latin typeface="方正悠黑简体" panose="02000000000000000000" pitchFamily="2" charset="-122"/>
              <a:ea typeface="方正悠黑简体" panose="02000000000000000000" pitchFamily="2" charset="-122"/>
            </a:endParaRPr>
          </a:p>
        </p:txBody>
      </p:sp>
    </p:spTree>
    <p:extLst>
      <p:ext uri="{BB962C8B-B14F-4D97-AF65-F5344CB8AC3E}">
        <p14:creationId xmlns:p14="http://schemas.microsoft.com/office/powerpoint/2010/main" val="3813003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悠黑简体" panose="02000000000000000000" pitchFamily="2" charset="-122"/>
                <a:ea typeface="方正悠黑简体" panose="02000000000000000000" pitchFamily="2" charset="-122"/>
              </a:rPr>
              <a:t>实验</a:t>
            </a:r>
            <a:r>
              <a:rPr lang="zh-CN" altLang="en-US" dirty="0">
                <a:latin typeface="方正悠黑简体" panose="02000000000000000000" pitchFamily="2" charset="-122"/>
                <a:ea typeface="方正悠黑简体" panose="02000000000000000000" pitchFamily="2" charset="-122"/>
              </a:rPr>
              <a:t>结果</a:t>
            </a:r>
          </a:p>
        </p:txBody>
      </p:sp>
      <p:sp>
        <p:nvSpPr>
          <p:cNvPr id="3" name="内容占位符 2"/>
          <p:cNvSpPr>
            <a:spLocks noGrp="1"/>
          </p:cNvSpPr>
          <p:nvPr>
            <p:ph idx="1"/>
          </p:nvPr>
        </p:nvSpPr>
        <p:spPr>
          <a:xfrm>
            <a:off x="540988" y="1606941"/>
            <a:ext cx="7886700" cy="4351338"/>
          </a:xfrm>
        </p:spPr>
        <p:txBody>
          <a:bodyPr>
            <a:normAutofit/>
          </a:bodyPr>
          <a:lstStyle/>
          <a:p>
            <a:pPr algn="ctr">
              <a:lnSpc>
                <a:spcPct val="120000"/>
              </a:lnSpc>
            </a:pPr>
            <a:r>
              <a:rPr lang="en-US" altLang="zh-CN" sz="1800" dirty="0" smtClean="0">
                <a:solidFill>
                  <a:srgbClr val="3B3026"/>
                </a:solidFill>
                <a:latin typeface="方正悠黑简体" panose="02000000000000000000" pitchFamily="2" charset="-122"/>
                <a:ea typeface="方正悠黑简体" panose="02000000000000000000" pitchFamily="2" charset="-122"/>
              </a:rPr>
              <a:t>AP</a:t>
            </a:r>
            <a:r>
              <a:rPr lang="zh-CN" altLang="en-US" sz="1800" dirty="0" smtClean="0">
                <a:solidFill>
                  <a:srgbClr val="3B3026"/>
                </a:solidFill>
                <a:latin typeface="方正悠黑简体" panose="02000000000000000000" pitchFamily="2" charset="-122"/>
                <a:ea typeface="方正悠黑简体" panose="02000000000000000000" pitchFamily="2" charset="-122"/>
              </a:rPr>
              <a:t>重传次数</a:t>
            </a:r>
            <a:endParaRPr lang="en-US" altLang="zh-CN" sz="1800" dirty="0" smtClean="0">
              <a:solidFill>
                <a:srgbClr val="3B3026"/>
              </a:solidFill>
              <a:latin typeface="方正悠黑简体" panose="02000000000000000000" pitchFamily="2" charset="-122"/>
              <a:ea typeface="方正悠黑简体" panose="02000000000000000000" pitchFamily="2" charset="-122"/>
            </a:endParaRPr>
          </a:p>
        </p:txBody>
      </p:sp>
      <p:sp>
        <p:nvSpPr>
          <p:cNvPr id="5" name="灯片编号占位符 4"/>
          <p:cNvSpPr>
            <a:spLocks noGrp="1"/>
          </p:cNvSpPr>
          <p:nvPr>
            <p:ph type="sldNum" sz="quarter" idx="12"/>
          </p:nvPr>
        </p:nvSpPr>
        <p:spPr/>
        <p:txBody>
          <a:bodyPr/>
          <a:lstStyle/>
          <a:p>
            <a:fld id="{9860EDB8-5305-433F-BE41-D7A86D811DB3}" type="slidenum">
              <a:rPr lang="en-US" altLang="zh-CN" smtClean="0"/>
              <a:t>9</a:t>
            </a:fld>
            <a:endParaRPr lang="zh-CN" altLang="en-US"/>
          </a:p>
        </p:txBody>
      </p:sp>
      <p:pic>
        <p:nvPicPr>
          <p:cNvPr id="6" name="图片 5"/>
          <p:cNvPicPr>
            <a:picLocks noChangeAspect="1"/>
          </p:cNvPicPr>
          <p:nvPr/>
        </p:nvPicPr>
        <p:blipFill rotWithShape="1">
          <a:blip r:embed="rId2"/>
          <a:srcRect l="8123" t="12045" r="21572" b="4084"/>
          <a:stretch/>
        </p:blipFill>
        <p:spPr>
          <a:xfrm>
            <a:off x="2097935" y="2000954"/>
            <a:ext cx="4768378" cy="3199833"/>
          </a:xfrm>
          <a:prstGeom prst="rect">
            <a:avLst/>
          </a:prstGeom>
        </p:spPr>
      </p:pic>
      <p:sp>
        <p:nvSpPr>
          <p:cNvPr id="7" name="文本框 6"/>
          <p:cNvSpPr txBox="1"/>
          <p:nvPr/>
        </p:nvSpPr>
        <p:spPr>
          <a:xfrm>
            <a:off x="1549945" y="5563513"/>
            <a:ext cx="5868785" cy="369332"/>
          </a:xfrm>
          <a:prstGeom prst="rect">
            <a:avLst/>
          </a:prstGeom>
          <a:noFill/>
        </p:spPr>
        <p:txBody>
          <a:bodyPr wrap="square" rtlCol="0">
            <a:spAutoFit/>
          </a:bodyPr>
          <a:lstStyle/>
          <a:p>
            <a:pPr algn="ctr"/>
            <a:r>
              <a:rPr lang="zh-CN" altLang="en-US" dirty="0" smtClean="0">
                <a:solidFill>
                  <a:srgbClr val="D24726"/>
                </a:solidFill>
                <a:latin typeface="方正悠黑简体" panose="02000000000000000000" pitchFamily="2" charset="-122"/>
                <a:ea typeface="方正悠黑简体" panose="02000000000000000000" pitchFamily="2" charset="-122"/>
              </a:rPr>
              <a:t>信号越差，重传越多，</a:t>
            </a:r>
            <a:r>
              <a:rPr lang="en-US" altLang="zh-CN" dirty="0" smtClean="0">
                <a:solidFill>
                  <a:srgbClr val="D24726"/>
                </a:solidFill>
                <a:latin typeface="方正悠黑简体" panose="02000000000000000000" pitchFamily="2" charset="-122"/>
                <a:ea typeface="方正悠黑简体" panose="02000000000000000000" pitchFamily="2" charset="-122"/>
              </a:rPr>
              <a:t>Listener</a:t>
            </a:r>
            <a:r>
              <a:rPr lang="zh-CN" altLang="en-US" dirty="0" smtClean="0">
                <a:solidFill>
                  <a:srgbClr val="D24726"/>
                </a:solidFill>
                <a:latin typeface="方正悠黑简体" panose="02000000000000000000" pitchFamily="2" charset="-122"/>
                <a:ea typeface="方正悠黑简体" panose="02000000000000000000" pitchFamily="2" charset="-122"/>
              </a:rPr>
              <a:t>听到包的概率越大。</a:t>
            </a:r>
            <a:endParaRPr lang="zh-CN" altLang="en-US" dirty="0">
              <a:solidFill>
                <a:srgbClr val="D24726"/>
              </a:solidFill>
              <a:latin typeface="方正悠黑简体" panose="02000000000000000000" pitchFamily="2" charset="-122"/>
              <a:ea typeface="方正悠黑简体" panose="02000000000000000000" pitchFamily="2" charset="-122"/>
            </a:endParaRPr>
          </a:p>
        </p:txBody>
      </p:sp>
    </p:spTree>
    <p:extLst>
      <p:ext uri="{BB962C8B-B14F-4D97-AF65-F5344CB8AC3E}">
        <p14:creationId xmlns:p14="http://schemas.microsoft.com/office/powerpoint/2010/main" val="2682027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1821</Words>
  <Application>Microsoft Office PowerPoint</Application>
  <PresentationFormat>全屏显示(4:3)</PresentationFormat>
  <Paragraphs>315</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Segoe UI Light</vt:lpstr>
      <vt:lpstr>Cambria Math</vt:lpstr>
      <vt:lpstr>方正悠黑简体</vt:lpstr>
      <vt:lpstr>Segoe UI</vt:lpstr>
      <vt:lpstr>Microsoft YaHei UI</vt:lpstr>
      <vt:lpstr>Arial</vt:lpstr>
      <vt:lpstr>等线</vt:lpstr>
      <vt:lpstr>Calibri</vt:lpstr>
      <vt:lpstr>宋体</vt:lpstr>
      <vt:lpstr>WelcomeDoc</vt:lpstr>
      <vt:lpstr>无线局域网下视频组播的 用户体验优化问题的研究</vt:lpstr>
      <vt:lpstr>背景&amp;需求</vt:lpstr>
      <vt:lpstr>研究目标</vt:lpstr>
      <vt:lpstr>计划安排</vt:lpstr>
      <vt:lpstr>无线组播</vt:lpstr>
      <vt:lpstr>实验设置</vt:lpstr>
      <vt:lpstr>实验参数</vt:lpstr>
      <vt:lpstr>实验结果</vt:lpstr>
      <vt:lpstr>实验结果</vt:lpstr>
      <vt:lpstr>实验结果</vt:lpstr>
      <vt:lpstr>可靠性机制</vt:lpstr>
      <vt:lpstr>系统实现</vt:lpstr>
      <vt:lpstr>系统示意图</vt:lpstr>
      <vt:lpstr>创新点</vt:lpstr>
      <vt:lpstr>未来工作</vt:lpstr>
      <vt:lpstr>参考文献</vt:lpstr>
      <vt:lpstr>参考文献</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2016-01-05T03:27:37Z</dcterms:created>
  <dcterms:modified xsi:type="dcterms:W3CDTF">2016-03-29T01:25:51Z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