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0" r:id="rId4"/>
    <p:sldId id="259" r:id="rId5"/>
    <p:sldId id="256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86" autoAdjust="0"/>
  </p:normalViewPr>
  <p:slideViewPr>
    <p:cSldViewPr snapToGrid="0">
      <p:cViewPr varScale="1">
        <p:scale>
          <a:sx n="70" d="100"/>
          <a:sy n="70" d="100"/>
        </p:scale>
        <p:origin x="11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10A1A-8FDE-447D-A598-A4054ADCC7B1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751B0-B979-44D1-80D1-2FEAF4B2D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014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default.org.springframework.cloud.loadbalancer.config.BlockingLoadBalancerClientAutoConfiguration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751B0-B979-44D1-80D1-2FEAF4B2D33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137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751B0-B979-44D1-80D1-2FEAF4B2D33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633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ReactiveCompositeDiscoveryClientAutoConfiguration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751B0-B979-44D1-80D1-2FEAF4B2D33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160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751B0-B979-44D1-80D1-2FEAF4B2D33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556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751B0-B979-44D1-80D1-2FEAF4B2D33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806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751B0-B979-44D1-80D1-2FEAF4B2D33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16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67350-D134-474C-84C5-E7A1F9D1E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D17AF1-83F8-4FD2-A4C3-5B39FB2AF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FA1076-D269-4C3D-B983-5A65E200A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DD67-860E-45F9-A342-F19D45802CC0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817862-F5F8-44BF-A7A0-1984F460B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9BB2D3-D7B8-4E93-A03B-24DE495B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CDD8-86BB-453F-A53B-EC19F054A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32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2FC85-B4ED-46F9-85CA-D0B99480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157C28-ADE6-4EA2-B603-38AB1E45E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7307F8-6616-4644-A4F8-09C2A11DD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DD67-860E-45F9-A342-F19D45802CC0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90E66B-641C-4A20-8537-E1DA4FEA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52344-8E7C-495B-9B64-45D3D806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CDD8-86BB-453F-A53B-EC19F054A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85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C2EBB8-906C-4749-B0FF-57FFA506A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2B00FB-61A2-45A1-8DD4-EAE6328AF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64629-9B70-4994-B85B-6CAA6255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DD67-860E-45F9-A342-F19D45802CC0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CE26D-8A01-4D0A-A203-D3738F95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858FC8-CCC9-4D99-AFA3-16D2A24F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CDD8-86BB-453F-A53B-EC19F054A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96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7B76D-6430-4C7D-9092-8F5D8C77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A22E3B-8C51-411D-BB20-45A481D33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FE2A09-97A7-41D3-8323-FB94C3831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DD67-860E-45F9-A342-F19D45802CC0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85A93-5BC2-4052-8645-FD6CFA7B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3FE77-AC2A-49DD-8B35-85817B27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CDD8-86BB-453F-A53B-EC19F054A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00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0CC3F-4BA5-4404-925E-4A2EEBC2B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A743F1-1BFB-4501-B754-987D1EF16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6F757B-2BBD-4B09-92A4-6AC29226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DD67-860E-45F9-A342-F19D45802CC0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83704-43AD-4FEE-AFE3-DF4414D1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293F73-E046-4398-8273-8E83AC7F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CDD8-86BB-453F-A53B-EC19F054A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67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CF6FF-E773-4F63-8169-B4F41415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F8854-B793-4ADA-8E0E-A62FD38C2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B21CD6-E8DF-4C78-A4F9-D665EE967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232098-1826-47D5-89DE-823764439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DD67-860E-45F9-A342-F19D45802CC0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9F0051-B895-49BB-89C7-652B5B60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9DA9FC-20DC-44A3-8140-89003713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CDD8-86BB-453F-A53B-EC19F054A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22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73F62-1705-49D8-8165-28B6A4E33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1C1142-9847-4455-A524-8EBB8F9A3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AA5C11-45EA-4B74-8DCB-4BF0B64D1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6724A8-5107-432D-8155-B188263D9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856236-5FBD-4997-909F-77EF65CDF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6F6448-750F-4801-95D2-736007AB4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DD67-860E-45F9-A342-F19D45802CC0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9630B2-A56F-4147-B2F5-DB80FF72C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AD542F-A2DD-4720-BC6E-BC86D197B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CDD8-86BB-453F-A53B-EC19F054A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14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CC120-3C07-4E5F-AFC5-180769ECF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034886-8909-499B-B4FA-C2FE22F5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DD67-860E-45F9-A342-F19D45802CC0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E56E86-711E-4324-AE82-F19E0859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107427-3F7B-4398-B595-D70E2CB9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CDD8-86BB-453F-A53B-EC19F054A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63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966B6D-3CEE-4324-98EB-21B0B8E11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DD67-860E-45F9-A342-F19D45802CC0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96BD84-C70A-4E04-AFDA-AE609A349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65F99E-138F-45E8-9CC8-86BA1EAF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CDD8-86BB-453F-A53B-EC19F054A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22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63594-672A-44E4-B301-8CC851301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B31F9D-2C7D-4F23-86F4-ADC43E8C8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8BAF48-79FE-4CB5-88AA-4DD079653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0FA01F-23D2-423A-BA5C-50D69568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DD67-860E-45F9-A342-F19D45802CC0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5579FE-A33B-405D-AEA1-0976F1089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38610A-9ACB-4717-A05D-12EF72AC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CDD8-86BB-453F-A53B-EC19F054A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58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5CAD1-1C75-49F5-B958-C351872C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3E749B-A71C-415E-AC12-C8D8EDB93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AA164D-6AF6-4094-9D44-7295F1041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16579C-72CD-47C8-99E1-E2D92BE3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DD67-860E-45F9-A342-F19D45802CC0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A7668F-265C-41A2-A5C0-252AE5D5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A92E7C-D95D-4D05-AA08-227E4267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CDD8-86BB-453F-A53B-EC19F054A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0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721E72-072E-491C-A165-A1F267BE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9D5A34-F973-4DD8-A9AC-C4BBBDEE1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A47E14-B0AD-49E0-B5CD-2618BE88F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ADD67-860E-45F9-A342-F19D45802CC0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D0326A-B54F-4FDF-9CAF-7D2371DC2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3F97FB-99B9-4FF1-A13E-750A15034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4CDD8-86BB-453F-A53B-EC19F054A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20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054D62-9C53-4F3A-82E4-5A922418412D}"/>
              </a:ext>
            </a:extLst>
          </p:cNvPr>
          <p:cNvSpPr txBox="1"/>
          <p:nvPr/>
        </p:nvSpPr>
        <p:spPr>
          <a:xfrm>
            <a:off x="441075" y="1146365"/>
            <a:ext cx="241042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en-US" altLang="zh-CN" dirty="0" err="1"/>
              <a:t>org.springframework.cloud.loadbalancer.config</a:t>
            </a:r>
            <a:r>
              <a:rPr lang="en-US" altLang="zh-CN" dirty="0"/>
              <a:t>.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LoadBalancerAutoConfiguration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25FCF8-0E74-49C8-A2C1-CF412DB1EDC9}"/>
              </a:ext>
            </a:extLst>
          </p:cNvPr>
          <p:cNvSpPr txBox="1"/>
          <p:nvPr/>
        </p:nvSpPr>
        <p:spPr>
          <a:xfrm>
            <a:off x="3395559" y="1300313"/>
            <a:ext cx="2410427" cy="36933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en-US" altLang="zh-CN" dirty="0">
                <a:solidFill>
                  <a:srgbClr val="BBB529"/>
                </a:solidFill>
                <a:effectLst/>
              </a:rPr>
              <a:t>@LoadBalancerClients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6655C97-A519-44FF-A923-0B557521283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851501" y="1484979"/>
            <a:ext cx="544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0BCE84C-C0B5-4823-BEC2-7321BDA6406E}"/>
              </a:ext>
            </a:extLst>
          </p:cNvPr>
          <p:cNvSpPr txBox="1"/>
          <p:nvPr/>
        </p:nvSpPr>
        <p:spPr>
          <a:xfrm>
            <a:off x="6483834" y="1303831"/>
            <a:ext cx="48558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en-US" altLang="zh-CN" dirty="0" err="1"/>
              <a:t>LoadBalancerClientConfigurationRegistrar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AEF850B-02E5-4284-9CF6-EC9EA8CBE572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5805986" y="1484979"/>
            <a:ext cx="677848" cy="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740288C-B540-40AC-B1E7-E608D2BD735D}"/>
              </a:ext>
            </a:extLst>
          </p:cNvPr>
          <p:cNvSpPr txBox="1"/>
          <p:nvPr/>
        </p:nvSpPr>
        <p:spPr>
          <a:xfrm>
            <a:off x="4393830" y="1850793"/>
            <a:ext cx="500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default.org.springframework.cloud.loadbalancer.config.LoadBalancerAutoConfiguration.LoadBalancerClientSpecification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87D0A75-E59E-4633-A415-A7F502A83708}"/>
              </a:ext>
            </a:extLst>
          </p:cNvPr>
          <p:cNvSpPr txBox="1"/>
          <p:nvPr/>
        </p:nvSpPr>
        <p:spPr>
          <a:xfrm>
            <a:off x="7833531" y="2468018"/>
            <a:ext cx="350611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en-US" altLang="zh-CN" dirty="0"/>
              <a:t>org.springframework.cloud.loadbalancer.annotation.LoadBalancerClientSpecification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122718C-990E-4454-8FE0-18AD446B933B}"/>
              </a:ext>
            </a:extLst>
          </p:cNvPr>
          <p:cNvCxnSpPr>
            <a:cxnSpLocks/>
          </p:cNvCxnSpPr>
          <p:nvPr/>
        </p:nvCxnSpPr>
        <p:spPr>
          <a:xfrm>
            <a:off x="9987077" y="1669645"/>
            <a:ext cx="0" cy="79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5D28F17-3F89-4127-99D1-D2763EB404BC}"/>
              </a:ext>
            </a:extLst>
          </p:cNvPr>
          <p:cNvSpPr txBox="1"/>
          <p:nvPr/>
        </p:nvSpPr>
        <p:spPr>
          <a:xfrm>
            <a:off x="441076" y="3245774"/>
            <a:ext cx="241042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en-US" altLang="zh-CN" dirty="0"/>
              <a:t>org.springframework.cloud.loadbalancer.config.</a:t>
            </a:r>
            <a:r>
              <a:rPr lang="en-US" altLang="zh-CN" dirty="0">
                <a:solidFill>
                  <a:srgbClr val="FF0000"/>
                </a:solidFill>
              </a:rPr>
              <a:t>BlockingLoadBalancerClientAutoConfiguration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7E85946-141A-41FF-88F0-6F9D1C0143D7}"/>
              </a:ext>
            </a:extLst>
          </p:cNvPr>
          <p:cNvSpPr txBox="1"/>
          <p:nvPr/>
        </p:nvSpPr>
        <p:spPr>
          <a:xfrm>
            <a:off x="4393830" y="4353183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default.org.springframework.cloud.loadbalancer.config.BlockingLoadBalancerClientAutoConfiguration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6C51ED5-1DD1-43D5-A22D-556C0869BC11}"/>
              </a:ext>
            </a:extLst>
          </p:cNvPr>
          <p:cNvSpPr txBox="1"/>
          <p:nvPr/>
        </p:nvSpPr>
        <p:spPr>
          <a:xfrm>
            <a:off x="3396092" y="3753268"/>
            <a:ext cx="2410427" cy="36933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en-US" altLang="zh-CN" dirty="0">
                <a:solidFill>
                  <a:srgbClr val="BBB529"/>
                </a:solidFill>
                <a:effectLst/>
              </a:rPr>
              <a:t>@LoadBalancerClients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6658748-BD8A-41CA-B4D7-A4A9D69AE01E}"/>
              </a:ext>
            </a:extLst>
          </p:cNvPr>
          <p:cNvCxnSpPr>
            <a:cxnSpLocks/>
          </p:cNvCxnSpPr>
          <p:nvPr/>
        </p:nvCxnSpPr>
        <p:spPr>
          <a:xfrm>
            <a:off x="2851501" y="3937934"/>
            <a:ext cx="544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70A87580-FC64-4C7C-AFF4-863BAB952F79}"/>
              </a:ext>
            </a:extLst>
          </p:cNvPr>
          <p:cNvSpPr txBox="1"/>
          <p:nvPr/>
        </p:nvSpPr>
        <p:spPr>
          <a:xfrm>
            <a:off x="6483833" y="3761922"/>
            <a:ext cx="48558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en-US" altLang="zh-CN" dirty="0" err="1"/>
              <a:t>LoadBalancerClientConfigurationRegistrar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0804F4C-0AFC-485B-92EB-8074576E4110}"/>
              </a:ext>
            </a:extLst>
          </p:cNvPr>
          <p:cNvCxnSpPr>
            <a:cxnSpLocks/>
          </p:cNvCxnSpPr>
          <p:nvPr/>
        </p:nvCxnSpPr>
        <p:spPr>
          <a:xfrm>
            <a:off x="5805986" y="3928036"/>
            <a:ext cx="677848" cy="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CDD88697-0E38-410C-9396-D41DFB3318D6}"/>
              </a:ext>
            </a:extLst>
          </p:cNvPr>
          <p:cNvSpPr txBox="1"/>
          <p:nvPr/>
        </p:nvSpPr>
        <p:spPr>
          <a:xfrm>
            <a:off x="7833531" y="5036777"/>
            <a:ext cx="350611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en-US" altLang="zh-CN" dirty="0"/>
              <a:t>org.springframework.cloud.loadbalancer.annotation.LoadBalancerClientSpecification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561C510-2750-44B7-89A0-60B1ECD99FBD}"/>
              </a:ext>
            </a:extLst>
          </p:cNvPr>
          <p:cNvCxnSpPr>
            <a:cxnSpLocks/>
          </p:cNvCxnSpPr>
          <p:nvPr/>
        </p:nvCxnSpPr>
        <p:spPr>
          <a:xfrm>
            <a:off x="9999574" y="4224857"/>
            <a:ext cx="0" cy="79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E5D28F17-3F89-4127-99D1-D2763EB404BC}"/>
              </a:ext>
            </a:extLst>
          </p:cNvPr>
          <p:cNvSpPr txBox="1"/>
          <p:nvPr/>
        </p:nvSpPr>
        <p:spPr>
          <a:xfrm>
            <a:off x="1001146" y="1314104"/>
            <a:ext cx="241042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en-US" altLang="zh-CN" dirty="0"/>
              <a:t>org.springframework.cloud.loadbalancer.config.</a:t>
            </a:r>
            <a:r>
              <a:rPr lang="en-US" altLang="zh-CN" dirty="0">
                <a:solidFill>
                  <a:srgbClr val="FF0000"/>
                </a:solidFill>
              </a:rPr>
              <a:t>BlockingLoadBalancerClientAutoConfiguration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6658748-BD8A-41CA-B4D7-A4A9D69AE01E}"/>
              </a:ext>
            </a:extLst>
          </p:cNvPr>
          <p:cNvCxnSpPr>
            <a:cxnSpLocks/>
          </p:cNvCxnSpPr>
          <p:nvPr/>
        </p:nvCxnSpPr>
        <p:spPr>
          <a:xfrm>
            <a:off x="3411571" y="2006264"/>
            <a:ext cx="90896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CD0830F-173F-4535-9FDB-003D5A0412CE}"/>
              </a:ext>
            </a:extLst>
          </p:cNvPr>
          <p:cNvSpPr txBox="1"/>
          <p:nvPr/>
        </p:nvSpPr>
        <p:spPr>
          <a:xfrm>
            <a:off x="4454843" y="1821598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BlockingLoadBalancerClient</a:t>
            </a:r>
            <a:endParaRPr lang="en-US" altLang="zh-CN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E30897B-445E-47E2-9725-930882F5F7E6}"/>
              </a:ext>
            </a:extLst>
          </p:cNvPr>
          <p:cNvSpPr txBox="1"/>
          <p:nvPr/>
        </p:nvSpPr>
        <p:spPr>
          <a:xfrm>
            <a:off x="4538663" y="2606766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LoadBalancerClien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t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4C747CA-EC3F-4B5A-83F5-A1DB4018E9A7}"/>
              </a:ext>
            </a:extLst>
          </p:cNvPr>
          <p:cNvCxnSpPr/>
          <p:nvPr/>
        </p:nvCxnSpPr>
        <p:spPr>
          <a:xfrm>
            <a:off x="5692140" y="2190930"/>
            <a:ext cx="0" cy="415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7D7174B-8F74-414F-B73C-76B4BF56805D}"/>
              </a:ext>
            </a:extLst>
          </p:cNvPr>
          <p:cNvSpPr txBox="1"/>
          <p:nvPr/>
        </p:nvSpPr>
        <p:spPr>
          <a:xfrm>
            <a:off x="721043" y="3881903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defRPr>
            </a:lvl1pPr>
          </a:lstStyle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LoadBalancerClientFactory</a:t>
            </a:r>
            <a:endParaRPr lang="en-US" altLang="zh-CN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F8FA9B2-C50B-4F9E-88A4-CEBFF279ECD1}"/>
              </a:ext>
            </a:extLst>
          </p:cNvPr>
          <p:cNvSpPr txBox="1"/>
          <p:nvPr/>
        </p:nvSpPr>
        <p:spPr>
          <a:xfrm>
            <a:off x="886845" y="4805232"/>
            <a:ext cx="241042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en-US" altLang="zh-CN" dirty="0" err="1"/>
              <a:t>org.springframework.cloud.loadbalancer.config</a:t>
            </a:r>
            <a:r>
              <a:rPr lang="en-US" altLang="zh-CN" dirty="0"/>
              <a:t>.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LoadBalancerAutoConfiguration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4F0BBA4-93A1-489E-9E57-E15B1A5C9DB3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2092058" y="4251235"/>
            <a:ext cx="0" cy="55399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79611B7-31C2-47AE-B286-8E3A10027EAA}"/>
              </a:ext>
            </a:extLst>
          </p:cNvPr>
          <p:cNvCxnSpPr>
            <a:cxnSpLocks/>
          </p:cNvCxnSpPr>
          <p:nvPr/>
        </p:nvCxnSpPr>
        <p:spPr>
          <a:xfrm flipV="1">
            <a:off x="2308860" y="2976097"/>
            <a:ext cx="3383280" cy="9058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49A0924-49A6-4989-8569-26965C8C2A2E}"/>
              </a:ext>
            </a:extLst>
          </p:cNvPr>
          <p:cNvSpPr txBox="1"/>
          <p:nvPr/>
        </p:nvSpPr>
        <p:spPr>
          <a:xfrm>
            <a:off x="6553472" y="4620566"/>
            <a:ext cx="3809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ReactiveLoadBalancerClientFilter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A73FA46-B562-43CC-B148-54A791FD1178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6553472" y="2976098"/>
            <a:ext cx="1904862" cy="164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717FBA5-31A1-4838-891C-36BF8B9AD15C}"/>
              </a:ext>
            </a:extLst>
          </p:cNvPr>
          <p:cNvSpPr txBox="1"/>
          <p:nvPr/>
        </p:nvSpPr>
        <p:spPr>
          <a:xfrm>
            <a:off x="7503795" y="342900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2"/>
                <a:ea typeface="JetBrains Mono"/>
              </a:rPr>
              <a:t>getInstance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495B86A-4B2B-49F0-86B5-01D45F1337CC}"/>
              </a:ext>
            </a:extLst>
          </p:cNvPr>
          <p:cNvSpPr txBox="1"/>
          <p:nvPr/>
        </p:nvSpPr>
        <p:spPr>
          <a:xfrm>
            <a:off x="8710477" y="1969198"/>
            <a:ext cx="3481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LoadBalancerClientSpecification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66893EF-9773-4A21-A2ED-9212248E890A}"/>
              </a:ext>
            </a:extLst>
          </p:cNvPr>
          <p:cNvCxnSpPr/>
          <p:nvPr/>
        </p:nvCxnSpPr>
        <p:spPr>
          <a:xfrm flipV="1">
            <a:off x="8349343" y="2560261"/>
            <a:ext cx="531752" cy="868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F9E68F4-5A0B-417A-B0EB-FA42D7E9BEE2}"/>
              </a:ext>
            </a:extLst>
          </p:cNvPr>
          <p:cNvSpPr txBox="1"/>
          <p:nvPr/>
        </p:nvSpPr>
        <p:spPr>
          <a:xfrm>
            <a:off x="9408657" y="2791432"/>
            <a:ext cx="49279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Context.regist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>
                <a:solidFill>
                  <a:srgbClr val="FFC000"/>
                </a:solidFill>
              </a:rPr>
              <a:t>LoadBalancerClientFactory</a:t>
            </a:r>
            <a:r>
              <a:rPr lang="en-US" altLang="zh-CN" dirty="0">
                <a:solidFill>
                  <a:srgbClr val="FFC000"/>
                </a:solidFill>
              </a:rPr>
              <a:t>-</a:t>
            </a:r>
            <a:r>
              <a:rPr lang="en-US" altLang="zh-CN" dirty="0" err="1">
                <a:solidFill>
                  <a:srgbClr val="FFC000"/>
                </a:solidFill>
              </a:rPr>
              <a:t>nlp</a:t>
            </a:r>
            <a:r>
              <a:rPr lang="en-US" altLang="zh-CN" dirty="0">
                <a:solidFill>
                  <a:srgbClr val="FFC000"/>
                </a:solidFill>
              </a:rPr>
              <a:t>-</a:t>
            </a:r>
            <a:r>
              <a:rPr lang="en-US" altLang="zh-CN" dirty="0" err="1">
                <a:solidFill>
                  <a:srgbClr val="FFC000"/>
                </a:solidFill>
              </a:rPr>
              <a:t>alg</a:t>
            </a:r>
            <a:r>
              <a:rPr lang="en-US" altLang="zh-CN" dirty="0">
                <a:solidFill>
                  <a:srgbClr val="FFC000"/>
                </a:solidFill>
              </a:rPr>
              <a:t>-deep-proxy</a:t>
            </a:r>
          </a:p>
          <a:p>
            <a:endParaRPr lang="en-US" altLang="zh-CN" dirty="0">
              <a:solidFill>
                <a:srgbClr val="FFC000"/>
              </a:solidFill>
            </a:endParaRPr>
          </a:p>
          <a:p>
            <a:r>
              <a:rPr lang="zh-CN" altLang="en-US" dirty="0">
                <a:solidFill>
                  <a:srgbClr val="FFC000"/>
                </a:solidFill>
              </a:rPr>
              <a:t>在 </a:t>
            </a:r>
            <a:r>
              <a:rPr lang="en-US" altLang="zh-CN" dirty="0">
                <a:solidFill>
                  <a:srgbClr val="FFC000"/>
                </a:solidFill>
              </a:rPr>
              <a:t>context </a:t>
            </a:r>
            <a:r>
              <a:rPr lang="zh-CN" altLang="en-US" dirty="0">
                <a:solidFill>
                  <a:srgbClr val="FFC000"/>
                </a:solidFill>
              </a:rPr>
              <a:t>获取</a:t>
            </a:r>
            <a:r>
              <a:rPr lang="en-US" altLang="zh-CN" dirty="0" err="1">
                <a:solidFill>
                  <a:srgbClr val="FFC000"/>
                </a:solidFill>
              </a:rPr>
              <a:t>reactloadbalancer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en-US" altLang="zh-CN" dirty="0">
                <a:solidFill>
                  <a:srgbClr val="FFC000"/>
                </a:solidFill>
              </a:rPr>
              <a:t>   </a:t>
            </a:r>
            <a:r>
              <a:rPr lang="zh-CN" altLang="en-US" dirty="0">
                <a:solidFill>
                  <a:srgbClr val="FFC000"/>
                </a:solidFill>
              </a:rPr>
              <a:t>得到 </a:t>
            </a:r>
            <a:r>
              <a:rPr lang="en-US" altLang="zh-CN" dirty="0" err="1">
                <a:solidFill>
                  <a:srgbClr val="FFC000"/>
                </a:solidFill>
              </a:rPr>
              <a:t>reactorServiceInstanceLoadBalancer</a:t>
            </a:r>
            <a:endParaRPr lang="en-US" altLang="zh-CN" dirty="0">
              <a:solidFill>
                <a:srgbClr val="FFC000"/>
              </a:solidFill>
            </a:endParaRPr>
          </a:p>
          <a:p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6B71814-122A-44D6-A1CC-F930BBF0335A}"/>
              </a:ext>
            </a:extLst>
          </p:cNvPr>
          <p:cNvSpPr txBox="1"/>
          <p:nvPr/>
        </p:nvSpPr>
        <p:spPr>
          <a:xfrm>
            <a:off x="6499043" y="5812132"/>
            <a:ext cx="7173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 err="1">
                <a:highlight>
                  <a:srgbClr val="FFFF00"/>
                </a:highlight>
              </a:rPr>
              <a:t>LoadBalancerClientConfiguration</a:t>
            </a:r>
            <a:endParaRPr lang="zh-CN" altLang="en-US" dirty="0">
              <a:highlight>
                <a:srgbClr val="FFFF00"/>
              </a:highligh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FFC66D"/>
                </a:solidFill>
                <a:latin typeface="Arial Unicode MS" panose="020B0604020202020204" pitchFamily="34" charset="-122"/>
                <a:ea typeface="JetBrains Mono"/>
              </a:rPr>
              <a:t>.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2"/>
                <a:ea typeface="JetBrains Mono"/>
              </a:rPr>
              <a:t>reactorServiceInstanceLoadBalancer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RoundRobinLoadBalancer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36D9441-1AA8-4463-B4E1-E1852D6C6C02}"/>
              </a:ext>
            </a:extLst>
          </p:cNvPr>
          <p:cNvCxnSpPr/>
          <p:nvPr/>
        </p:nvCxnSpPr>
        <p:spPr>
          <a:xfrm flipH="1">
            <a:off x="9546771" y="4528457"/>
            <a:ext cx="1186543" cy="1393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4">
            <a:extLst>
              <a:ext uri="{FF2B5EF4-FFF2-40B4-BE49-F238E27FC236}">
                <a16:creationId xmlns:a16="http://schemas.microsoft.com/office/drawing/2014/main" id="{4D88B05E-B6AA-4B0D-A59D-DB57E1EDA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BB100A4-38ED-466D-AF82-02D666531177}"/>
              </a:ext>
            </a:extLst>
          </p:cNvPr>
          <p:cNvSpPr txBox="1"/>
          <p:nvPr/>
        </p:nvSpPr>
        <p:spPr>
          <a:xfrm>
            <a:off x="4136913" y="5341705"/>
            <a:ext cx="7168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Arial Unicode MS" panose="020B0604020202020204" pitchFamily="34" charset="-122"/>
                <a:ea typeface="JetBrains Mono"/>
              </a:rPr>
              <a:t>LoadBalancerClientFactory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B5AB777-FE97-4DF3-8E2E-5D37D2755E7A}"/>
              </a:ext>
            </a:extLst>
          </p:cNvPr>
          <p:cNvCxnSpPr/>
          <p:nvPr/>
        </p:nvCxnSpPr>
        <p:spPr>
          <a:xfrm>
            <a:off x="5540829" y="5543896"/>
            <a:ext cx="838200" cy="46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85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6E5AC35-5D5E-4389-B226-813DC1656DD2}"/>
              </a:ext>
            </a:extLst>
          </p:cNvPr>
          <p:cNvSpPr txBox="1"/>
          <p:nvPr/>
        </p:nvSpPr>
        <p:spPr>
          <a:xfrm>
            <a:off x="1046864" y="2455284"/>
            <a:ext cx="34815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en-US" altLang="zh-CN" dirty="0" err="1">
                <a:highlight>
                  <a:srgbClr val="FFFF00"/>
                </a:highlight>
              </a:rPr>
              <a:t>LoadBalancerClientConfiguration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7A7D89-F2CC-4748-99CB-90A840A46402}"/>
              </a:ext>
            </a:extLst>
          </p:cNvPr>
          <p:cNvSpPr txBox="1"/>
          <p:nvPr/>
        </p:nvSpPr>
        <p:spPr>
          <a:xfrm>
            <a:off x="4951709" y="2455284"/>
            <a:ext cx="61607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defRPr>
            </a:lvl1pPr>
          </a:lstStyle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ServiceInstanceListSupplier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2016A4-2DA7-4DDB-B1E8-011CC62814B1}"/>
              </a:ext>
            </a:extLst>
          </p:cNvPr>
          <p:cNvSpPr txBox="1"/>
          <p:nvPr/>
        </p:nvSpPr>
        <p:spPr>
          <a:xfrm>
            <a:off x="1371600" y="59871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重点分析啊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E44E1ED-0175-4F82-B729-FCA206084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046476-843B-41D3-883B-6A576EFD77FC}"/>
              </a:ext>
            </a:extLst>
          </p:cNvPr>
          <p:cNvSpPr txBox="1"/>
          <p:nvPr/>
        </p:nvSpPr>
        <p:spPr>
          <a:xfrm>
            <a:off x="2623457" y="42131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EurekaReactiveDiscoveryClientConfiguration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267FD0-F408-46C2-901C-5AF26BE270BA}"/>
              </a:ext>
            </a:extLst>
          </p:cNvPr>
          <p:cNvSpPr txBox="1"/>
          <p:nvPr/>
        </p:nvSpPr>
        <p:spPr>
          <a:xfrm>
            <a:off x="3048000" y="50404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defRPr>
            </a:lvl1pPr>
          </a:lstStyle>
          <a:p>
            <a:r>
              <a:rPr lang="en-US" altLang="zh-CN" dirty="0" err="1"/>
              <a:t>ReactiveCompositeDiscoveryClientAutoConfiguration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519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DB4503-0D59-4438-8D02-3767015D0584}"/>
              </a:ext>
            </a:extLst>
          </p:cNvPr>
          <p:cNvSpPr txBox="1"/>
          <p:nvPr/>
        </p:nvSpPr>
        <p:spPr>
          <a:xfrm>
            <a:off x="1046864" y="2455284"/>
            <a:ext cx="331939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en-US" altLang="zh-CN" dirty="0"/>
              <a:t>GatewayReactiveLoadBalancerClientAutoConfiguration#gatewayLoadBalancerClientFilter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C0F823-EAA3-4B5D-A7CC-58244047854C}"/>
              </a:ext>
            </a:extLst>
          </p:cNvPr>
          <p:cNvSpPr txBox="1"/>
          <p:nvPr/>
        </p:nvSpPr>
        <p:spPr>
          <a:xfrm>
            <a:off x="5704523" y="1573768"/>
            <a:ext cx="2662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LoadBalancerClien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F6EE9F-59DC-4FB3-9998-5CA9C0B64C8D}"/>
              </a:ext>
            </a:extLst>
          </p:cNvPr>
          <p:cNvSpPr txBox="1"/>
          <p:nvPr/>
        </p:nvSpPr>
        <p:spPr>
          <a:xfrm>
            <a:off x="5560695" y="2732283"/>
            <a:ext cx="6160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defRPr>
            </a:lvl1pPr>
          </a:lstStyle>
          <a:p>
            <a:r>
              <a:rPr lang="en-US" altLang="zh-CN" dirty="0" err="1"/>
              <a:t>LoadBalancerClientFilter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48B7FAA-2DED-4D48-B7CC-D24F1A22AA13}"/>
              </a:ext>
            </a:extLst>
          </p:cNvPr>
          <p:cNvCxnSpPr>
            <a:cxnSpLocks/>
          </p:cNvCxnSpPr>
          <p:nvPr/>
        </p:nvCxnSpPr>
        <p:spPr>
          <a:xfrm>
            <a:off x="4474561" y="2932094"/>
            <a:ext cx="90896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8A4426F-FDAF-419A-BBAC-9BBF0BF39A87}"/>
              </a:ext>
            </a:extLst>
          </p:cNvPr>
          <p:cNvCxnSpPr>
            <a:cxnSpLocks/>
          </p:cNvCxnSpPr>
          <p:nvPr/>
        </p:nvCxnSpPr>
        <p:spPr>
          <a:xfrm>
            <a:off x="6755130" y="1943100"/>
            <a:ext cx="0" cy="7891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75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D5E822C-0EEE-49F0-80DF-9D3082FF7F5E}"/>
              </a:ext>
            </a:extLst>
          </p:cNvPr>
          <p:cNvSpPr txBox="1"/>
          <p:nvPr/>
        </p:nvSpPr>
        <p:spPr>
          <a:xfrm>
            <a:off x="2623010" y="1295341"/>
            <a:ext cx="2967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effectLst/>
              </a:rPr>
              <a:t>Blocking</a:t>
            </a:r>
            <a:r>
              <a:rPr lang="en-US" altLang="zh-CN" b="0" i="0" dirty="0" err="1">
                <a:solidFill>
                  <a:srgbClr val="FF0000"/>
                </a:solidFill>
                <a:effectLst/>
              </a:rPr>
              <a:t>LoadBalancerClient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865133-CECB-46F2-B7E7-02C0A34CFBA0}"/>
              </a:ext>
            </a:extLst>
          </p:cNvPr>
          <p:cNvSpPr txBox="1"/>
          <p:nvPr/>
        </p:nvSpPr>
        <p:spPr>
          <a:xfrm>
            <a:off x="2590016" y="2616608"/>
            <a:ext cx="3033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en-US" altLang="zh-CN" dirty="0" err="1"/>
              <a:t>LoadBalancerClientFactory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CDBB7E8-4D66-4A46-8724-DF5B32929EE2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4106552" y="1664673"/>
            <a:ext cx="1" cy="951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480D7B1-C4EF-4539-AA4E-0FF0A8C580CF}"/>
              </a:ext>
            </a:extLst>
          </p:cNvPr>
          <p:cNvSpPr txBox="1"/>
          <p:nvPr/>
        </p:nvSpPr>
        <p:spPr>
          <a:xfrm>
            <a:off x="3325306" y="3820037"/>
            <a:ext cx="1562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en-US" altLang="zh-CN" dirty="0" err="1"/>
              <a:t>LoadBalancer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515CDB4-8F94-4709-99C8-C662CE07855A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4106552" y="2985940"/>
            <a:ext cx="0" cy="834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DAA3286-BBE7-46D6-BE16-764716BA4966}"/>
              </a:ext>
            </a:extLst>
          </p:cNvPr>
          <p:cNvSpPr txBox="1"/>
          <p:nvPr/>
        </p:nvSpPr>
        <p:spPr>
          <a:xfrm>
            <a:off x="2721989" y="5023466"/>
            <a:ext cx="29010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en-US" altLang="zh-CN" dirty="0" err="1"/>
              <a:t>ServiceInstanceListSupplier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46E06AE-E300-46B9-A3C5-8347A01C66D9}"/>
              </a:ext>
            </a:extLst>
          </p:cNvPr>
          <p:cNvCxnSpPr>
            <a:cxnSpLocks/>
          </p:cNvCxnSpPr>
          <p:nvPr/>
        </p:nvCxnSpPr>
        <p:spPr>
          <a:xfrm>
            <a:off x="4106552" y="4189369"/>
            <a:ext cx="0" cy="834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E99A457-B8E9-4E94-BD22-4E18EC7FA0FF}"/>
              </a:ext>
            </a:extLst>
          </p:cNvPr>
          <p:cNvSpPr txBox="1"/>
          <p:nvPr/>
        </p:nvSpPr>
        <p:spPr>
          <a:xfrm>
            <a:off x="4996207" y="38200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负载均衡算法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38CF399-465F-40E9-AB4D-36F362E6241D}"/>
              </a:ext>
            </a:extLst>
          </p:cNvPr>
          <p:cNvSpPr txBox="1"/>
          <p:nvPr/>
        </p:nvSpPr>
        <p:spPr>
          <a:xfrm>
            <a:off x="4190681" y="30091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9B2A207-30E5-4142-AE96-7EFBCB735292}"/>
              </a:ext>
            </a:extLst>
          </p:cNvPr>
          <p:cNvSpPr txBox="1"/>
          <p:nvPr/>
        </p:nvSpPr>
        <p:spPr>
          <a:xfrm>
            <a:off x="4214962" y="3479512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*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F35FF61-28CA-4148-9C5C-0CEF1D6D77B3}"/>
              </a:ext>
            </a:extLst>
          </p:cNvPr>
          <p:cNvSpPr txBox="1"/>
          <p:nvPr/>
        </p:nvSpPr>
        <p:spPr>
          <a:xfrm>
            <a:off x="7139624" y="2340948"/>
            <a:ext cx="33818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A9B7C6"/>
                </a:solidFill>
                <a:latin typeface="Arial Unicode MS" panose="020B0604020202020204" pitchFamily="34" charset="-122"/>
              </a:rPr>
              <a:t>org.springframework.cloud.loadbalancer.config</a:t>
            </a:r>
            <a:endParaRPr lang="en-US" altLang="zh-CN" sz="1200" dirty="0">
              <a:solidFill>
                <a:srgbClr val="A9B7C6"/>
              </a:solidFill>
              <a:latin typeface="Arial Unicode MS" panose="020B0604020202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A9B7C6"/>
                </a:solidFill>
                <a:latin typeface="Arial Unicode MS" panose="020B0604020202020204" pitchFamily="34" charset="-122"/>
              </a:rPr>
              <a:t>.</a:t>
            </a:r>
            <a:r>
              <a:rPr lang="en-US" altLang="zh-CN" sz="1200" dirty="0" err="1">
                <a:solidFill>
                  <a:srgbClr val="A9B7C6"/>
                </a:solidFill>
                <a:latin typeface="Arial Unicode MS" panose="020B0604020202020204" pitchFamily="34" charset="-122"/>
              </a:rPr>
              <a:t>LoadBalancerAutoConfiguration#loadBalancerClientFactory</a:t>
            </a:r>
            <a:endParaRPr lang="zh-CN" altLang="en-US" sz="1200" dirty="0">
              <a:solidFill>
                <a:srgbClr val="A9B7C6"/>
              </a:solidFill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9EDBFC3-EA41-4F21-B01F-F06BA2045D7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909310" y="2756447"/>
            <a:ext cx="1230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EC514DF4-3273-4F27-9954-7C34DCFA0746}"/>
              </a:ext>
            </a:extLst>
          </p:cNvPr>
          <p:cNvSpPr txBox="1"/>
          <p:nvPr/>
        </p:nvSpPr>
        <p:spPr>
          <a:xfrm>
            <a:off x="7026111" y="3912370"/>
            <a:ext cx="33818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RoundRobinLoadBalancer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4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BCD1063-115A-4E35-B591-480A56E8228B}"/>
              </a:ext>
            </a:extLst>
          </p:cNvPr>
          <p:cNvSpPr txBox="1"/>
          <p:nvPr/>
        </p:nvSpPr>
        <p:spPr>
          <a:xfrm>
            <a:off x="5486401" y="2750902"/>
            <a:ext cx="61607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defRPr>
            </a:lvl1pPr>
          </a:lstStyle>
          <a:p>
            <a:r>
              <a:rPr lang="en-US" altLang="zh-CN" dirty="0" err="1"/>
              <a:t>RoundRobinLoadBalancer.chose</a:t>
            </a:r>
            <a:r>
              <a:rPr lang="en-US" altLang="zh-CN" dirty="0"/>
              <a:t>(request)</a:t>
            </a:r>
          </a:p>
          <a:p>
            <a:endParaRPr lang="en-US" altLang="zh-CN" dirty="0"/>
          </a:p>
          <a:p>
            <a:r>
              <a:rPr lang="en-US" altLang="zh-CN" dirty="0"/>
              <a:t>Super: </a:t>
            </a:r>
            <a:r>
              <a:rPr lang="en-US" altLang="zh-CN" dirty="0" err="1"/>
              <a:t>ReactorServiceInstanceLoadBalancer</a:t>
            </a:r>
            <a:endParaRPr lang="zh-CN" altLang="en-US" dirty="0"/>
          </a:p>
          <a:p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B6BEED-E64F-4C73-AC39-BB7CD292452B}"/>
              </a:ext>
            </a:extLst>
          </p:cNvPr>
          <p:cNvSpPr txBox="1"/>
          <p:nvPr/>
        </p:nvSpPr>
        <p:spPr>
          <a:xfrm>
            <a:off x="639537" y="1247768"/>
            <a:ext cx="6101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9B7C6"/>
                </a:solidFill>
                <a:latin typeface="Arial Unicode MS" panose="020B0604020202020204" pitchFamily="34" charset="-122"/>
              </a:rPr>
              <a:t>ReactiveLoadBalancerClientFilter</a:t>
            </a:r>
            <a:endParaRPr lang="zh-CN" altLang="en-US" dirty="0">
              <a:solidFill>
                <a:srgbClr val="A9B7C6"/>
              </a:solidFill>
              <a:latin typeface="Arial Unicode MS" panose="020B0604020202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BDE10F-03F2-4712-B60A-E3A9BEDA98F2}"/>
              </a:ext>
            </a:extLst>
          </p:cNvPr>
          <p:cNvSpPr txBox="1"/>
          <p:nvPr/>
        </p:nvSpPr>
        <p:spPr>
          <a:xfrm>
            <a:off x="3377292" y="1975638"/>
            <a:ext cx="610144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solidFill>
                  <a:srgbClr val="A9B7C6"/>
                </a:solidFill>
                <a:latin typeface="Arial Unicode MS" panose="020B0604020202020204" pitchFamily="34" charset="-122"/>
              </a:defRPr>
            </a:lvl1pPr>
          </a:lstStyle>
          <a:p>
            <a:r>
              <a:rPr lang="en-US" altLang="zh-CN" dirty="0" err="1"/>
              <a:t>LoadBalancerClientFactory.getInstance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9276BD3-D8F8-475D-82F5-93F8655BC4E7}"/>
              </a:ext>
            </a:extLst>
          </p:cNvPr>
          <p:cNvCxnSpPr/>
          <p:nvPr/>
        </p:nvCxnSpPr>
        <p:spPr>
          <a:xfrm>
            <a:off x="1992086" y="1698171"/>
            <a:ext cx="0" cy="4245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9D799DF-D29D-4A11-B48B-83EB7A2E1AC0}"/>
              </a:ext>
            </a:extLst>
          </p:cNvPr>
          <p:cNvCxnSpPr>
            <a:cxnSpLocks/>
          </p:cNvCxnSpPr>
          <p:nvPr/>
        </p:nvCxnSpPr>
        <p:spPr>
          <a:xfrm>
            <a:off x="2060122" y="2728111"/>
            <a:ext cx="2623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9A26D8A-E8BF-4996-BF30-9B643CBCF726}"/>
              </a:ext>
            </a:extLst>
          </p:cNvPr>
          <p:cNvCxnSpPr>
            <a:cxnSpLocks/>
          </p:cNvCxnSpPr>
          <p:nvPr/>
        </p:nvCxnSpPr>
        <p:spPr>
          <a:xfrm>
            <a:off x="2073729" y="4452258"/>
            <a:ext cx="5666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3E80329-9D79-4C88-9CB9-170B4E74AE62}"/>
              </a:ext>
            </a:extLst>
          </p:cNvPr>
          <p:cNvCxnSpPr>
            <a:cxnSpLocks/>
          </p:cNvCxnSpPr>
          <p:nvPr/>
        </p:nvCxnSpPr>
        <p:spPr>
          <a:xfrm>
            <a:off x="7739742" y="3668487"/>
            <a:ext cx="0" cy="2960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0A1D71D-0994-4E8A-96B2-357D2B7DFC5E}"/>
              </a:ext>
            </a:extLst>
          </p:cNvPr>
          <p:cNvCxnSpPr/>
          <p:nvPr/>
        </p:nvCxnSpPr>
        <p:spPr>
          <a:xfrm>
            <a:off x="4615543" y="2329543"/>
            <a:ext cx="0" cy="4245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3852366-0089-467C-AD6B-486DEC775A89}"/>
              </a:ext>
            </a:extLst>
          </p:cNvPr>
          <p:cNvCxnSpPr>
            <a:cxnSpLocks/>
          </p:cNvCxnSpPr>
          <p:nvPr/>
        </p:nvCxnSpPr>
        <p:spPr>
          <a:xfrm flipH="1">
            <a:off x="2209799" y="2982686"/>
            <a:ext cx="2324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806CFE93-C1A4-4E03-99C8-05C483C73773}"/>
              </a:ext>
            </a:extLst>
          </p:cNvPr>
          <p:cNvSpPr txBox="1"/>
          <p:nvPr/>
        </p:nvSpPr>
        <p:spPr>
          <a:xfrm>
            <a:off x="2209799" y="30333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RoundRobinLoadBalancer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F034A94-57AC-462A-AE51-580121F990D0}"/>
              </a:ext>
            </a:extLst>
          </p:cNvPr>
          <p:cNvSpPr txBox="1"/>
          <p:nvPr/>
        </p:nvSpPr>
        <p:spPr>
          <a:xfrm>
            <a:off x="3461656" y="40322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chose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130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7DF3457-DFA3-4EC8-BE47-592C915CB686}"/>
              </a:ext>
            </a:extLst>
          </p:cNvPr>
          <p:cNvSpPr/>
          <p:nvPr/>
        </p:nvSpPr>
        <p:spPr>
          <a:xfrm>
            <a:off x="1306286" y="370114"/>
            <a:ext cx="2811600" cy="5788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E8BD5BF-69FE-4F3B-86F6-52CA81426A7F}"/>
              </a:ext>
            </a:extLst>
          </p:cNvPr>
          <p:cNvSpPr/>
          <p:nvPr/>
        </p:nvSpPr>
        <p:spPr>
          <a:xfrm>
            <a:off x="1318886" y="379114"/>
            <a:ext cx="2786400" cy="567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8E3A7D-8435-43C6-BEFE-86374274FF70}"/>
              </a:ext>
            </a:extLst>
          </p:cNvPr>
          <p:cNvSpPr/>
          <p:nvPr/>
        </p:nvSpPr>
        <p:spPr>
          <a:xfrm>
            <a:off x="1306286" y="370114"/>
            <a:ext cx="2642400" cy="56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E593B1-7D45-466D-AD30-D7D4DE440542}"/>
              </a:ext>
            </a:extLst>
          </p:cNvPr>
          <p:cNvSpPr/>
          <p:nvPr/>
        </p:nvSpPr>
        <p:spPr>
          <a:xfrm>
            <a:off x="1306286" y="370114"/>
            <a:ext cx="2574000" cy="5281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20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195</Words>
  <Application>Microsoft Office PowerPoint</Application>
  <PresentationFormat>宽屏</PresentationFormat>
  <Paragraphs>63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 Unicode MS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孟 越涛</dc:creator>
  <cp:lastModifiedBy>孟 越涛</cp:lastModifiedBy>
  <cp:revision>55</cp:revision>
  <dcterms:created xsi:type="dcterms:W3CDTF">2020-11-20T02:58:58Z</dcterms:created>
  <dcterms:modified xsi:type="dcterms:W3CDTF">2020-11-23T10:02:12Z</dcterms:modified>
</cp:coreProperties>
</file>