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56" r:id="rId3"/>
    <p:sldId id="263" r:id="rId4"/>
    <p:sldId id="264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86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0A1A-8FDE-447D-A598-A4054ADCC7B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751B0-B979-44D1-80D1-2FEAF4B2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1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0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5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3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67350-D134-474C-84C5-E7A1F9D1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D17AF1-83F8-4FD2-A4C3-5B39FB2A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A1076-D269-4C3D-B983-5A65E200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17862-F5F8-44BF-A7A0-1984F460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BB2D3-D7B8-4E93-A03B-24DE495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FC85-B4ED-46F9-85CA-D0B99480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57C28-ADE6-4EA2-B603-38AB1E45E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307F8-6616-4644-A4F8-09C2A11D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0E66B-641C-4A20-8537-E1DA4FE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52344-8E7C-495B-9B64-45D3D806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5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2EBB8-906C-4749-B0FF-57FFA506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B00FB-61A2-45A1-8DD4-EAE6328A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64629-9B70-4994-B85B-6CAA6255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CE26D-8A01-4D0A-A203-D3738F95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58FC8-CCC9-4D99-AFA3-16D2A24F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6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B76D-6430-4C7D-9092-8F5D8C7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22E3B-8C51-411D-BB20-45A481D3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E2A09-97A7-41D3-8323-FB94C383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5A93-5BC2-4052-8645-FD6CFA7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3FE77-AC2A-49DD-8B35-85817B27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0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CC3F-4BA5-4404-925E-4A2EEBC2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743F1-1BFB-4501-B754-987D1EF1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F757B-2BBD-4B09-92A4-6AC2922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83704-43AD-4FEE-AFE3-DF4414D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93F73-E046-4398-8273-8E83AC7F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F6FF-E773-4F63-8169-B4F41415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F8854-B793-4ADA-8E0E-A62FD38C2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21CD6-E8DF-4C78-A4F9-D665EE96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32098-1826-47D5-89DE-82376443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F0051-B895-49BB-89C7-652B5B60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DA9FC-20DC-44A3-8140-89003713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3F62-1705-49D8-8165-28B6A4E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C1142-9847-4455-A524-8EBB8F9A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A5C11-45EA-4B74-8DCB-4BF0B64D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724A8-5107-432D-8155-B188263D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56236-5FBD-4997-909F-77EF65CDF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6F6448-750F-4801-95D2-736007AB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9630B2-A56F-4147-B2F5-DB80FF72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D542F-A2DD-4720-BC6E-BC86D197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4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CC120-3C07-4E5F-AFC5-180769EC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034886-8909-499B-B4FA-C2FE22F5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E56E86-711E-4324-AE82-F19E0859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07427-3F7B-4398-B595-D70E2CB9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66B6D-3CEE-4324-98EB-21B0B8E1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6BD84-C70A-4E04-AFDA-AE609A3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5F99E-138F-45E8-9CC8-86BA1EAF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2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3594-672A-44E4-B301-8CC85130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31F9D-2C7D-4F23-86F4-ADC43E8C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BAF48-79FE-4CB5-88AA-4DD07965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FA01F-23D2-423A-BA5C-50D6956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579FE-A33B-405D-AEA1-0976F10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8610A-9ACB-4717-A05D-12EF72AC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8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5CAD1-1C75-49F5-B958-C351872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3E749B-A71C-415E-AC12-C8D8EDB93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A164D-6AF6-4094-9D44-7295F104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6579C-72CD-47C8-99E1-E2D92BE3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7668F-265C-41A2-A5C0-252AE5D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92E7C-D95D-4D05-AA08-227E4267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721E72-072E-491C-A165-A1F267BE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D5A34-F973-4DD8-A9AC-C4BBBDEE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47E14-B0AD-49E0-B5CD-2618BE88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DD67-860E-45F9-A342-F19D45802CC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0326A-B54F-4FDF-9CAF-7D2371DC2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F97FB-99B9-4FF1-A13E-750A15034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0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D9E2CD-0FC2-4F67-9E7A-02EF5FC170EB}"/>
              </a:ext>
            </a:extLst>
          </p:cNvPr>
          <p:cNvSpPr/>
          <p:nvPr/>
        </p:nvSpPr>
        <p:spPr>
          <a:xfrm>
            <a:off x="3153266" y="2306491"/>
            <a:ext cx="1753386" cy="30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nlu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F71C03-32B8-44E1-86EB-CA901B09A1D0}"/>
              </a:ext>
            </a:extLst>
          </p:cNvPr>
          <p:cNvSpPr/>
          <p:nvPr/>
        </p:nvSpPr>
        <p:spPr>
          <a:xfrm>
            <a:off x="5898036" y="2153699"/>
            <a:ext cx="1753386" cy="30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sidecar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32C978-46BE-4B83-801B-23941A2B154B}"/>
              </a:ext>
            </a:extLst>
          </p:cNvPr>
          <p:cNvSpPr/>
          <p:nvPr/>
        </p:nvSpPr>
        <p:spPr>
          <a:xfrm>
            <a:off x="8077199" y="2153699"/>
            <a:ext cx="1753386" cy="30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rule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879761A-F1F4-47EA-9A42-A3408E74056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906652" y="2306491"/>
            <a:ext cx="991384" cy="15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88306CB-CABA-4D28-931A-552C61F24566}"/>
              </a:ext>
            </a:extLst>
          </p:cNvPr>
          <p:cNvSpPr/>
          <p:nvPr/>
        </p:nvSpPr>
        <p:spPr>
          <a:xfrm>
            <a:off x="5898036" y="2611487"/>
            <a:ext cx="1753386" cy="21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sidecar2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B89E475-990A-4F8F-89C2-75474682C53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906652" y="2459283"/>
            <a:ext cx="991384" cy="25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1">
            <a:extLst>
              <a:ext uri="{FF2B5EF4-FFF2-40B4-BE49-F238E27FC236}">
                <a16:creationId xmlns:a16="http://schemas.microsoft.com/office/drawing/2014/main" id="{57226045-8477-4FCA-AB13-075308C2AEC4}"/>
              </a:ext>
            </a:extLst>
          </p:cNvPr>
          <p:cNvSpPr txBox="1"/>
          <p:nvPr/>
        </p:nvSpPr>
        <p:spPr>
          <a:xfrm>
            <a:off x="6076800" y="282673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限流</a:t>
            </a:r>
            <a:endParaRPr lang="en-US" altLang="zh-CN" sz="1200" dirty="0"/>
          </a:p>
          <a:p>
            <a:r>
              <a:rPr lang="zh-CN" altLang="en-US" sz="1200" dirty="0"/>
              <a:t>日志</a:t>
            </a:r>
            <a:endParaRPr lang="en-US" altLang="zh-CN" sz="1200" dirty="0"/>
          </a:p>
          <a:p>
            <a:r>
              <a:rPr lang="zh-CN" altLang="en-US" sz="1200" dirty="0"/>
              <a:t>单元测试</a:t>
            </a:r>
            <a:endParaRPr lang="en-US" altLang="zh-CN" sz="1200" dirty="0"/>
          </a:p>
          <a:p>
            <a:r>
              <a:rPr lang="zh-CN" altLang="en-US" sz="1200" dirty="0"/>
              <a:t>集成测试</a:t>
            </a:r>
          </a:p>
        </p:txBody>
      </p:sp>
      <p:sp>
        <p:nvSpPr>
          <p:cNvPr id="11" name="文本框 23">
            <a:extLst>
              <a:ext uri="{FF2B5EF4-FFF2-40B4-BE49-F238E27FC236}">
                <a16:creationId xmlns:a16="http://schemas.microsoft.com/office/drawing/2014/main" id="{09517906-0284-4919-ADFB-F078159FC5D9}"/>
              </a:ext>
            </a:extLst>
          </p:cNvPr>
          <p:cNvSpPr txBox="1"/>
          <p:nvPr/>
        </p:nvSpPr>
        <p:spPr>
          <a:xfrm>
            <a:off x="3629850" y="271911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重试</a:t>
            </a:r>
            <a:endParaRPr lang="en-US" altLang="zh-CN" dirty="0"/>
          </a:p>
          <a:p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dirty="0"/>
              <a:t>单元测试</a:t>
            </a:r>
            <a:endParaRPr lang="en-US" altLang="zh-CN" dirty="0"/>
          </a:p>
          <a:p>
            <a:r>
              <a:rPr lang="zh-CN" altLang="en-US" dirty="0"/>
              <a:t>集成测试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417454-E54B-464F-87DC-A712074B7B1D}"/>
              </a:ext>
            </a:extLst>
          </p:cNvPr>
          <p:cNvSpPr/>
          <p:nvPr/>
        </p:nvSpPr>
        <p:spPr>
          <a:xfrm>
            <a:off x="8077199" y="2829024"/>
            <a:ext cx="1753386" cy="30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rule_simulator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558CAD-8E27-44D4-B296-2C3AE15B036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651422" y="2719110"/>
            <a:ext cx="425777" cy="26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2">
            <a:extLst>
              <a:ext uri="{FF2B5EF4-FFF2-40B4-BE49-F238E27FC236}">
                <a16:creationId xmlns:a16="http://schemas.microsoft.com/office/drawing/2014/main" id="{C28F06EE-4F5E-40EC-ADB5-1FF1C0822A3C}"/>
              </a:ext>
            </a:extLst>
          </p:cNvPr>
          <p:cNvSpPr txBox="1"/>
          <p:nvPr/>
        </p:nvSpPr>
        <p:spPr>
          <a:xfrm>
            <a:off x="2361414" y="3873304"/>
            <a:ext cx="5581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思路：</a:t>
            </a:r>
            <a:endParaRPr lang="en-US" altLang="zh-CN" sz="1200" dirty="0"/>
          </a:p>
          <a:p>
            <a:r>
              <a:rPr lang="en-US" altLang="zh-CN" sz="1200" dirty="0"/>
              <a:t>1 simulator </a:t>
            </a:r>
            <a:r>
              <a:rPr lang="zh-CN" altLang="en-US" sz="1200" dirty="0"/>
              <a:t>可以通过配置模拟各种情况，</a:t>
            </a:r>
            <a:r>
              <a:rPr lang="en-US" altLang="zh-CN" sz="1200" dirty="0"/>
              <a:t>1 </a:t>
            </a:r>
            <a:r>
              <a:rPr lang="zh-CN" altLang="en-US" sz="1200" dirty="0"/>
              <a:t>超时，</a:t>
            </a:r>
            <a:r>
              <a:rPr lang="en-US" altLang="zh-CN" sz="1200" dirty="0"/>
              <a:t>2 </a:t>
            </a:r>
            <a:r>
              <a:rPr lang="zh-CN" altLang="en-US" sz="1200" dirty="0"/>
              <a:t>不超时，</a:t>
            </a:r>
            <a:r>
              <a:rPr lang="en-US" altLang="zh-CN" sz="1200" dirty="0"/>
              <a:t>3 </a:t>
            </a:r>
            <a:r>
              <a:rPr lang="zh-CN" altLang="en-US" sz="1200" dirty="0"/>
              <a:t>比例（</a:t>
            </a:r>
            <a:r>
              <a:rPr lang="en-US" altLang="zh-CN" sz="1200" dirty="0"/>
              <a:t>25%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en-US" altLang="zh-CN" sz="1200" dirty="0"/>
              <a:t>2 sidecar </a:t>
            </a:r>
            <a:r>
              <a:rPr lang="zh-CN" altLang="en-US" sz="1200" dirty="0"/>
              <a:t>调用</a:t>
            </a:r>
            <a:r>
              <a:rPr lang="en-US" altLang="zh-CN" sz="1200" dirty="0"/>
              <a:t>simulator , 1 </a:t>
            </a:r>
            <a:r>
              <a:rPr lang="zh-CN" altLang="en-US" sz="1200" dirty="0"/>
              <a:t>支持对</a:t>
            </a:r>
            <a:r>
              <a:rPr lang="en-US" altLang="zh-CN" sz="1200" dirty="0"/>
              <a:t>simulator</a:t>
            </a:r>
            <a:r>
              <a:rPr lang="zh-CN" altLang="en-US" sz="1200" dirty="0"/>
              <a:t>限流 （比如</a:t>
            </a:r>
            <a:r>
              <a:rPr lang="en-US" altLang="zh-CN" sz="1200" dirty="0"/>
              <a:t>10</a:t>
            </a:r>
            <a:r>
              <a:rPr lang="zh-CN" altLang="en-US" sz="1200" dirty="0"/>
              <a:t>） </a:t>
            </a:r>
            <a:r>
              <a:rPr lang="en-US" altLang="zh-CN" sz="1200" dirty="0"/>
              <a:t>2 </a:t>
            </a:r>
            <a:r>
              <a:rPr lang="zh-CN" altLang="en-US" sz="1200" dirty="0"/>
              <a:t>打日志 </a:t>
            </a:r>
            <a:r>
              <a:rPr lang="en-US" altLang="zh-CN" sz="1200" dirty="0"/>
              <a:t>3 </a:t>
            </a:r>
            <a:r>
              <a:rPr lang="zh-CN" altLang="en-US" sz="1200" dirty="0"/>
              <a:t>如何测试</a:t>
            </a:r>
            <a:endParaRPr lang="en-US" altLang="zh-CN" sz="1200" dirty="0"/>
          </a:p>
          <a:p>
            <a:r>
              <a:rPr lang="en-US" altLang="zh-CN" sz="1200" dirty="0"/>
              <a:t>3 </a:t>
            </a:r>
            <a:r>
              <a:rPr lang="en-US" altLang="zh-CN" sz="1200" dirty="0" err="1"/>
              <a:t>nlu</a:t>
            </a:r>
            <a:r>
              <a:rPr lang="en-US" altLang="zh-CN" sz="1200" dirty="0"/>
              <a:t> </a:t>
            </a:r>
            <a:r>
              <a:rPr lang="zh-CN" altLang="en-US" sz="1200" dirty="0"/>
              <a:t>支持重试机制，</a:t>
            </a:r>
            <a:r>
              <a:rPr lang="zh-CN" altLang="en-US" sz="1200" dirty="0">
                <a:solidFill>
                  <a:srgbClr val="FF0000"/>
                </a:solidFill>
              </a:rPr>
              <a:t>单元测试</a:t>
            </a:r>
            <a:r>
              <a:rPr lang="zh-CN" altLang="en-US" sz="1200" dirty="0"/>
              <a:t>，集成测试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98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5E822C-0EEE-49F0-80DF-9D3082FF7F5E}"/>
              </a:ext>
            </a:extLst>
          </p:cNvPr>
          <p:cNvSpPr txBox="1"/>
          <p:nvPr/>
        </p:nvSpPr>
        <p:spPr>
          <a:xfrm>
            <a:off x="2623010" y="1295341"/>
            <a:ext cx="2967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</a:rPr>
              <a:t>Blocking</a:t>
            </a:r>
            <a:r>
              <a:rPr lang="en-US" altLang="zh-CN" b="0" i="0" dirty="0" err="1">
                <a:solidFill>
                  <a:srgbClr val="FF0000"/>
                </a:solidFill>
                <a:effectLst/>
              </a:rPr>
              <a:t>LoadBalancerClient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865133-CECB-46F2-B7E7-02C0A34CFBA0}"/>
              </a:ext>
            </a:extLst>
          </p:cNvPr>
          <p:cNvSpPr txBox="1"/>
          <p:nvPr/>
        </p:nvSpPr>
        <p:spPr>
          <a:xfrm>
            <a:off x="2590016" y="2616608"/>
            <a:ext cx="30330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LoadBalancerClientFactory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DBB7E8-4D66-4A46-8724-DF5B32929EE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106552" y="1664673"/>
            <a:ext cx="1" cy="95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480D7B1-C4EF-4539-AA4E-0FF0A8C580CF}"/>
              </a:ext>
            </a:extLst>
          </p:cNvPr>
          <p:cNvSpPr txBox="1"/>
          <p:nvPr/>
        </p:nvSpPr>
        <p:spPr>
          <a:xfrm>
            <a:off x="3325306" y="3820037"/>
            <a:ext cx="1562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5CDB4-8F94-4709-99C8-C662CE07855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106552" y="2985940"/>
            <a:ext cx="0" cy="83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DAA3286-BBE7-46D6-BE16-764716BA4966}"/>
              </a:ext>
            </a:extLst>
          </p:cNvPr>
          <p:cNvSpPr txBox="1"/>
          <p:nvPr/>
        </p:nvSpPr>
        <p:spPr>
          <a:xfrm>
            <a:off x="2721989" y="5023466"/>
            <a:ext cx="29010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ServiceInstanceListSupplier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E06AE-E300-46B9-A3C5-8347A01C66D9}"/>
              </a:ext>
            </a:extLst>
          </p:cNvPr>
          <p:cNvCxnSpPr>
            <a:cxnSpLocks/>
          </p:cNvCxnSpPr>
          <p:nvPr/>
        </p:nvCxnSpPr>
        <p:spPr>
          <a:xfrm>
            <a:off x="4106552" y="4189369"/>
            <a:ext cx="0" cy="83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E99A457-B8E9-4E94-BD22-4E18EC7FA0FF}"/>
              </a:ext>
            </a:extLst>
          </p:cNvPr>
          <p:cNvSpPr txBox="1"/>
          <p:nvPr/>
        </p:nvSpPr>
        <p:spPr>
          <a:xfrm>
            <a:off x="4996207" y="38200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负载均衡算法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8CF399-465F-40E9-AB4D-36F362E6241D}"/>
              </a:ext>
            </a:extLst>
          </p:cNvPr>
          <p:cNvSpPr txBox="1"/>
          <p:nvPr/>
        </p:nvSpPr>
        <p:spPr>
          <a:xfrm>
            <a:off x="4190681" y="3009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B2A207-30E5-4142-AE96-7EFBCB735292}"/>
              </a:ext>
            </a:extLst>
          </p:cNvPr>
          <p:cNvSpPr txBox="1"/>
          <p:nvPr/>
        </p:nvSpPr>
        <p:spPr>
          <a:xfrm>
            <a:off x="4214962" y="347951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35FF61-28CA-4148-9C5C-0CEF1D6D77B3}"/>
              </a:ext>
            </a:extLst>
          </p:cNvPr>
          <p:cNvSpPr txBox="1"/>
          <p:nvPr/>
        </p:nvSpPr>
        <p:spPr>
          <a:xfrm>
            <a:off x="7139624" y="2340948"/>
            <a:ext cx="3381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A9B7C6"/>
                </a:solidFill>
                <a:latin typeface="Arial Unicode MS" panose="020B0604020202020204" pitchFamily="34" charset="-122"/>
              </a:rPr>
              <a:t>org.springframework.cloud.loadbalancer.config</a:t>
            </a:r>
            <a:endParaRPr lang="en-US" altLang="zh-CN" sz="1200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Arial Unicode MS" panose="020B0604020202020204" pitchFamily="34" charset="-122"/>
              </a:rPr>
              <a:t>.</a:t>
            </a:r>
            <a:r>
              <a:rPr lang="en-US" altLang="zh-CN" sz="1200" dirty="0" err="1">
                <a:solidFill>
                  <a:srgbClr val="A9B7C6"/>
                </a:solidFill>
                <a:latin typeface="Arial Unicode MS" panose="020B0604020202020204" pitchFamily="34" charset="-122"/>
              </a:rPr>
              <a:t>LoadBalancerAutoConfiguration#loadBalancerClientFactory</a:t>
            </a:r>
            <a:endParaRPr lang="zh-CN" altLang="en-US" sz="1200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9EDBFC3-EA41-4F21-B01F-F06BA2045D7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909310" y="2756447"/>
            <a:ext cx="1230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514DF4-3273-4F27-9954-7C34DCFA0746}"/>
              </a:ext>
            </a:extLst>
          </p:cNvPr>
          <p:cNvSpPr txBox="1"/>
          <p:nvPr/>
        </p:nvSpPr>
        <p:spPr>
          <a:xfrm>
            <a:off x="7026111" y="3912370"/>
            <a:ext cx="3381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RoundRobinLoadBalancer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>
            <a:extLst>
              <a:ext uri="{FF2B5EF4-FFF2-40B4-BE49-F238E27FC236}">
                <a16:creationId xmlns:a16="http://schemas.microsoft.com/office/drawing/2014/main" id="{28B2138F-E388-4E03-8ED9-E3832076ACFA}"/>
              </a:ext>
            </a:extLst>
          </p:cNvPr>
          <p:cNvSpPr/>
          <p:nvPr/>
        </p:nvSpPr>
        <p:spPr>
          <a:xfrm>
            <a:off x="8602994" y="3093218"/>
            <a:ext cx="3571826" cy="1584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2A8F592-A670-4A13-8917-8940480997C9}"/>
              </a:ext>
            </a:extLst>
          </p:cNvPr>
          <p:cNvSpPr/>
          <p:nvPr/>
        </p:nvSpPr>
        <p:spPr>
          <a:xfrm>
            <a:off x="2440743" y="1427416"/>
            <a:ext cx="4857351" cy="919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12B7BC1-EBB6-4D13-BAFF-1D04B624A42F}"/>
              </a:ext>
            </a:extLst>
          </p:cNvPr>
          <p:cNvSpPr/>
          <p:nvPr/>
        </p:nvSpPr>
        <p:spPr>
          <a:xfrm>
            <a:off x="7543801" y="598715"/>
            <a:ext cx="4539339" cy="123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D0830F-173F-4535-9FDB-003D5A0412CE}"/>
              </a:ext>
            </a:extLst>
          </p:cNvPr>
          <p:cNvSpPr txBox="1"/>
          <p:nvPr/>
        </p:nvSpPr>
        <p:spPr>
          <a:xfrm>
            <a:off x="369707" y="703752"/>
            <a:ext cx="3676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ReactiveLoadBalancerClientFilter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1916AB-AEAE-4175-8CC1-0832533FD393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2110724" y="1070789"/>
            <a:ext cx="0" cy="4639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D9972C-D8C7-43C5-B1B3-D0A6B879EB0B}"/>
              </a:ext>
            </a:extLst>
          </p:cNvPr>
          <p:cNvCxnSpPr/>
          <p:nvPr/>
        </p:nvCxnSpPr>
        <p:spPr>
          <a:xfrm>
            <a:off x="152399" y="2166257"/>
            <a:ext cx="1883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F335C45-A8BC-470B-B56E-CEDED7DDB3F6}"/>
              </a:ext>
            </a:extLst>
          </p:cNvPr>
          <p:cNvSpPr txBox="1"/>
          <p:nvPr/>
        </p:nvSpPr>
        <p:spPr>
          <a:xfrm>
            <a:off x="2545365" y="502040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JetBrains Mono"/>
              </a:rPr>
              <a:t>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hoose(</a:t>
            </a:r>
            <a:r>
              <a:rPr lang="en-US" altLang="zh-CN" dirty="0">
                <a:solidFill>
                  <a:schemeClr val="accent2"/>
                </a:solidFill>
                <a:latin typeface="Arial Unicode MS" panose="020B0604020202020204" pitchFamily="34" charset="-122"/>
                <a:ea typeface="JetBrains Mono"/>
              </a:rPr>
              <a:t>request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6FE971-F2B4-459E-89E3-B38DAC5DF9B9}"/>
              </a:ext>
            </a:extLst>
          </p:cNvPr>
          <p:cNvSpPr txBox="1"/>
          <p:nvPr/>
        </p:nvSpPr>
        <p:spPr>
          <a:xfrm>
            <a:off x="2522704" y="1466106"/>
            <a:ext cx="2943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JetBrains Mono"/>
              </a:rPr>
              <a:t>LoadBalancerClientFactory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02D325F-5F92-4963-8092-42A58287C0CE}"/>
              </a:ext>
            </a:extLst>
          </p:cNvPr>
          <p:cNvCxnSpPr>
            <a:cxnSpLocks/>
          </p:cNvCxnSpPr>
          <p:nvPr/>
        </p:nvCxnSpPr>
        <p:spPr>
          <a:xfrm>
            <a:off x="3994302" y="1844630"/>
            <a:ext cx="0" cy="2769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9E2D3AF-2474-4E65-938E-A7CC8C26FBA7}"/>
              </a:ext>
            </a:extLst>
          </p:cNvPr>
          <p:cNvCxnSpPr>
            <a:cxnSpLocks/>
          </p:cNvCxnSpPr>
          <p:nvPr/>
        </p:nvCxnSpPr>
        <p:spPr>
          <a:xfrm>
            <a:off x="2244193" y="2928258"/>
            <a:ext cx="1800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F64DDA5-0D8B-46D4-9CFB-EBCD77228ED7}"/>
              </a:ext>
            </a:extLst>
          </p:cNvPr>
          <p:cNvSpPr txBox="1"/>
          <p:nvPr/>
        </p:nvSpPr>
        <p:spPr>
          <a:xfrm>
            <a:off x="2155529" y="252245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 Unicode MS" panose="020B0604020202020204" pitchFamily="34" charset="-122"/>
              </a:rPr>
              <a:t>getInstance</a:t>
            </a:r>
            <a:r>
              <a:rPr lang="en-US" altLang="zh-CN" dirty="0">
                <a:latin typeface="Arial Unicode MS" panose="020B0604020202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2"/>
                <a:ea typeface="JetBrains Mono"/>
              </a:rPr>
              <a:t>serviceId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EDFF56F-CDAE-4C30-A3EA-22EC7DD2E9E6}"/>
              </a:ext>
            </a:extLst>
          </p:cNvPr>
          <p:cNvSpPr txBox="1"/>
          <p:nvPr/>
        </p:nvSpPr>
        <p:spPr>
          <a:xfrm>
            <a:off x="4027713" y="3006908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Arial Unicode MS" panose="020B0604020202020204" pitchFamily="34" charset="-122"/>
              </a:rPr>
              <a:t>getInstance</a:t>
            </a:r>
            <a:endParaRPr lang="en-US" altLang="zh-CN" dirty="0">
              <a:latin typeface="Arial Unicode MS" panose="020B0604020202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dirty="0">
                <a:solidFill>
                  <a:schemeClr val="accent2"/>
                </a:solidFill>
                <a:latin typeface="Arial Unicode MS" panose="020B0604020202020204" pitchFamily="34" charset="-122"/>
              </a:rPr>
              <a:t>serviceId, </a:t>
            </a:r>
            <a:endParaRPr lang="en-US" altLang="zh-CN" dirty="0">
              <a:solidFill>
                <a:schemeClr val="accent2"/>
              </a:solidFill>
              <a:latin typeface="Arial Unicode MS" panose="020B0604020202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chemeClr val="accent2"/>
                </a:solidFill>
                <a:latin typeface="Arial Unicode MS" panose="020B0604020202020204" pitchFamily="34" charset="-122"/>
              </a:rPr>
              <a:t>ReactorServiceInstanceLoadBalancer.class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93FD10-133A-4433-9F7D-4460BE1DDD94}"/>
              </a:ext>
            </a:extLst>
          </p:cNvPr>
          <p:cNvSpPr txBox="1"/>
          <p:nvPr/>
        </p:nvSpPr>
        <p:spPr>
          <a:xfrm>
            <a:off x="4592249" y="1927671"/>
            <a:ext cx="2614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zh-CN" altLang="zh-CN" dirty="0"/>
              <a:t>NamedContextFactory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4AECACF-1F2B-4A17-91CF-7E172AAE05B7}"/>
              </a:ext>
            </a:extLst>
          </p:cNvPr>
          <p:cNvCxnSpPr>
            <a:cxnSpLocks/>
          </p:cNvCxnSpPr>
          <p:nvPr/>
        </p:nvCxnSpPr>
        <p:spPr>
          <a:xfrm flipH="1">
            <a:off x="5887230" y="2296494"/>
            <a:ext cx="12065" cy="2317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4DC5DA0-7859-42EC-AF21-497256EF2E56}"/>
              </a:ext>
            </a:extLst>
          </p:cNvPr>
          <p:cNvCxnSpPr>
            <a:cxnSpLocks/>
          </p:cNvCxnSpPr>
          <p:nvPr/>
        </p:nvCxnSpPr>
        <p:spPr>
          <a:xfrm>
            <a:off x="4027714" y="3359612"/>
            <a:ext cx="1871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D2736B8-0918-4E69-9FD1-C4445B9F4742}"/>
              </a:ext>
            </a:extLst>
          </p:cNvPr>
          <p:cNvSpPr txBox="1"/>
          <p:nvPr/>
        </p:nvSpPr>
        <p:spPr>
          <a:xfrm>
            <a:off x="6334108" y="2432910"/>
            <a:ext cx="3909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AnnotationConfigApplicationContext</a:t>
            </a:r>
            <a:endParaRPr lang="en-US" altLang="zh-CN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96D1F9-8893-40F8-84E6-3E15B3DBC20D}"/>
              </a:ext>
            </a:extLst>
          </p:cNvPr>
          <p:cNvCxnSpPr>
            <a:cxnSpLocks/>
          </p:cNvCxnSpPr>
          <p:nvPr/>
        </p:nvCxnSpPr>
        <p:spPr>
          <a:xfrm>
            <a:off x="8277843" y="2802242"/>
            <a:ext cx="0" cy="258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C15C81B-55EC-4546-BB3A-760AAE7D2D7F}"/>
              </a:ext>
            </a:extLst>
          </p:cNvPr>
          <p:cNvCxnSpPr>
            <a:cxnSpLocks/>
          </p:cNvCxnSpPr>
          <p:nvPr/>
        </p:nvCxnSpPr>
        <p:spPr>
          <a:xfrm>
            <a:off x="5899295" y="4313213"/>
            <a:ext cx="2378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C274F74-1CC8-45C4-9050-0EEC9385309A}"/>
              </a:ext>
            </a:extLst>
          </p:cNvPr>
          <p:cNvSpPr txBox="1"/>
          <p:nvPr/>
        </p:nvSpPr>
        <p:spPr>
          <a:xfrm>
            <a:off x="6007702" y="4492191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Arial Unicode MS" panose="020B0604020202020204" pitchFamily="34" charset="-122"/>
              </a:rPr>
              <a:t>get</a:t>
            </a:r>
            <a:r>
              <a:rPr lang="en-US" altLang="zh-CN" dirty="0">
                <a:latin typeface="Arial Unicode MS" panose="020B0604020202020204" pitchFamily="34" charset="-122"/>
              </a:rPr>
              <a:t>Bean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dirty="0">
                <a:solidFill>
                  <a:schemeClr val="accent2"/>
                </a:solidFill>
                <a:latin typeface="Arial Unicode MS" panose="020B0604020202020204" pitchFamily="34" charset="-122"/>
              </a:rPr>
              <a:t> ReactorServiceInstanceLoadBalancer.class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D4A24B-B6C9-4584-9D42-2512EB484F3D}"/>
              </a:ext>
            </a:extLst>
          </p:cNvPr>
          <p:cNvSpPr txBox="1"/>
          <p:nvPr/>
        </p:nvSpPr>
        <p:spPr>
          <a:xfrm>
            <a:off x="8719457" y="3967739"/>
            <a:ext cx="3363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zh-CN" altLang="zh-CN" dirty="0"/>
              <a:t>ReactorServiceInstanceLoadBalancer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6233AB-6D6B-4760-9D01-73DD96BD1014}"/>
              </a:ext>
            </a:extLst>
          </p:cNvPr>
          <p:cNvCxnSpPr>
            <a:cxnSpLocks/>
          </p:cNvCxnSpPr>
          <p:nvPr/>
        </p:nvCxnSpPr>
        <p:spPr>
          <a:xfrm>
            <a:off x="10705357" y="4614070"/>
            <a:ext cx="0" cy="155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501E16-0705-4D9E-A6C0-018DA6215794}"/>
              </a:ext>
            </a:extLst>
          </p:cNvPr>
          <p:cNvCxnSpPr>
            <a:cxnSpLocks/>
          </p:cNvCxnSpPr>
          <p:nvPr/>
        </p:nvCxnSpPr>
        <p:spPr>
          <a:xfrm>
            <a:off x="8277843" y="5292927"/>
            <a:ext cx="2378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84D0EBF-77D8-4DDE-86D6-67897FC22487}"/>
              </a:ext>
            </a:extLst>
          </p:cNvPr>
          <p:cNvSpPr txBox="1"/>
          <p:nvPr/>
        </p:nvSpPr>
        <p:spPr>
          <a:xfrm>
            <a:off x="8936184" y="50204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 Unicode MS" panose="020B0604020202020204" pitchFamily="34" charset="-122"/>
              </a:rPr>
              <a:t>New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8BA971-DC19-46B2-9FDF-271165920A6D}"/>
              </a:ext>
            </a:extLst>
          </p:cNvPr>
          <p:cNvSpPr txBox="1"/>
          <p:nvPr/>
        </p:nvSpPr>
        <p:spPr>
          <a:xfrm>
            <a:off x="7631978" y="745863"/>
            <a:ext cx="4321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EurekaLoadBalancerClientConfiguration</a:t>
            </a:r>
            <a:endParaRPr lang="en-US" altLang="zh-CN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9233A2B-C902-4B33-A29C-432BB6A0A8BC}"/>
              </a:ext>
            </a:extLst>
          </p:cNvPr>
          <p:cNvSpPr txBox="1"/>
          <p:nvPr/>
        </p:nvSpPr>
        <p:spPr>
          <a:xfrm>
            <a:off x="3569192" y="5919899"/>
            <a:ext cx="657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org.springframework.cloud.netflix.eureka.loadbalancer.</a:t>
            </a:r>
            <a:r>
              <a:rPr lang="en-US" altLang="zh-CN" dirty="0">
                <a:solidFill>
                  <a:srgbClr val="FF0000"/>
                </a:solidFill>
              </a:rPr>
              <a:t>EurekaLoadBalancerClientConfiguration</a:t>
            </a:r>
          </a:p>
          <a:p>
            <a:r>
              <a:rPr lang="en-US" altLang="zh-CN" sz="1200" dirty="0"/>
              <a:t>org.springframework.cloud.loadbalancer.annotation.</a:t>
            </a:r>
            <a:r>
              <a:rPr lang="en-US" altLang="zh-CN" sz="1200" dirty="0">
                <a:solidFill>
                  <a:srgbClr val="FF0000"/>
                </a:solidFill>
              </a:rPr>
              <a:t>LoadBalancerClientSpecification</a:t>
            </a:r>
          </a:p>
          <a:p>
            <a:r>
              <a:rPr lang="en-US" altLang="zh-CN" dirty="0"/>
              <a:t>org.springframework.cloud.loadbalancer.core</a:t>
            </a:r>
            <a:r>
              <a:rPr lang="en-US" altLang="zh-CN" dirty="0">
                <a:solidFill>
                  <a:srgbClr val="FF0000"/>
                </a:solidFill>
              </a:rPr>
              <a:t>.RoundRobinLoadBalancer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2AAEA79-1E4C-40EA-8E94-68F48EFC60D2}"/>
              </a:ext>
            </a:extLst>
          </p:cNvPr>
          <p:cNvSpPr txBox="1"/>
          <p:nvPr/>
        </p:nvSpPr>
        <p:spPr>
          <a:xfrm>
            <a:off x="7671080" y="1406934"/>
            <a:ext cx="4321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LoadBalancerClientSpecification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78B7B9D-9E5D-442F-8BC2-3EEF4FC7F65F}"/>
              </a:ext>
            </a:extLst>
          </p:cNvPr>
          <p:cNvCxnSpPr>
            <a:cxnSpLocks/>
          </p:cNvCxnSpPr>
          <p:nvPr/>
        </p:nvCxnSpPr>
        <p:spPr>
          <a:xfrm>
            <a:off x="10951029" y="1887242"/>
            <a:ext cx="0" cy="104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E002B6-3B82-4F7B-B955-FC5651869EA8}"/>
              </a:ext>
            </a:extLst>
          </p:cNvPr>
          <p:cNvCxnSpPr>
            <a:cxnSpLocks/>
          </p:cNvCxnSpPr>
          <p:nvPr/>
        </p:nvCxnSpPr>
        <p:spPr>
          <a:xfrm>
            <a:off x="10243351" y="2587388"/>
            <a:ext cx="707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E08D5BDD-878E-4EE4-A02A-22B5474F3CB5}"/>
              </a:ext>
            </a:extLst>
          </p:cNvPr>
          <p:cNvSpPr txBox="1"/>
          <p:nvPr/>
        </p:nvSpPr>
        <p:spPr>
          <a:xfrm>
            <a:off x="8973807" y="1927671"/>
            <a:ext cx="192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JetBrains Mono"/>
              </a:rPr>
              <a:t>getConfiguration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85DD24E-A730-4DAF-9B77-C5B898348898}"/>
              </a:ext>
            </a:extLst>
          </p:cNvPr>
          <p:cNvGrpSpPr/>
          <p:nvPr/>
        </p:nvGrpSpPr>
        <p:grpSpPr>
          <a:xfrm rot="2150214">
            <a:off x="5540293" y="1596407"/>
            <a:ext cx="449160" cy="220664"/>
            <a:chOff x="7147641" y="3582036"/>
            <a:chExt cx="502377" cy="301329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B557A2C-FA6B-4A01-97A6-A9572FA7E27E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rot="18621340">
              <a:off x="7144414" y="3585263"/>
              <a:ext cx="301329" cy="29487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>
              <a:extLst>
                <a:ext uri="{FF2B5EF4-FFF2-40B4-BE49-F238E27FC236}">
                  <a16:creationId xmlns:a16="http://schemas.microsoft.com/office/drawing/2014/main" id="{E4E8298C-3D23-4C7F-873C-4367F2941706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EB9E4E1-0394-4D59-AFCC-24F47982EBA7}"/>
              </a:ext>
            </a:extLst>
          </p:cNvPr>
          <p:cNvCxnSpPr>
            <a:cxnSpLocks/>
          </p:cNvCxnSpPr>
          <p:nvPr/>
        </p:nvCxnSpPr>
        <p:spPr>
          <a:xfrm flipV="1">
            <a:off x="10145380" y="1114056"/>
            <a:ext cx="0" cy="3133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7770D8B-9F5F-4A1A-A84A-A39275A6F5AB}"/>
              </a:ext>
            </a:extLst>
          </p:cNvPr>
          <p:cNvSpPr txBox="1"/>
          <p:nvPr/>
        </p:nvSpPr>
        <p:spPr>
          <a:xfrm>
            <a:off x="3948338" y="114305"/>
            <a:ext cx="53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dirty="0" err="1"/>
              <a:t>ReactiveLoadBalancerClientFilter</a:t>
            </a:r>
            <a:r>
              <a:rPr lang="zh-CN" altLang="en-US" i="1" dirty="0"/>
              <a:t>流程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3472E6E6-AA7D-416F-B86A-88A29576E271}"/>
              </a:ext>
            </a:extLst>
          </p:cNvPr>
          <p:cNvGrpSpPr/>
          <p:nvPr/>
        </p:nvGrpSpPr>
        <p:grpSpPr>
          <a:xfrm rot="5400000">
            <a:off x="10176150" y="3625666"/>
            <a:ext cx="449160" cy="220664"/>
            <a:chOff x="7147641" y="3582036"/>
            <a:chExt cx="502377" cy="301329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5866B55-4740-4789-8E81-617BC3432B30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rot="18621340">
              <a:off x="7144414" y="3585263"/>
              <a:ext cx="301329" cy="29487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流程图: 合并 102">
              <a:extLst>
                <a:ext uri="{FF2B5EF4-FFF2-40B4-BE49-F238E27FC236}">
                  <a16:creationId xmlns:a16="http://schemas.microsoft.com/office/drawing/2014/main" id="{6723D79B-6E38-454F-A7E0-1451EA15B1B7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A8070AC3-3BF5-4BE7-8640-472A8AE3C630}"/>
              </a:ext>
            </a:extLst>
          </p:cNvPr>
          <p:cNvSpPr txBox="1"/>
          <p:nvPr/>
        </p:nvSpPr>
        <p:spPr>
          <a:xfrm>
            <a:off x="8696582" y="3233812"/>
            <a:ext cx="33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RoundRobinLoadBalancer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64D397-B992-4EDA-A2FA-754F46988C17}"/>
              </a:ext>
            </a:extLst>
          </p:cNvPr>
          <p:cNvSpPr txBox="1"/>
          <p:nvPr/>
        </p:nvSpPr>
        <p:spPr>
          <a:xfrm>
            <a:off x="546352" y="1576810"/>
            <a:ext cx="11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/>
              <a:t> </a:t>
            </a:r>
            <a:r>
              <a:rPr lang="fr-FR" altLang="zh-CN" dirty="0" err="1"/>
              <a:t>filter</a:t>
            </a:r>
            <a:r>
              <a:rPr lang="fr-FR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…</a:t>
            </a:r>
            <a:r>
              <a:rPr lang="fr-FR" altLang="zh-CN" dirty="0"/>
              <a:t>)</a:t>
            </a:r>
            <a:endParaRPr lang="en-US" altLang="zh-CN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44A81A4-5FF2-480D-A0C0-FF465443F1A8}"/>
              </a:ext>
            </a:extLst>
          </p:cNvPr>
          <p:cNvCxnSpPr>
            <a:cxnSpLocks/>
          </p:cNvCxnSpPr>
          <p:nvPr/>
        </p:nvCxnSpPr>
        <p:spPr>
          <a:xfrm>
            <a:off x="2164164" y="5484537"/>
            <a:ext cx="8492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8012232-6001-4C76-9E73-41C458E1B4E1}"/>
              </a:ext>
            </a:extLst>
          </p:cNvPr>
          <p:cNvSpPr txBox="1"/>
          <p:nvPr/>
        </p:nvSpPr>
        <p:spPr>
          <a:xfrm>
            <a:off x="853060" y="5710055"/>
            <a:ext cx="25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chain.filter</a:t>
            </a:r>
            <a:r>
              <a:rPr lang="en-US" altLang="zh-CN" dirty="0"/>
              <a:t>(exchange)</a:t>
            </a:r>
          </a:p>
        </p:txBody>
      </p:sp>
    </p:spTree>
    <p:extLst>
      <p:ext uri="{BB962C8B-B14F-4D97-AF65-F5344CB8AC3E}">
        <p14:creationId xmlns:p14="http://schemas.microsoft.com/office/powerpoint/2010/main" val="29977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E88735-BC96-487B-97C1-046017D05003}"/>
              </a:ext>
            </a:extLst>
          </p:cNvPr>
          <p:cNvSpPr/>
          <p:nvPr/>
        </p:nvSpPr>
        <p:spPr>
          <a:xfrm>
            <a:off x="3475823" y="1468264"/>
            <a:ext cx="3571826" cy="1584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081FA-E9C9-4364-99E8-74A7EAB5D946}"/>
              </a:ext>
            </a:extLst>
          </p:cNvPr>
          <p:cNvSpPr txBox="1"/>
          <p:nvPr/>
        </p:nvSpPr>
        <p:spPr>
          <a:xfrm>
            <a:off x="369707" y="703752"/>
            <a:ext cx="3676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ReactiveLoadBalancerClientFilter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61DA76-DA35-4E44-A3C5-87E79D37C623}"/>
              </a:ext>
            </a:extLst>
          </p:cNvPr>
          <p:cNvCxnSpPr>
            <a:cxnSpLocks/>
          </p:cNvCxnSpPr>
          <p:nvPr/>
        </p:nvCxnSpPr>
        <p:spPr>
          <a:xfrm>
            <a:off x="2110724" y="1070789"/>
            <a:ext cx="0" cy="4639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FD5BCF4-897C-4328-ADA2-49371373F739}"/>
              </a:ext>
            </a:extLst>
          </p:cNvPr>
          <p:cNvSpPr txBox="1"/>
          <p:nvPr/>
        </p:nvSpPr>
        <p:spPr>
          <a:xfrm>
            <a:off x="2963221" y="328079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JetBrains Mono"/>
              </a:rPr>
              <a:t>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hoose(</a:t>
            </a:r>
            <a:r>
              <a:rPr lang="en-US" altLang="zh-CN" dirty="0">
                <a:solidFill>
                  <a:schemeClr val="accent2"/>
                </a:solidFill>
                <a:latin typeface="Arial Unicode MS" panose="020B0604020202020204" pitchFamily="34" charset="-122"/>
                <a:ea typeface="JetBrains Mono"/>
              </a:rPr>
              <a:t>request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578493-EFDD-4277-B3FC-9E98D4704F4A}"/>
              </a:ext>
            </a:extLst>
          </p:cNvPr>
          <p:cNvSpPr txBox="1"/>
          <p:nvPr/>
        </p:nvSpPr>
        <p:spPr>
          <a:xfrm>
            <a:off x="3592286" y="2342785"/>
            <a:ext cx="3363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zh-CN" altLang="zh-CN" dirty="0"/>
              <a:t>ReactorServiceInstanceLoadBalancer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9E29B2A-15DE-415A-A14D-B68DC14FA7C6}"/>
              </a:ext>
            </a:extLst>
          </p:cNvPr>
          <p:cNvCxnSpPr>
            <a:cxnSpLocks/>
          </p:cNvCxnSpPr>
          <p:nvPr/>
        </p:nvCxnSpPr>
        <p:spPr>
          <a:xfrm>
            <a:off x="5578186" y="2989116"/>
            <a:ext cx="0" cy="2355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7808B8-CAB2-498A-9AD3-EFE7A3AF03E3}"/>
              </a:ext>
            </a:extLst>
          </p:cNvPr>
          <p:cNvGrpSpPr/>
          <p:nvPr/>
        </p:nvGrpSpPr>
        <p:grpSpPr>
          <a:xfrm rot="5400000">
            <a:off x="5048979" y="2000712"/>
            <a:ext cx="449160" cy="220664"/>
            <a:chOff x="7147641" y="3582036"/>
            <a:chExt cx="502377" cy="30132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BD14585-99C5-44E3-9DAA-118D41EBB65F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rot="18621340">
              <a:off x="7144414" y="3585263"/>
              <a:ext cx="301329" cy="29487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合并 11">
              <a:extLst>
                <a:ext uri="{FF2B5EF4-FFF2-40B4-BE49-F238E27FC236}">
                  <a16:creationId xmlns:a16="http://schemas.microsoft.com/office/drawing/2014/main" id="{5C372643-F26C-42B5-8424-550518C0AA79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9EA67C1-F520-4769-945E-E7CBA5A48BDE}"/>
              </a:ext>
            </a:extLst>
          </p:cNvPr>
          <p:cNvSpPr txBox="1"/>
          <p:nvPr/>
        </p:nvSpPr>
        <p:spPr>
          <a:xfrm>
            <a:off x="3569411" y="1608858"/>
            <a:ext cx="33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RoundRobinLoadBalancer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2EE2D8-BB60-49D6-9E29-8422857E1503}"/>
              </a:ext>
            </a:extLst>
          </p:cNvPr>
          <p:cNvCxnSpPr>
            <a:cxnSpLocks/>
          </p:cNvCxnSpPr>
          <p:nvPr/>
        </p:nvCxnSpPr>
        <p:spPr>
          <a:xfrm>
            <a:off x="2110724" y="3623080"/>
            <a:ext cx="3467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1040EC-AA1C-4EF1-A2C9-3DDD24FDAB35}"/>
              </a:ext>
            </a:extLst>
          </p:cNvPr>
          <p:cNvSpPr txBox="1"/>
          <p:nvPr/>
        </p:nvSpPr>
        <p:spPr>
          <a:xfrm>
            <a:off x="7499766" y="1966291"/>
            <a:ext cx="38975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/>
              <a:t>ServiceInstanceListSupplierProvider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201F5B-141E-4587-AC1E-8C24C04BB6FC}"/>
              </a:ext>
            </a:extLst>
          </p:cNvPr>
          <p:cNvCxnSpPr>
            <a:cxnSpLocks/>
          </p:cNvCxnSpPr>
          <p:nvPr/>
        </p:nvCxnSpPr>
        <p:spPr>
          <a:xfrm>
            <a:off x="9448551" y="2335623"/>
            <a:ext cx="0" cy="251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E6B60AD-6ECC-4AD6-9790-D3466ECAD2C1}"/>
              </a:ext>
            </a:extLst>
          </p:cNvPr>
          <p:cNvCxnSpPr>
            <a:cxnSpLocks/>
          </p:cNvCxnSpPr>
          <p:nvPr/>
        </p:nvCxnSpPr>
        <p:spPr>
          <a:xfrm>
            <a:off x="5578186" y="3941683"/>
            <a:ext cx="3870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DF529ED-4F25-4005-ABA6-C96E5A478DE9}"/>
              </a:ext>
            </a:extLst>
          </p:cNvPr>
          <p:cNvSpPr txBox="1"/>
          <p:nvPr/>
        </p:nvSpPr>
        <p:spPr>
          <a:xfrm>
            <a:off x="6541707" y="35578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</a:rPr>
              <a:t>get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C321EC-9A4F-4BEE-AF65-5D8871B80B79}"/>
              </a:ext>
            </a:extLst>
          </p:cNvPr>
          <p:cNvSpPr txBox="1"/>
          <p:nvPr/>
        </p:nvSpPr>
        <p:spPr>
          <a:xfrm>
            <a:off x="6206389" y="47062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Arial Unicode MS" panose="020B0604020202020204" pitchFamily="34" charset="-122"/>
              </a:defRPr>
            </a:lvl1pPr>
          </a:lstStyle>
          <a:p>
            <a:r>
              <a:rPr lang="zh-CN" altLang="zh-CN" dirty="0"/>
              <a:t>getInstanceResponse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6D0268A-40E6-4D3A-A4CA-C04D5E0731D1}"/>
              </a:ext>
            </a:extLst>
          </p:cNvPr>
          <p:cNvCxnSpPr>
            <a:cxnSpLocks/>
            <a:stCxn id="31" idx="6"/>
            <a:endCxn id="28" idx="6"/>
          </p:cNvCxnSpPr>
          <p:nvPr/>
        </p:nvCxnSpPr>
        <p:spPr>
          <a:xfrm>
            <a:off x="5776100" y="4706269"/>
            <a:ext cx="12700" cy="393877"/>
          </a:xfrm>
          <a:prstGeom prst="bentConnector3">
            <a:avLst>
              <a:gd name="adj1" fmla="val 33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4BA2190-152C-4C82-B08E-2071BCACF3D5}"/>
              </a:ext>
            </a:extLst>
          </p:cNvPr>
          <p:cNvSpPr/>
          <p:nvPr/>
        </p:nvSpPr>
        <p:spPr>
          <a:xfrm>
            <a:off x="5605393" y="5038819"/>
            <a:ext cx="170707" cy="12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3EB0E-D7BF-4E85-8A34-63E83C86CEE3}"/>
              </a:ext>
            </a:extLst>
          </p:cNvPr>
          <p:cNvSpPr/>
          <p:nvPr/>
        </p:nvSpPr>
        <p:spPr>
          <a:xfrm>
            <a:off x="5605393" y="4644942"/>
            <a:ext cx="170707" cy="12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25383C-D1CD-42AB-A9A7-05F903A507EF}"/>
              </a:ext>
            </a:extLst>
          </p:cNvPr>
          <p:cNvSpPr txBox="1"/>
          <p:nvPr/>
        </p:nvSpPr>
        <p:spPr>
          <a:xfrm>
            <a:off x="7271674" y="5100145"/>
            <a:ext cx="817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轮询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F2B4C9-6298-4C80-8FD6-D3406864EBAF}"/>
              </a:ext>
            </a:extLst>
          </p:cNvPr>
          <p:cNvSpPr txBox="1"/>
          <p:nvPr/>
        </p:nvSpPr>
        <p:spPr>
          <a:xfrm>
            <a:off x="3685169" y="3700481"/>
            <a:ext cx="817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/>
              <a:t>接上页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24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54D62-9C53-4F3A-82E4-5A922418412D}"/>
              </a:ext>
            </a:extLst>
          </p:cNvPr>
          <p:cNvSpPr txBox="1"/>
          <p:nvPr/>
        </p:nvSpPr>
        <p:spPr>
          <a:xfrm>
            <a:off x="239499" y="1168506"/>
            <a:ext cx="27214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LoadBalancerAutoConfiguration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5FCF8-0E74-49C8-A2C1-CF412DB1EDC9}"/>
              </a:ext>
            </a:extLst>
          </p:cNvPr>
          <p:cNvSpPr txBox="1"/>
          <p:nvPr/>
        </p:nvSpPr>
        <p:spPr>
          <a:xfrm>
            <a:off x="3395559" y="1420059"/>
            <a:ext cx="2410427" cy="36933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>
                <a:solidFill>
                  <a:srgbClr val="BBB529"/>
                </a:solidFill>
                <a:effectLst/>
              </a:rPr>
              <a:t>@LoadBalancerClients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655C97-A519-44FF-A923-0B557521283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51501" y="1604725"/>
            <a:ext cx="54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BCE84C-C0B5-4823-BEC2-7321BDA6406E}"/>
              </a:ext>
            </a:extLst>
          </p:cNvPr>
          <p:cNvSpPr txBox="1"/>
          <p:nvPr/>
        </p:nvSpPr>
        <p:spPr>
          <a:xfrm>
            <a:off x="6483834" y="1423577"/>
            <a:ext cx="5384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LoadBalancerClientConfigurationRegistrar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EF850B-02E5-4284-9CF6-EC9EA8CBE57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805986" y="1604725"/>
            <a:ext cx="677848" cy="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740288C-B540-40AC-B1E7-E608D2BD735D}"/>
              </a:ext>
            </a:extLst>
          </p:cNvPr>
          <p:cNvSpPr txBox="1"/>
          <p:nvPr/>
        </p:nvSpPr>
        <p:spPr>
          <a:xfrm>
            <a:off x="4600772" y="2267695"/>
            <a:ext cx="766742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highlight>
                  <a:srgbClr val="FFFF00"/>
                </a:highlight>
              </a:rPr>
              <a:t>Bean create</a:t>
            </a:r>
            <a:r>
              <a:rPr lang="zh-CN" altLang="en-US" sz="1000" dirty="0"/>
              <a:t>：</a:t>
            </a:r>
            <a:endParaRPr lang="en-US" altLang="zh-CN" sz="1000" dirty="0"/>
          </a:p>
          <a:p>
            <a:r>
              <a:rPr lang="en-US" altLang="zh-CN" sz="1000" dirty="0">
                <a:highlight>
                  <a:srgbClr val="FFFF00"/>
                </a:highlight>
              </a:rPr>
              <a:t>1.</a:t>
            </a:r>
            <a:r>
              <a:rPr lang="en-US" altLang="zh-CN" sz="1000" dirty="0"/>
              <a:t>default.org.springframework.cloud.loadbalancer.config.LoadBalancerAutoConfiguration.LoadBalancerClientSpecification</a:t>
            </a:r>
          </a:p>
          <a:p>
            <a:r>
              <a:rPr lang="en-US" altLang="zh-CN" sz="1000" dirty="0">
                <a:highlight>
                  <a:srgbClr val="FFFF00"/>
                </a:highlight>
              </a:rPr>
              <a:t>2.</a:t>
            </a:r>
            <a:r>
              <a:rPr lang="en-US" altLang="zh-CN" sz="1000" dirty="0"/>
              <a:t>default.org.springframework.cloud.loadbalancer.config.BlockingLoadBalancerClientAutoConfiguration.LoadBalancerClientSpecification</a:t>
            </a:r>
          </a:p>
          <a:p>
            <a:r>
              <a:rPr lang="en-US" altLang="zh-CN" sz="1000" dirty="0">
                <a:highlight>
                  <a:srgbClr val="FFFF00"/>
                </a:highlight>
              </a:rPr>
              <a:t>3.</a:t>
            </a:r>
            <a:r>
              <a:rPr lang="en-US" altLang="zh-CN" sz="1000" dirty="0"/>
              <a:t>default.org.springframework.cloud.netflix.eureka.loadbalancer.LoadBalancerEurekaAutoConfiguration.LoadBalancerClientSpecification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122718C-990E-4454-8FE0-18AD446B933B}"/>
              </a:ext>
            </a:extLst>
          </p:cNvPr>
          <p:cNvCxnSpPr>
            <a:cxnSpLocks/>
          </p:cNvCxnSpPr>
          <p:nvPr/>
        </p:nvCxnSpPr>
        <p:spPr>
          <a:xfrm>
            <a:off x="9050905" y="1789391"/>
            <a:ext cx="0" cy="38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D28F17-3F89-4127-99D1-D2763EB404BC}"/>
              </a:ext>
            </a:extLst>
          </p:cNvPr>
          <p:cNvSpPr txBox="1"/>
          <p:nvPr/>
        </p:nvSpPr>
        <p:spPr>
          <a:xfrm>
            <a:off x="239499" y="1941122"/>
            <a:ext cx="27214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BlockingLoadBalancerClientAutoConfiguration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658748-BD8A-41CA-B4D7-A4A9D69AE01E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2960914" y="1604725"/>
            <a:ext cx="434645" cy="65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5E5FFA-04D1-48FF-85B9-21D9BF0A7CD7}"/>
              </a:ext>
            </a:extLst>
          </p:cNvPr>
          <p:cNvSpPr txBox="1"/>
          <p:nvPr/>
        </p:nvSpPr>
        <p:spPr>
          <a:xfrm>
            <a:off x="5877824" y="5677712"/>
            <a:ext cx="7064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org.springframework.cloud.loadbalancer.config.</a:t>
            </a:r>
            <a:r>
              <a:rPr lang="en-US" altLang="zh-CN" sz="1200" dirty="0">
                <a:solidFill>
                  <a:srgbClr val="FF0000"/>
                </a:solidFill>
              </a:rPr>
              <a:t>LoadBalancerAutoConfiguration</a:t>
            </a:r>
          </a:p>
          <a:p>
            <a:r>
              <a:rPr lang="en-US" altLang="zh-CN" sz="1200" dirty="0"/>
              <a:t>org.springframework.cloud.loadbalancer.config.</a:t>
            </a:r>
            <a:r>
              <a:rPr lang="en-US" altLang="zh-CN" sz="1200" dirty="0">
                <a:solidFill>
                  <a:srgbClr val="FF0000"/>
                </a:solidFill>
              </a:rPr>
              <a:t>BlockingLoadBalancerClientAutoConfiguration</a:t>
            </a:r>
          </a:p>
          <a:p>
            <a:r>
              <a:rPr lang="en-US" altLang="zh-CN" sz="1200" dirty="0"/>
              <a:t>org.springframework.cloud.netflix.eureka.loadbalancer.</a:t>
            </a:r>
            <a:r>
              <a:rPr lang="en-US" altLang="zh-CN" sz="1200" dirty="0">
                <a:solidFill>
                  <a:srgbClr val="FF0000"/>
                </a:solidFill>
              </a:rPr>
              <a:t>LoadBalancerEurekaAutoConfiguration</a:t>
            </a:r>
          </a:p>
          <a:p>
            <a:r>
              <a:rPr lang="en-US" altLang="zh-CN" sz="1200" dirty="0"/>
              <a:t>org.springframework.cloud.loadbalancer.annotation.</a:t>
            </a:r>
            <a:r>
              <a:rPr lang="en-US" altLang="zh-CN" sz="1200" dirty="0">
                <a:solidFill>
                  <a:srgbClr val="FF0000"/>
                </a:solidFill>
              </a:rPr>
              <a:t>LoadBalancerClientSpecification</a:t>
            </a:r>
          </a:p>
          <a:p>
            <a:r>
              <a:rPr lang="en-US" altLang="zh-CN" sz="1200" dirty="0"/>
              <a:t>org.springframework.cloud.loadbalancer.annotation.</a:t>
            </a:r>
            <a:r>
              <a:rPr lang="en-US" altLang="zh-CN" sz="1200" dirty="0">
                <a:solidFill>
                  <a:srgbClr val="FF0000"/>
                </a:solidFill>
              </a:rPr>
              <a:t>LoadBalancerClientConfiguration</a:t>
            </a:r>
          </a:p>
          <a:p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1F7801-E9A4-4855-AC93-E779E9E7111B}"/>
              </a:ext>
            </a:extLst>
          </p:cNvPr>
          <p:cNvSpPr txBox="1"/>
          <p:nvPr/>
        </p:nvSpPr>
        <p:spPr>
          <a:xfrm>
            <a:off x="326571" y="237143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mainIdea</a:t>
            </a:r>
            <a:r>
              <a:rPr lang="zh-CN" altLang="en-US" i="1" dirty="0"/>
              <a:t>：</a:t>
            </a:r>
            <a:r>
              <a:rPr lang="en-US" altLang="zh-CN" i="1" dirty="0" err="1"/>
              <a:t>LoadBalancerAutoConfiguration</a:t>
            </a:r>
            <a:r>
              <a:rPr lang="zh-CN" altLang="en-US" i="1" dirty="0"/>
              <a:t>，</a:t>
            </a:r>
            <a:r>
              <a:rPr lang="en-US" altLang="zh-CN" i="1" dirty="0" err="1"/>
              <a:t>BlockingLoadBalancerClientAutoConfiguration</a:t>
            </a:r>
            <a:endParaRPr lang="zh-CN" altLang="en-US" i="1" dirty="0"/>
          </a:p>
          <a:p>
            <a:r>
              <a:rPr lang="zh-CN" altLang="en-US" i="1" dirty="0"/>
              <a:t>通过 </a:t>
            </a:r>
            <a:r>
              <a:rPr lang="en-US" altLang="zh-CN" i="1" dirty="0"/>
              <a:t>@LoadBalancerClients </a:t>
            </a:r>
            <a:r>
              <a:rPr lang="zh-CN" altLang="en-US" i="1" dirty="0"/>
              <a:t>标注生成 </a:t>
            </a:r>
            <a:r>
              <a:rPr lang="en-US" altLang="zh-CN" i="1" dirty="0" err="1"/>
              <a:t>LoadBalancerClientSpecification</a:t>
            </a:r>
            <a:endParaRPr lang="zh-CN" altLang="en-US" i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E37596-E999-4098-8F92-86FDDDFCE1C2}"/>
              </a:ext>
            </a:extLst>
          </p:cNvPr>
          <p:cNvSpPr txBox="1"/>
          <p:nvPr/>
        </p:nvSpPr>
        <p:spPr>
          <a:xfrm>
            <a:off x="3408083" y="3789568"/>
            <a:ext cx="2863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 dirty="0"/>
              <a:t>LoadBalancerClientFactory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8EDA91-9A41-4AE9-AFF1-45005A631F0F}"/>
              </a:ext>
            </a:extLst>
          </p:cNvPr>
          <p:cNvSpPr txBox="1"/>
          <p:nvPr/>
        </p:nvSpPr>
        <p:spPr>
          <a:xfrm>
            <a:off x="239500" y="3512371"/>
            <a:ext cx="27214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LoadBalancerAutoConfiguration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loadBalancerClientFactory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D1636C7-5DAF-4ADA-9A97-6EF44EF103FC}"/>
              </a:ext>
            </a:extLst>
          </p:cNvPr>
          <p:cNvCxnSpPr>
            <a:cxnSpLocks/>
            <a:stCxn id="15" idx="1"/>
            <a:endCxn id="29" idx="0"/>
          </p:cNvCxnSpPr>
          <p:nvPr/>
        </p:nvCxnSpPr>
        <p:spPr>
          <a:xfrm rot="10800000" flipH="1" flipV="1">
            <a:off x="4600771" y="2621638"/>
            <a:ext cx="239175" cy="1167930"/>
          </a:xfrm>
          <a:prstGeom prst="bentConnector4">
            <a:avLst>
              <a:gd name="adj1" fmla="val -95579"/>
              <a:gd name="adj2" fmla="val 65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5D108B3-68B0-4DFA-80CF-252659D78128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960911" y="3974036"/>
            <a:ext cx="447172" cy="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65652A9-9F9A-4088-923C-BC57F85B6010}"/>
              </a:ext>
            </a:extLst>
          </p:cNvPr>
          <p:cNvSpPr txBox="1"/>
          <p:nvPr/>
        </p:nvSpPr>
        <p:spPr>
          <a:xfrm>
            <a:off x="3447406" y="4712702"/>
            <a:ext cx="294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 dirty="0"/>
              <a:t>BlockingLoadBalancerClient</a:t>
            </a:r>
            <a:endParaRPr lang="en-US" alt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FF1CBD-6913-4377-88A0-4072B58E5D87}"/>
              </a:ext>
            </a:extLst>
          </p:cNvPr>
          <p:cNvSpPr txBox="1"/>
          <p:nvPr/>
        </p:nvSpPr>
        <p:spPr>
          <a:xfrm>
            <a:off x="239500" y="4631785"/>
            <a:ext cx="27214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BlockingLoadBalancerClientAutoConfiguration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blockingLoadBalancerClient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9F8870-4BC6-4C6E-85A7-D349D58D70AD}"/>
              </a:ext>
            </a:extLst>
          </p:cNvPr>
          <p:cNvCxnSpPr>
            <a:cxnSpLocks/>
          </p:cNvCxnSpPr>
          <p:nvPr/>
        </p:nvCxnSpPr>
        <p:spPr>
          <a:xfrm>
            <a:off x="2960907" y="4934768"/>
            <a:ext cx="48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39F0F8-F803-4E5B-B8B9-BA8BB184B60A}"/>
              </a:ext>
            </a:extLst>
          </p:cNvPr>
          <p:cNvCxnSpPr>
            <a:cxnSpLocks/>
          </p:cNvCxnSpPr>
          <p:nvPr/>
        </p:nvCxnSpPr>
        <p:spPr>
          <a:xfrm flipH="1">
            <a:off x="4839947" y="4147287"/>
            <a:ext cx="1" cy="57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A932245-01D4-4B2D-A998-53A5E1DBA043}"/>
              </a:ext>
            </a:extLst>
          </p:cNvPr>
          <p:cNvSpPr txBox="1"/>
          <p:nvPr/>
        </p:nvSpPr>
        <p:spPr>
          <a:xfrm>
            <a:off x="7703674" y="3789370"/>
            <a:ext cx="2484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 dirty="0"/>
              <a:t>NamedContextFactory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7350ECD-8503-4B93-B150-8E3B7510780B}"/>
              </a:ext>
            </a:extLst>
          </p:cNvPr>
          <p:cNvGrpSpPr/>
          <p:nvPr/>
        </p:nvGrpSpPr>
        <p:grpSpPr>
          <a:xfrm>
            <a:off x="6271810" y="3860710"/>
            <a:ext cx="1378208" cy="226651"/>
            <a:chOff x="6271810" y="3621125"/>
            <a:chExt cx="1378208" cy="226651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4092358A-14B2-4321-ACF8-E1162DDDEDA8}"/>
                </a:ext>
              </a:extLst>
            </p:cNvPr>
            <p:cNvCxnSpPr>
              <a:cxnSpLocks/>
              <a:stCxn id="29" idx="3"/>
              <a:endCxn id="54" idx="0"/>
            </p:cNvCxnSpPr>
            <p:nvPr/>
          </p:nvCxnSpPr>
          <p:spPr>
            <a:xfrm flipV="1">
              <a:off x="6271810" y="3734451"/>
              <a:ext cx="1215530" cy="19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流程图: 合并 53">
              <a:extLst>
                <a:ext uri="{FF2B5EF4-FFF2-40B4-BE49-F238E27FC236}">
                  <a16:creationId xmlns:a16="http://schemas.microsoft.com/office/drawing/2014/main" id="{FF53CFE8-D4FD-4771-87DA-70B7C5E7FA0E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E2B3EC48-6CB7-461C-9258-A9F8DB045142}"/>
              </a:ext>
            </a:extLst>
          </p:cNvPr>
          <p:cNvSpPr txBox="1"/>
          <p:nvPr/>
        </p:nvSpPr>
        <p:spPr>
          <a:xfrm>
            <a:off x="239500" y="2690336"/>
            <a:ext cx="27214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altLang="zh-CN" dirty="0" err="1"/>
              <a:t>LoadBalancerAutoConfiguration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482EE0-EE97-41E0-BEA9-5F743D8AB971}"/>
              </a:ext>
            </a:extLst>
          </p:cNvPr>
          <p:cNvCxnSpPr>
            <a:cxnSpLocks/>
            <a:stCxn id="61" idx="3"/>
            <a:endCxn id="6" idx="1"/>
          </p:cNvCxnSpPr>
          <p:nvPr/>
        </p:nvCxnSpPr>
        <p:spPr>
          <a:xfrm flipV="1">
            <a:off x="2960915" y="1604725"/>
            <a:ext cx="434644" cy="14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48C56CF-68FC-4885-8B1E-E0434A323B4F}"/>
              </a:ext>
            </a:extLst>
          </p:cNvPr>
          <p:cNvSpPr txBox="1"/>
          <p:nvPr/>
        </p:nvSpPr>
        <p:spPr>
          <a:xfrm>
            <a:off x="7703673" y="4724116"/>
            <a:ext cx="2484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/>
              <a:t>LoadBalancerClien</a:t>
            </a:r>
            <a:r>
              <a:rPr lang="en-US" altLang="zh-CN" dirty="0"/>
              <a:t>t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191E51E3-5E0F-44AD-8F78-4E9373E03D6B}"/>
              </a:ext>
            </a:extLst>
          </p:cNvPr>
          <p:cNvGrpSpPr/>
          <p:nvPr/>
        </p:nvGrpSpPr>
        <p:grpSpPr>
          <a:xfrm>
            <a:off x="6271810" y="4804624"/>
            <a:ext cx="1378208" cy="226651"/>
            <a:chOff x="6271810" y="3621125"/>
            <a:chExt cx="1378208" cy="226651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5C059680-22C2-42C9-9358-2CFEDBC7752E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6271810" y="3734451"/>
              <a:ext cx="1215530" cy="19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>
              <a:extLst>
                <a:ext uri="{FF2B5EF4-FFF2-40B4-BE49-F238E27FC236}">
                  <a16:creationId xmlns:a16="http://schemas.microsoft.com/office/drawing/2014/main" id="{810546D9-E505-4EDC-A3AE-1FECAD125EAA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79AC05F5-5300-4F76-963B-F49460517F29}"/>
              </a:ext>
            </a:extLst>
          </p:cNvPr>
          <p:cNvSpPr/>
          <p:nvPr/>
        </p:nvSpPr>
        <p:spPr>
          <a:xfrm>
            <a:off x="4215480" y="3082796"/>
            <a:ext cx="4857351" cy="1960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DB4503-0D59-4438-8D02-3767015D0584}"/>
              </a:ext>
            </a:extLst>
          </p:cNvPr>
          <p:cNvSpPr txBox="1"/>
          <p:nvPr/>
        </p:nvSpPr>
        <p:spPr>
          <a:xfrm>
            <a:off x="578778" y="416230"/>
            <a:ext cx="33193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altLang="zh-CN" dirty="0"/>
              <a:t>GatewayReactiveLoadBalancerClientAutoConfiguration#gatewayLoadBalancerClientFilter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6EE9F-59DC-4FB3-9998-5CA9C0B64C8D}"/>
              </a:ext>
            </a:extLst>
          </p:cNvPr>
          <p:cNvSpPr txBox="1"/>
          <p:nvPr/>
        </p:nvSpPr>
        <p:spPr>
          <a:xfrm>
            <a:off x="4375615" y="659532"/>
            <a:ext cx="2798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LoadBalancerClientFilter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EE406C-A7C2-40DB-A958-641BA587AF8A}"/>
              </a:ext>
            </a:extLst>
          </p:cNvPr>
          <p:cNvSpPr txBox="1"/>
          <p:nvPr/>
        </p:nvSpPr>
        <p:spPr>
          <a:xfrm>
            <a:off x="578779" y="1732784"/>
            <a:ext cx="33193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</a:rPr>
              <a:t>LoadBalancerClientConfiguration#</a:t>
            </a:r>
            <a:r>
              <a:rPr lang="en-US" altLang="zh-CN" dirty="0">
                <a:solidFill>
                  <a:srgbClr val="FF0000"/>
                </a:solidFill>
              </a:rPr>
              <a:t>reactorServiceInstanceLoadBalancer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95339E-D094-486E-B6A2-583A1DC4352B}"/>
              </a:ext>
            </a:extLst>
          </p:cNvPr>
          <p:cNvSpPr txBox="1"/>
          <p:nvPr/>
        </p:nvSpPr>
        <p:spPr>
          <a:xfrm>
            <a:off x="4375616" y="2009783"/>
            <a:ext cx="2721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RoundRobinLoadBalancer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5B9040-9B8D-4799-8F02-58F1FA5023F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98173" y="2194449"/>
            <a:ext cx="47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FBBD49B-CA84-41DF-8375-7D8DC4007DC7}"/>
              </a:ext>
            </a:extLst>
          </p:cNvPr>
          <p:cNvCxnSpPr>
            <a:cxnSpLocks/>
          </p:cNvCxnSpPr>
          <p:nvPr/>
        </p:nvCxnSpPr>
        <p:spPr>
          <a:xfrm>
            <a:off x="3898172" y="844198"/>
            <a:ext cx="47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5C99B-24EC-49D1-958A-051AC8068632}"/>
              </a:ext>
            </a:extLst>
          </p:cNvPr>
          <p:cNvSpPr txBox="1"/>
          <p:nvPr/>
        </p:nvSpPr>
        <p:spPr>
          <a:xfrm>
            <a:off x="578778" y="3117779"/>
            <a:ext cx="33193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</a:rPr>
              <a:t>LoadBalancerClientConfiguration#</a:t>
            </a:r>
            <a:r>
              <a:rPr lang="en-US" altLang="zh-CN" dirty="0">
                <a:solidFill>
                  <a:srgbClr val="FF0000"/>
                </a:solidFill>
              </a:rPr>
              <a:t>discoveryClientServiceInstanceListSupplier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1EB70D-280E-43FE-B743-20E5A7F6E127}"/>
              </a:ext>
            </a:extLst>
          </p:cNvPr>
          <p:cNvSpPr txBox="1"/>
          <p:nvPr/>
        </p:nvSpPr>
        <p:spPr>
          <a:xfrm>
            <a:off x="4396944" y="3289326"/>
            <a:ext cx="2896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 dirty="0"/>
              <a:t>ServiceInstanceListSupplier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705F30-3FF7-44FB-A35A-BC59C866A565}"/>
              </a:ext>
            </a:extLst>
          </p:cNvPr>
          <p:cNvCxnSpPr>
            <a:cxnSpLocks/>
          </p:cNvCxnSpPr>
          <p:nvPr/>
        </p:nvCxnSpPr>
        <p:spPr>
          <a:xfrm>
            <a:off x="3898171" y="3469527"/>
            <a:ext cx="47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10E0069-6B23-4E9C-9004-1110F160867D}"/>
              </a:ext>
            </a:extLst>
          </p:cNvPr>
          <p:cNvSpPr txBox="1"/>
          <p:nvPr/>
        </p:nvSpPr>
        <p:spPr>
          <a:xfrm>
            <a:off x="4384320" y="4581488"/>
            <a:ext cx="4413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DiscoveryClientServiceInstanceListSupplier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881576-8DC3-439C-A052-EA9F98F973DA}"/>
              </a:ext>
            </a:extLst>
          </p:cNvPr>
          <p:cNvSpPr txBox="1"/>
          <p:nvPr/>
        </p:nvSpPr>
        <p:spPr>
          <a:xfrm>
            <a:off x="4379099" y="3935407"/>
            <a:ext cx="3719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CachingServiceInstanceListSupplier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8283E6-C018-4D77-A255-7C046122F856}"/>
              </a:ext>
            </a:extLst>
          </p:cNvPr>
          <p:cNvCxnSpPr>
            <a:cxnSpLocks/>
          </p:cNvCxnSpPr>
          <p:nvPr/>
        </p:nvCxnSpPr>
        <p:spPr>
          <a:xfrm>
            <a:off x="6030234" y="3658658"/>
            <a:ext cx="0" cy="23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1EF3DB-6FE4-4EA4-9AC9-8535D61E1D24}"/>
              </a:ext>
            </a:extLst>
          </p:cNvPr>
          <p:cNvCxnSpPr>
            <a:cxnSpLocks/>
          </p:cNvCxnSpPr>
          <p:nvPr/>
        </p:nvCxnSpPr>
        <p:spPr>
          <a:xfrm>
            <a:off x="6030234" y="4343061"/>
            <a:ext cx="0" cy="23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5E689-C4C8-47D4-92F2-6648D2E691C1}"/>
              </a:ext>
            </a:extLst>
          </p:cNvPr>
          <p:cNvSpPr txBox="1"/>
          <p:nvPr/>
        </p:nvSpPr>
        <p:spPr>
          <a:xfrm>
            <a:off x="602727" y="4748321"/>
            <a:ext cx="32954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zh-CN" altLang="zh-CN" dirty="0"/>
              <a:t>EurekaReactiveDiscoveryClientConfiguration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42A85C-EB22-457C-A3F4-911C83F98DFD}"/>
              </a:ext>
            </a:extLst>
          </p:cNvPr>
          <p:cNvSpPr txBox="1"/>
          <p:nvPr/>
        </p:nvSpPr>
        <p:spPr>
          <a:xfrm>
            <a:off x="602727" y="5824865"/>
            <a:ext cx="3309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altLang="zh-CN" dirty="0" err="1"/>
              <a:t>ReactiveCompositeDiscoveryClientAutoConfiguration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A799AE-95DE-433D-BCE2-B49658BFBD78}"/>
              </a:ext>
            </a:extLst>
          </p:cNvPr>
          <p:cNvSpPr txBox="1"/>
          <p:nvPr/>
        </p:nvSpPr>
        <p:spPr>
          <a:xfrm>
            <a:off x="4490126" y="6088994"/>
            <a:ext cx="3719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ReactiveCompositeDiscoveryClient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5DA711-6A92-412E-A907-0E37559E0A1C}"/>
              </a:ext>
            </a:extLst>
          </p:cNvPr>
          <p:cNvCxnSpPr>
            <a:cxnSpLocks/>
          </p:cNvCxnSpPr>
          <p:nvPr/>
        </p:nvCxnSpPr>
        <p:spPr>
          <a:xfrm>
            <a:off x="3933978" y="6247347"/>
            <a:ext cx="47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0C2D4377-9C09-4233-A4F0-3DC07513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485" y="5124141"/>
            <a:ext cx="3188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EurekaReactiveDiscoveryClient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5A9E6D-9E5B-4CA6-AA48-CBB4E47FBEF9}"/>
              </a:ext>
            </a:extLst>
          </p:cNvPr>
          <p:cNvCxnSpPr>
            <a:cxnSpLocks/>
          </p:cNvCxnSpPr>
          <p:nvPr/>
        </p:nvCxnSpPr>
        <p:spPr>
          <a:xfrm>
            <a:off x="3898171" y="5268218"/>
            <a:ext cx="358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3B36333-48EB-4D9C-991B-B874FE4B7772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 flipV="1">
            <a:off x="8210000" y="5493473"/>
            <a:ext cx="862832" cy="7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73CFFFC-61DB-4A3B-B415-0A4ABBF63698}"/>
              </a:ext>
            </a:extLst>
          </p:cNvPr>
          <p:cNvCxnSpPr>
            <a:cxnSpLocks/>
          </p:cNvCxnSpPr>
          <p:nvPr/>
        </p:nvCxnSpPr>
        <p:spPr>
          <a:xfrm>
            <a:off x="6030234" y="4962290"/>
            <a:ext cx="0" cy="112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350</Words>
  <Application>Microsoft Office PowerPoint</Application>
  <PresentationFormat>宽屏</PresentationFormat>
  <Paragraphs>98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183</cp:revision>
  <dcterms:created xsi:type="dcterms:W3CDTF">2020-11-20T02:58:58Z</dcterms:created>
  <dcterms:modified xsi:type="dcterms:W3CDTF">2020-12-10T09:38:52Z</dcterms:modified>
</cp:coreProperties>
</file>