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82" r:id="rId2"/>
  </p:sldMasterIdLst>
  <p:notesMasterIdLst>
    <p:notesMasterId r:id="rId12"/>
  </p:notesMasterIdLst>
  <p:handoutMasterIdLst>
    <p:handoutMasterId r:id="rId13"/>
  </p:handoutMasterIdLst>
  <p:sldIdLst>
    <p:sldId id="404" r:id="rId3"/>
    <p:sldId id="406" r:id="rId4"/>
    <p:sldId id="407" r:id="rId5"/>
    <p:sldId id="409" r:id="rId6"/>
    <p:sldId id="410" r:id="rId7"/>
    <p:sldId id="412" r:id="rId8"/>
    <p:sldId id="413" r:id="rId9"/>
    <p:sldId id="411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E0"/>
    <a:srgbClr val="000000"/>
    <a:srgbClr val="7FCAEF"/>
    <a:srgbClr val="66C0EC"/>
    <a:srgbClr val="CBE9F8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5199" autoAdjust="0"/>
  </p:normalViewPr>
  <p:slideViewPr>
    <p:cSldViewPr snapToGrid="0" snapToObjects="1" showGuides="1">
      <p:cViewPr varScale="1">
        <p:scale>
          <a:sx n="99" d="100"/>
          <a:sy n="99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0" d="100"/>
          <a:sy n="110" d="100"/>
        </p:scale>
        <p:origin x="4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平均每个客户被拨打次数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平均每个客户被拨打次数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Hiragino Sans GB W3" charset="-122"/>
                    <a:ea typeface="Hiragino Sans GB W3" charset="-122"/>
                    <a:cs typeface="Hiragino Sans GB W3" charset="-122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第1周内</c:v>
                </c:pt>
                <c:pt idx="1">
                  <c:v>第2周内</c:v>
                </c:pt>
                <c:pt idx="2">
                  <c:v>第3-4周内</c:v>
                </c:pt>
                <c:pt idx="3">
                  <c:v>第2个月内</c:v>
                </c:pt>
                <c:pt idx="4">
                  <c:v>第3个月内</c:v>
                </c:pt>
                <c:pt idx="5">
                  <c:v>第3个月以后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2.34</c:v>
                </c:pt>
                <c:pt idx="1">
                  <c:v>1.02</c:v>
                </c:pt>
                <c:pt idx="2">
                  <c:v>1.51</c:v>
                </c:pt>
                <c:pt idx="3">
                  <c:v>1.54</c:v>
                </c:pt>
                <c:pt idx="4">
                  <c:v>1.06</c:v>
                </c:pt>
                <c:pt idx="5">
                  <c:v>2.71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25126608"/>
        <c:axId val="-2125088848"/>
      </c:barChart>
      <c:catAx>
        <c:axId val="-212512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pPr>
            <a:endParaRPr lang="zh-CN"/>
          </a:p>
        </c:txPr>
        <c:crossAx val="-2125088848"/>
        <c:crosses val="autoZero"/>
        <c:auto val="1"/>
        <c:lblAlgn val="ctr"/>
        <c:lblOffset val="100"/>
        <c:noMultiLvlLbl val="0"/>
      </c:catAx>
      <c:valAx>
        <c:axId val="-212508884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512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信贷产品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工作表1!$A$2:$A$12</c:f>
              <c:strCache>
                <c:ptCount val="11"/>
                <c:pt idx="0">
                  <c:v>放款前3个月以上</c:v>
                </c:pt>
                <c:pt idx="1">
                  <c:v>放款前第3个月内</c:v>
                </c:pt>
                <c:pt idx="2">
                  <c:v>放款前第2个月内</c:v>
                </c:pt>
                <c:pt idx="3">
                  <c:v>放款前第3-4周内</c:v>
                </c:pt>
                <c:pt idx="4">
                  <c:v>放款前第2周内</c:v>
                </c:pt>
                <c:pt idx="5">
                  <c:v>放款前第1周内</c:v>
                </c:pt>
                <c:pt idx="6">
                  <c:v>放款后第1周内</c:v>
                </c:pt>
                <c:pt idx="7">
                  <c:v>放款后第2周内</c:v>
                </c:pt>
                <c:pt idx="8">
                  <c:v>放款后第3-4周内</c:v>
                </c:pt>
                <c:pt idx="9">
                  <c:v>放款后第2个月内</c:v>
                </c:pt>
                <c:pt idx="10">
                  <c:v>放款后第3个月内</c:v>
                </c:pt>
              </c:strCache>
            </c:str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3.61</c:v>
                </c:pt>
                <c:pt idx="1">
                  <c:v>1.46</c:v>
                </c:pt>
                <c:pt idx="2">
                  <c:v>2.09</c:v>
                </c:pt>
                <c:pt idx="3">
                  <c:v>1.54</c:v>
                </c:pt>
                <c:pt idx="4">
                  <c:v>1.11</c:v>
                </c:pt>
                <c:pt idx="5">
                  <c:v>4.95</c:v>
                </c:pt>
                <c:pt idx="6">
                  <c:v>1.18</c:v>
                </c:pt>
                <c:pt idx="7">
                  <c:v>0.82</c:v>
                </c:pt>
                <c:pt idx="8">
                  <c:v>1.47</c:v>
                </c:pt>
                <c:pt idx="9">
                  <c:v>1.83</c:v>
                </c:pt>
                <c:pt idx="10">
                  <c:v>1.13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车贷房贷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工作表1!$A$2:$A$12</c:f>
              <c:strCache>
                <c:ptCount val="11"/>
                <c:pt idx="0">
                  <c:v>放款前3个月以上</c:v>
                </c:pt>
                <c:pt idx="1">
                  <c:v>放款前第3个月内</c:v>
                </c:pt>
                <c:pt idx="2">
                  <c:v>放款前第2个月内</c:v>
                </c:pt>
                <c:pt idx="3">
                  <c:v>放款前第3-4周内</c:v>
                </c:pt>
                <c:pt idx="4">
                  <c:v>放款前第2周内</c:v>
                </c:pt>
                <c:pt idx="5">
                  <c:v>放款前第1周内</c:v>
                </c:pt>
                <c:pt idx="6">
                  <c:v>放款后第1周内</c:v>
                </c:pt>
                <c:pt idx="7">
                  <c:v>放款后第2周内</c:v>
                </c:pt>
                <c:pt idx="8">
                  <c:v>放款后第3-4周内</c:v>
                </c:pt>
                <c:pt idx="9">
                  <c:v>放款后第2个月内</c:v>
                </c:pt>
                <c:pt idx="10">
                  <c:v>放款后第3个月内</c:v>
                </c:pt>
              </c:strCache>
            </c:strRef>
          </c:cat>
          <c:val>
            <c:numRef>
              <c:f>工作表1!$C$2:$C$12</c:f>
              <c:numCache>
                <c:formatCode>General</c:formatCode>
                <c:ptCount val="11"/>
                <c:pt idx="0">
                  <c:v>7.71</c:v>
                </c:pt>
                <c:pt idx="1">
                  <c:v>2.29</c:v>
                </c:pt>
                <c:pt idx="2">
                  <c:v>2.8</c:v>
                </c:pt>
                <c:pt idx="3">
                  <c:v>1.77</c:v>
                </c:pt>
                <c:pt idx="4">
                  <c:v>0.8</c:v>
                </c:pt>
                <c:pt idx="5">
                  <c:v>1.36</c:v>
                </c:pt>
                <c:pt idx="6">
                  <c:v>1.5</c:v>
                </c:pt>
                <c:pt idx="7">
                  <c:v>1.41</c:v>
                </c:pt>
                <c:pt idx="8">
                  <c:v>3.56</c:v>
                </c:pt>
                <c:pt idx="9">
                  <c:v>6.52</c:v>
                </c:pt>
                <c:pt idx="10">
                  <c:v>6.44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29347872"/>
        <c:axId val="-2129351488"/>
      </c:barChart>
      <c:catAx>
        <c:axId val="-212934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pPr>
            <a:endParaRPr lang="zh-CN"/>
          </a:p>
        </c:txPr>
        <c:crossAx val="-2129351488"/>
        <c:crosses val="autoZero"/>
        <c:auto val="1"/>
        <c:lblAlgn val="ctr"/>
        <c:lblOffset val="100"/>
        <c:noMultiLvlLbl val="0"/>
      </c:catAx>
      <c:valAx>
        <c:axId val="-21293514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934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平均一天内拨打的占比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工作表1!$A$2:$A$8</c:f>
              <c:strCache>
                <c:ptCount val="7"/>
                <c:pt idx="0">
                  <c:v>新客户(当天首次拨打)</c:v>
                </c:pt>
                <c:pt idx="1">
                  <c:v>老客户(第1周内的)</c:v>
                </c:pt>
                <c:pt idx="2">
                  <c:v>老客户(第2周内的)</c:v>
                </c:pt>
                <c:pt idx="3">
                  <c:v>老客户(第3-4周内的)</c:v>
                </c:pt>
                <c:pt idx="4">
                  <c:v>老客户(第2个月内的)</c:v>
                </c:pt>
                <c:pt idx="5">
                  <c:v>老客户(第3个月内的)</c:v>
                </c:pt>
                <c:pt idx="6">
                  <c:v>老客户(3个月以上的)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0.105</c:v>
                </c:pt>
                <c:pt idx="1">
                  <c:v>0.075</c:v>
                </c:pt>
                <c:pt idx="2">
                  <c:v>0.043</c:v>
                </c:pt>
                <c:pt idx="3">
                  <c:v>0.06</c:v>
                </c:pt>
                <c:pt idx="4">
                  <c:v>0.076</c:v>
                </c:pt>
                <c:pt idx="5">
                  <c:v>0.067</c:v>
                </c:pt>
                <c:pt idx="6">
                  <c:v>0.574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平均一天内拨打且接通的占比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工作表1!$A$2:$A$8</c:f>
              <c:strCache>
                <c:ptCount val="7"/>
                <c:pt idx="0">
                  <c:v>新客户(当天首次拨打)</c:v>
                </c:pt>
                <c:pt idx="1">
                  <c:v>老客户(第1周内的)</c:v>
                </c:pt>
                <c:pt idx="2">
                  <c:v>老客户(第2周内的)</c:v>
                </c:pt>
                <c:pt idx="3">
                  <c:v>老客户(第3-4周内的)</c:v>
                </c:pt>
                <c:pt idx="4">
                  <c:v>老客户(第2个月内的)</c:v>
                </c:pt>
                <c:pt idx="5">
                  <c:v>老客户(第3个月内的)</c:v>
                </c:pt>
                <c:pt idx="6">
                  <c:v>老客户(3个月以上的)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0.259</c:v>
                </c:pt>
                <c:pt idx="1">
                  <c:v>0.068</c:v>
                </c:pt>
                <c:pt idx="2">
                  <c:v>0.034</c:v>
                </c:pt>
                <c:pt idx="3">
                  <c:v>0.045</c:v>
                </c:pt>
                <c:pt idx="4">
                  <c:v>0.067</c:v>
                </c:pt>
                <c:pt idx="5">
                  <c:v>0.062</c:v>
                </c:pt>
                <c:pt idx="6">
                  <c:v>0.465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8509344062305"/>
          <c:y val="0.0936206472239797"/>
          <c:w val="0.535091531281631"/>
          <c:h val="0.819116410020886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每天拨打的客户优先级所占比例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工作表1!$A$2:$A$11</c:f>
              <c:strCache>
                <c:ptCount val="10"/>
                <c:pt idx="0">
                  <c:v>0级(0.097)</c:v>
                </c:pt>
                <c:pt idx="1">
                  <c:v>1级(0.068)</c:v>
                </c:pt>
                <c:pt idx="2">
                  <c:v>2级(0.003)</c:v>
                </c:pt>
                <c:pt idx="3">
                  <c:v>3级(0.651)</c:v>
                </c:pt>
                <c:pt idx="4">
                  <c:v>4级(0.159)</c:v>
                </c:pt>
                <c:pt idx="5">
                  <c:v>5级(0.003)</c:v>
                </c:pt>
                <c:pt idx="6">
                  <c:v>6级(0.0002)</c:v>
                </c:pt>
                <c:pt idx="7">
                  <c:v>7级(0.0002)</c:v>
                </c:pt>
                <c:pt idx="8">
                  <c:v>8级(0.0000)</c:v>
                </c:pt>
                <c:pt idx="9">
                  <c:v>空(0.019)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0.097</c:v>
                </c:pt>
                <c:pt idx="1">
                  <c:v>0.068</c:v>
                </c:pt>
                <c:pt idx="2">
                  <c:v>0.003</c:v>
                </c:pt>
                <c:pt idx="3">
                  <c:v>0.651</c:v>
                </c:pt>
                <c:pt idx="4">
                  <c:v>0.159</c:v>
                </c:pt>
                <c:pt idx="5">
                  <c:v>0.003</c:v>
                </c:pt>
                <c:pt idx="6">
                  <c:v>0.0002</c:v>
                </c:pt>
                <c:pt idx="7">
                  <c:v>0.0002</c:v>
                </c:pt>
                <c:pt idx="8">
                  <c:v>0.0</c:v>
                </c:pt>
                <c:pt idx="9">
                  <c:v>0.019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914492304328824"/>
          <c:w val="1.0"/>
          <c:h val="0.08469223063494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1430063145211"/>
          <c:y val="0.126591590211659"/>
          <c:w val="0.601810407767617"/>
          <c:h val="0.802896096613107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每天接通的客户之前接通次数的分布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工作表1!$A$2:$A$10</c:f>
              <c:strCache>
                <c:ptCount val="9"/>
                <c:pt idx="0">
                  <c:v>0次(当天首次接通)</c:v>
                </c:pt>
                <c:pt idx="1">
                  <c:v>1次</c:v>
                </c:pt>
                <c:pt idx="2">
                  <c:v>2次</c:v>
                </c:pt>
                <c:pt idx="3">
                  <c:v>3次</c:v>
                </c:pt>
                <c:pt idx="4">
                  <c:v>4次</c:v>
                </c:pt>
                <c:pt idx="5">
                  <c:v>5次</c:v>
                </c:pt>
                <c:pt idx="6">
                  <c:v>6次</c:v>
                </c:pt>
                <c:pt idx="7">
                  <c:v>7次</c:v>
                </c:pt>
                <c:pt idx="8">
                  <c:v>8+次</c:v>
                </c:pt>
              </c:strCache>
            </c:str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0.259</c:v>
                </c:pt>
                <c:pt idx="1">
                  <c:v>0.112</c:v>
                </c:pt>
                <c:pt idx="2">
                  <c:v>0.066</c:v>
                </c:pt>
                <c:pt idx="3">
                  <c:v>0.048</c:v>
                </c:pt>
                <c:pt idx="4">
                  <c:v>0.037</c:v>
                </c:pt>
                <c:pt idx="5">
                  <c:v>0.03</c:v>
                </c:pt>
                <c:pt idx="6">
                  <c:v>0.025</c:v>
                </c:pt>
                <c:pt idx="7">
                  <c:v>0.022</c:v>
                </c:pt>
                <c:pt idx="8">
                  <c:v>0.401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949137331218479"/>
          <c:w val="1.0"/>
          <c:h val="0.05004710273764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1249-883F-0743-95AA-6F6F6427A7D9}" type="datetimeFigureOut">
              <a:rPr kumimoji="1" lang="zh-CN" altLang="en-US" smtClean="0"/>
              <a:pPr/>
              <a:t>17/3/7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24E1-CE71-7946-AF6C-4B05F2BFB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F5D3-80E0-3C49-8335-0F460E5F136A}" type="datetimeFigureOut">
              <a:rPr kumimoji="1" lang="zh-CN" altLang="en-US" smtClean="0"/>
              <a:pPr/>
              <a:t>17/3/7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3999-1C45-084D-80A8-0F488964BA9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C3999-1C45-084D-80A8-0F488964BA9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0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4</a:t>
            </a:r>
            <a:r>
              <a:rPr kumimoji="1" lang="zh-CN" altLang="en-US"/>
              <a:t>的优先级是否不对？</a:t>
            </a:r>
            <a:r>
              <a:rPr kumimoji="1" lang="en-US" altLang="zh-CN"/>
              <a:t>4</a:t>
            </a:r>
            <a:r>
              <a:rPr kumimoji="1" lang="zh-CN" altLang="en-US"/>
              <a:t>比</a:t>
            </a:r>
            <a:r>
              <a:rPr kumimoji="1" lang="en-US" altLang="zh-CN"/>
              <a:t>3</a:t>
            </a:r>
            <a:r>
              <a:rPr kumimoji="1" lang="zh-CN" altLang="en-US"/>
              <a:t>高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C3999-1C45-084D-80A8-0F488964BA9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1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jpeg"/><Relationship Id="rId5" Type="http://schemas.microsoft.com/office/2007/relationships/hdphoto" Target="../media/hdphoto2.wdp"/><Relationship Id="rId6" Type="http://schemas.openxmlformats.org/officeDocument/2006/relationships/image" Target="../media/image6.jpeg"/><Relationship Id="rId7" Type="http://schemas.microsoft.com/office/2007/relationships/hdphoto" Target="../media/hdphoto3.wdp"/><Relationship Id="rId8" Type="http://schemas.openxmlformats.org/officeDocument/2006/relationships/image" Target="../media/image7.jpeg"/><Relationship Id="rId9" Type="http://schemas.microsoft.com/office/2007/relationships/hdphoto" Target="../media/hdphoto4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-3326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59695" y="2571559"/>
            <a:ext cx="5129530" cy="369870"/>
          </a:xfrm>
        </p:spPr>
        <p:txBody>
          <a:bodyPr/>
          <a:lstStyle>
            <a:lvl1pPr marL="0" indent="0">
              <a:buNone/>
              <a:defRPr sz="4000" spc="0" baseline="0">
                <a:solidFill>
                  <a:srgbClr val="0096E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grpSp>
        <p:nvGrpSpPr>
          <p:cNvPr id="11" name="组 10"/>
          <p:cNvGrpSpPr/>
          <p:nvPr userDrawn="1"/>
        </p:nvGrpSpPr>
        <p:grpSpPr>
          <a:xfrm>
            <a:off x="3241592" y="2640873"/>
            <a:ext cx="1514274" cy="1199735"/>
            <a:chOff x="4741817" y="3069771"/>
            <a:chExt cx="643016" cy="509452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4875381" y="3069771"/>
              <a:ext cx="509452" cy="509452"/>
            </a:xfrm>
            <a:prstGeom prst="rect">
              <a:avLst/>
            </a:prstGeom>
            <a:noFill/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4741817" y="3069771"/>
              <a:ext cx="509452" cy="509452"/>
            </a:xfrm>
            <a:prstGeom prst="rect">
              <a:avLst/>
            </a:prstGeom>
            <a:solidFill>
              <a:srgbClr val="009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内容占位符 32"/>
          <p:cNvSpPr>
            <a:spLocks noGrp="1"/>
          </p:cNvSpPr>
          <p:nvPr>
            <p:ph sz="quarter" idx="12" hasCustomPrompt="1"/>
          </p:nvPr>
        </p:nvSpPr>
        <p:spPr>
          <a:xfrm>
            <a:off x="3635779" y="2956054"/>
            <a:ext cx="411361" cy="569371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i="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endParaRPr kumimoji="1" lang="zh-CN" altLang="en-US" b="0" i="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159695" y="3240739"/>
            <a:ext cx="5129530" cy="369870"/>
          </a:xfrm>
        </p:spPr>
        <p:txBody>
          <a:bodyPr/>
          <a:lstStyle>
            <a:lvl1pPr marL="0" indent="0">
              <a:buNone/>
              <a:defRPr sz="2400"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 smtClean="0"/>
              <a:t>Abstract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1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685782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028674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371566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903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Microsoft YaHei" charset="0"/>
                <a:ea typeface="Microsoft YaHei" charset="0"/>
                <a:cs typeface="Microsoft YaHei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2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213"/>
            <a:ext cx="1097280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02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23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86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609600" y="1628775"/>
            <a:ext cx="11031538" cy="4537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107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556792"/>
            <a:ext cx="2743200" cy="45693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56792"/>
            <a:ext cx="8026400" cy="4569376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1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685782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028674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371566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0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507796" y="442795"/>
            <a:ext cx="9846004" cy="501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 smtClean="0"/>
              <a:t>数据类图表（饼图）</a:t>
            </a:r>
            <a:endParaRPr kumimoji="1" lang="zh-CN" altLang="en-US" dirty="0"/>
          </a:p>
        </p:txBody>
      </p:sp>
      <p:sp>
        <p:nvSpPr>
          <p:cNvPr id="12" name="图表占位符 11"/>
          <p:cNvSpPr>
            <a:spLocks noGrp="1"/>
          </p:cNvSpPr>
          <p:nvPr>
            <p:ph type="chart" sz="quarter" idx="10"/>
          </p:nvPr>
        </p:nvSpPr>
        <p:spPr>
          <a:xfrm>
            <a:off x="1507796" y="1909762"/>
            <a:ext cx="9855529" cy="398004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08125" y="944563"/>
            <a:ext cx="9855200" cy="346075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8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r="45577" b="30789"/>
          <a:stretch/>
        </p:blipFill>
        <p:spPr>
          <a:xfrm>
            <a:off x="103564" y="-188232"/>
            <a:ext cx="1402237" cy="10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68891"/>
      </p:ext>
    </p:extLst>
  </p:cSld>
  <p:clrMapOvr>
    <a:masterClrMapping/>
  </p:clrMapOvr>
  <p:transition advTm="1000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折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507796" y="442795"/>
            <a:ext cx="9846004" cy="501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 smtClean="0"/>
              <a:t>数据类图表（折线图）</a:t>
            </a:r>
            <a:endParaRPr kumimoji="1" lang="zh-CN" altLang="en-US" dirty="0"/>
          </a:p>
        </p:txBody>
      </p:sp>
      <p:sp>
        <p:nvSpPr>
          <p:cNvPr id="12" name="图表占位符 11"/>
          <p:cNvSpPr>
            <a:spLocks noGrp="1"/>
          </p:cNvSpPr>
          <p:nvPr>
            <p:ph type="chart" sz="quarter" idx="10"/>
          </p:nvPr>
        </p:nvSpPr>
        <p:spPr>
          <a:xfrm>
            <a:off x="1507796" y="1909762"/>
            <a:ext cx="9855529" cy="398004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08125" y="944563"/>
            <a:ext cx="9855200" cy="346075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5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条形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507796" y="442795"/>
            <a:ext cx="9846004" cy="501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 smtClean="0"/>
              <a:t>数据类图表（条形图）</a:t>
            </a:r>
            <a:endParaRPr kumimoji="1" lang="zh-CN" altLang="en-US" dirty="0"/>
          </a:p>
        </p:txBody>
      </p:sp>
      <p:sp>
        <p:nvSpPr>
          <p:cNvPr id="12" name="图表占位符 11"/>
          <p:cNvSpPr>
            <a:spLocks noGrp="1"/>
          </p:cNvSpPr>
          <p:nvPr>
            <p:ph type="chart" sz="quarter" idx="10"/>
          </p:nvPr>
        </p:nvSpPr>
        <p:spPr>
          <a:xfrm>
            <a:off x="1507796" y="1909762"/>
            <a:ext cx="9855529" cy="398004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08125" y="944563"/>
            <a:ext cx="9855200" cy="346075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08125" y="944563"/>
            <a:ext cx="9845675" cy="368300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630" y="1631853"/>
            <a:ext cx="11146130" cy="2729132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23630" y="4679975"/>
            <a:ext cx="5300395" cy="36872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1"/>
          </p:nvPr>
        </p:nvSpPr>
        <p:spPr>
          <a:xfrm>
            <a:off x="6369365" y="4679975"/>
            <a:ext cx="5300395" cy="36872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08125" y="944563"/>
            <a:ext cx="9845675" cy="368300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7289" y="1860060"/>
            <a:ext cx="2225843" cy="2822946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9937" y="1860060"/>
            <a:ext cx="2225842" cy="2822946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2611" y="1860060"/>
            <a:ext cx="2231857" cy="2818783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9963" y="1860060"/>
            <a:ext cx="2231858" cy="2814207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4" name="矩形 13"/>
          <p:cNvSpPr/>
          <p:nvPr userDrawn="1"/>
        </p:nvSpPr>
        <p:spPr>
          <a:xfrm>
            <a:off x="1507796" y="4224527"/>
            <a:ext cx="2234025" cy="44973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4040443" y="4224528"/>
            <a:ext cx="2234025" cy="44973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6583197" y="4233267"/>
            <a:ext cx="2234025" cy="44973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9119937" y="4236896"/>
            <a:ext cx="2225842" cy="44973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1508125" y="4888216"/>
            <a:ext cx="2233613" cy="666496"/>
          </a:xfrm>
        </p:spPr>
        <p:txBody>
          <a:bodyPr/>
          <a:lstStyle>
            <a:lvl1pPr marL="285750" indent="-285750">
              <a:buFont typeface="Arial" charset="0"/>
              <a:buNone/>
              <a:defRPr kumimoji="1" lang="zh-CN" altLang="en-US" sz="14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/>
          </p:nvPr>
        </p:nvSpPr>
        <p:spPr>
          <a:xfrm>
            <a:off x="4040443" y="4888216"/>
            <a:ext cx="2233613" cy="666496"/>
          </a:xfrm>
        </p:spPr>
        <p:txBody>
          <a:bodyPr/>
          <a:lstStyle>
            <a:lvl1pPr marL="285750" indent="-285750">
              <a:buFont typeface="Arial" charset="0"/>
              <a:buNone/>
              <a:defRPr kumimoji="1" lang="zh-CN" altLang="en-US" sz="14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6583402" y="4888216"/>
            <a:ext cx="2233613" cy="666496"/>
          </a:xfrm>
        </p:spPr>
        <p:txBody>
          <a:bodyPr/>
          <a:lstStyle>
            <a:lvl1pPr marL="285750" indent="-285750">
              <a:buFont typeface="Arial" charset="0"/>
              <a:buNone/>
              <a:defRPr kumimoji="1" lang="zh-CN" altLang="en-US" sz="14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9112166" y="4888216"/>
            <a:ext cx="2233613" cy="666496"/>
          </a:xfrm>
        </p:spPr>
        <p:txBody>
          <a:bodyPr/>
          <a:lstStyle>
            <a:lvl1pPr marL="285750" indent="-285750">
              <a:buFont typeface="Arial" charset="0"/>
              <a:buNone/>
              <a:defRPr kumimoji="1" lang="zh-CN" altLang="en-US" sz="14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5" hasCustomPrompt="1"/>
          </p:nvPr>
        </p:nvSpPr>
        <p:spPr>
          <a:xfrm>
            <a:off x="1710408" y="4302509"/>
            <a:ext cx="1828800" cy="3270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16" hasCustomPrompt="1"/>
          </p:nvPr>
        </p:nvSpPr>
        <p:spPr>
          <a:xfrm>
            <a:off x="4242849" y="4302509"/>
            <a:ext cx="1828800" cy="3270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6785808" y="4302509"/>
            <a:ext cx="1828800" cy="3270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8" hasCustomPrompt="1"/>
          </p:nvPr>
        </p:nvSpPr>
        <p:spPr>
          <a:xfrm>
            <a:off x="9314572" y="4302509"/>
            <a:ext cx="1828800" cy="3270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0436487" y="5477548"/>
            <a:ext cx="1755513" cy="13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6E0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08125" y="944563"/>
            <a:ext cx="9845675" cy="368300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677" y="3267856"/>
            <a:ext cx="2601621" cy="31479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173" y="1571778"/>
            <a:ext cx="4719403" cy="31051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5905" y="1558977"/>
            <a:ext cx="3420443" cy="488679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497173" y="4935847"/>
            <a:ext cx="4719403" cy="1490842"/>
          </a:xfrm>
          <a:prstGeom prst="rect">
            <a:avLst/>
          </a:prstGeom>
          <a:solidFill>
            <a:srgbClr val="00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135677" y="1544938"/>
            <a:ext cx="2601621" cy="1490842"/>
          </a:xfrm>
          <a:prstGeom prst="rect">
            <a:avLst/>
          </a:prstGeom>
          <a:solidFill>
            <a:srgbClr val="00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809105" y="5141913"/>
            <a:ext cx="4157128" cy="33863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6" name="文本占位符 24"/>
          <p:cNvSpPr>
            <a:spLocks noGrp="1"/>
          </p:cNvSpPr>
          <p:nvPr>
            <p:ph type="body" sz="quarter" idx="12" hasCustomPrompt="1"/>
          </p:nvPr>
        </p:nvSpPr>
        <p:spPr>
          <a:xfrm>
            <a:off x="809105" y="5477548"/>
            <a:ext cx="4157128" cy="33863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9308529" y="1747456"/>
            <a:ext cx="2218908" cy="315336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4" hasCustomPrompt="1"/>
          </p:nvPr>
        </p:nvSpPr>
        <p:spPr>
          <a:xfrm>
            <a:off x="9308529" y="2083091"/>
            <a:ext cx="2218908" cy="31533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58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464300" y="2489200"/>
            <a:ext cx="59309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946900" y="2921168"/>
            <a:ext cx="471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THANK</a:t>
            </a:r>
            <a:r>
              <a:rPr kumimoji="1" lang="zh-CN" altLang="en-US" sz="6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6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YOU</a:t>
            </a:r>
            <a:endParaRPr kumimoji="1" lang="zh-CN" altLang="en-US" sz="6000" b="0" i="0" dirty="0">
              <a:solidFill>
                <a:schemeClr val="tx1">
                  <a:lumMod val="75000"/>
                  <a:lumOff val="25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4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51088" y="2564904"/>
            <a:ext cx="7561336" cy="1872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演讲主标题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3899606" y="4437112"/>
            <a:ext cx="4572657" cy="595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（可根据文字量调整文字大小）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55542" y="5292331"/>
            <a:ext cx="2880915" cy="5048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演讲人</a:t>
            </a:r>
            <a:endParaRPr kumimoji="1"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907830" y="5855433"/>
            <a:ext cx="2376338" cy="6027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rgbClr val="00A0E9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2016-xx-xx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15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507796" y="442795"/>
            <a:ext cx="9846004" cy="501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1517735" y="956705"/>
            <a:ext cx="9846004" cy="335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lvl="0" indent="0">
              <a:spcBef>
                <a:spcPct val="0"/>
              </a:spcBef>
              <a:buNone/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483476" y="365125"/>
            <a:ext cx="875096" cy="875096"/>
          </a:xfrm>
          <a:prstGeom prst="ellipse">
            <a:avLst/>
          </a:prstGeom>
          <a:solidFill>
            <a:srgbClr val="00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 10"/>
          <p:cNvGrpSpPr/>
          <p:nvPr userDrawn="1"/>
        </p:nvGrpSpPr>
        <p:grpSpPr>
          <a:xfrm>
            <a:off x="722586" y="618824"/>
            <a:ext cx="396875" cy="367698"/>
            <a:chOff x="688975" y="558800"/>
            <a:chExt cx="396875" cy="367698"/>
          </a:xfrm>
        </p:grpSpPr>
        <p:sp>
          <p:nvSpPr>
            <p:cNvPr id="12" name="矩形 11"/>
            <p:cNvSpPr/>
            <p:nvPr userDrawn="1"/>
          </p:nvSpPr>
          <p:spPr>
            <a:xfrm>
              <a:off x="688975" y="558800"/>
              <a:ext cx="247650" cy="24765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838200" y="678848"/>
              <a:ext cx="247650" cy="24765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3" y="5859260"/>
            <a:ext cx="1710476" cy="8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4" r:id="rId3"/>
    <p:sldLayoutId id="2147483675" r:id="rId4"/>
    <p:sldLayoutId id="2147483678" r:id="rId5"/>
    <p:sldLayoutId id="2147483679" r:id="rId6"/>
    <p:sldLayoutId id="2147483680" r:id="rId7"/>
    <p:sldLayoutId id="214748368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2400" b="0" i="0" kern="1200" spc="300" dirty="0">
          <a:solidFill>
            <a:srgbClr val="2E75B6"/>
          </a:solidFill>
          <a:latin typeface="STHeiti Light" charset="-122"/>
          <a:ea typeface="STHeiti Light" charset="-122"/>
          <a:cs typeface="STHeiti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lang="zh-CN" altLang="en-US" sz="1600" b="0" i="0" kern="1200" spc="300" dirty="0" smtClean="0">
          <a:solidFill>
            <a:schemeClr val="tx1">
              <a:lumMod val="75000"/>
              <a:lumOff val="25000"/>
            </a:schemeClr>
          </a:solidFill>
          <a:latin typeface="STHeiti Light" charset="-122"/>
          <a:ea typeface="STHeiti Light" charset="-122"/>
          <a:cs typeface="STHeiti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964618" y="7971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1384" y="332655"/>
            <a:ext cx="9413234" cy="93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6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9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spcBef>
          <a:spcPct val="0"/>
        </a:spcBef>
        <a:buNone/>
        <a:defRPr sz="4000" b="1" i="0" kern="1200">
          <a:solidFill>
            <a:srgbClr val="00A0E9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6000"/>
              <a:t>电销客户数据分析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b="1"/>
              <a:t>机器学习小组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sz="3200" b="1"/>
              <a:t>2017-03-02</a:t>
            </a:r>
            <a:endParaRPr kumimoji="1"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21076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/>
              <a:t>坐席拨打客户的优先级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99203"/>
              </p:ext>
            </p:extLst>
          </p:nvPr>
        </p:nvGraphicFramePr>
        <p:xfrm>
          <a:off x="713983" y="1368010"/>
          <a:ext cx="10764033" cy="493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968"/>
                <a:gridCol w="2743200"/>
                <a:gridCol w="6592865"/>
              </a:tblGrid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描述</a:t>
                      </a: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即时的新客户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如大数据渠道</a:t>
                      </a: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未联系到的老客户</a:t>
                      </a:r>
                    </a:p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非即时的新客户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未联系到的：无人接听、占线、停机、</a:t>
                      </a:r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...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小部分其他渠道</a:t>
                      </a: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条件不满足的老客户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年龄不符、营业执照不符、期限不符、信用</a:t>
                      </a:r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...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3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继续联系的老客户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资质不明、咨询了解、需考虑、意向客户</a:t>
                      </a: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4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预约上门的老客户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高意向、一般意向</a:t>
                      </a: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5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成功的老客户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完成放款、审查拒贷</a:t>
                      </a: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6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拒绝的老客户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不需要、费率高、期限短、额度低、不愿抵押、其它</a:t>
                      </a: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7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无效名单的老客户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错号</a:t>
                      </a:r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/</a:t>
                      </a:r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空号</a:t>
                      </a:r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/</a:t>
                      </a:r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传真、多次联系未应答</a:t>
                      </a:r>
                    </a:p>
                  </a:txBody>
                  <a:tcPr anchor="ctr"/>
                </a:tc>
              </a:tr>
              <a:tr h="470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8</a:t>
                      </a:r>
                      <a:endParaRPr lang="zh-CN" altLang="en-US" sz="20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黑名单的老客户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投诉类、屏蔽类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/>
              <a:t>所有客户的拨打</a:t>
            </a:r>
            <a:r>
              <a:rPr kumimoji="1" lang="en-US" altLang="zh-CN"/>
              <a:t>"</a:t>
            </a:r>
            <a:r>
              <a:rPr kumimoji="1" lang="zh-CN" altLang="en-US"/>
              <a:t>时效</a:t>
            </a:r>
            <a:r>
              <a:rPr kumimoji="1" lang="en-US" altLang="zh-CN"/>
              <a:t>-</a:t>
            </a:r>
            <a:r>
              <a:rPr kumimoji="1" lang="zh-CN" altLang="en-US"/>
              <a:t>频次</a:t>
            </a:r>
            <a:r>
              <a:rPr kumimoji="1" lang="en-US" altLang="zh-CN"/>
              <a:t>"</a:t>
            </a:r>
            <a:r>
              <a:rPr kumimoji="1" lang="zh-CN" altLang="en-US"/>
              <a:t>分析</a:t>
            </a:r>
          </a:p>
        </p:txBody>
      </p:sp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602953299"/>
              </p:ext>
            </p:extLst>
          </p:nvPr>
        </p:nvGraphicFramePr>
        <p:xfrm>
          <a:off x="609600" y="1395662"/>
          <a:ext cx="10972800" cy="4261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57726" y="5657069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Hiragino Sans GB W3" charset="-122"/>
                <a:ea typeface="Hiragino Sans GB W3" charset="-122"/>
                <a:cs typeface="Hiragino Sans GB W3" charset="-122"/>
              </a:rPr>
              <a:t>2016-01-01</a:t>
            </a:r>
            <a:r>
              <a:rPr kumimoji="1" lang="zh-CN" altLang="en-US">
                <a:latin typeface="Hiragino Sans GB W3" charset="-122"/>
                <a:ea typeface="Hiragino Sans GB W3" charset="-122"/>
                <a:cs typeface="Hiragino Sans GB W3" charset="-122"/>
              </a:rPr>
              <a:t>以后的所有新客户，从进入电销系统时刻算起</a:t>
            </a:r>
          </a:p>
          <a:p>
            <a:r>
              <a:rPr kumimoji="1" lang="zh-CN" altLang="en-US">
                <a:latin typeface="Hiragino Sans GB W3" charset="-122"/>
                <a:ea typeface="Hiragino Sans GB W3" charset="-122"/>
                <a:cs typeface="Hiragino Sans GB W3" charset="-122"/>
              </a:rPr>
              <a:t>包含“接通的”和“未接通的”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3817" y="4935255"/>
            <a:ext cx="40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latin typeface="Hiragino Sans GB W3" charset="-122"/>
                <a:ea typeface="Hiragino Sans GB W3" charset="-122"/>
                <a:cs typeface="Hiragino Sans GB W3" charset="-122"/>
              </a:rPr>
              <a:t>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34275" y="4935255"/>
            <a:ext cx="40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latin typeface="Hiragino Sans GB W3" charset="-122"/>
                <a:ea typeface="Hiragino Sans GB W3" charset="-122"/>
                <a:cs typeface="Hiragino Sans GB W3" charset="-122"/>
              </a:rPr>
              <a:t>老</a:t>
            </a:r>
          </a:p>
        </p:txBody>
      </p:sp>
    </p:spTree>
    <p:extLst>
      <p:ext uri="{BB962C8B-B14F-4D97-AF65-F5344CB8AC3E}">
        <p14:creationId xmlns:p14="http://schemas.microsoft.com/office/powerpoint/2010/main" val="12931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/>
              <a:t>放款客户的拨打</a:t>
            </a:r>
            <a:r>
              <a:rPr kumimoji="1" lang="en-US" altLang="zh-CN"/>
              <a:t>"</a:t>
            </a:r>
            <a:r>
              <a:rPr kumimoji="1" lang="zh-CN" altLang="en-US"/>
              <a:t>时效</a:t>
            </a:r>
            <a:r>
              <a:rPr kumimoji="1" lang="en-US" altLang="zh-CN"/>
              <a:t>-</a:t>
            </a:r>
            <a:r>
              <a:rPr kumimoji="1" lang="zh-CN" altLang="en-US"/>
              <a:t>频次</a:t>
            </a:r>
            <a:r>
              <a:rPr kumimoji="1" lang="en-US" altLang="zh-CN"/>
              <a:t>"</a:t>
            </a:r>
            <a:r>
              <a:rPr kumimoji="1" lang="zh-CN" altLang="en-US"/>
              <a:t>分析</a:t>
            </a:r>
          </a:p>
        </p:txBody>
      </p:sp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310929548"/>
              </p:ext>
            </p:extLst>
          </p:nvPr>
        </p:nvGraphicFramePr>
        <p:xfrm>
          <a:off x="609600" y="1395662"/>
          <a:ext cx="10972800" cy="49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32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/>
              <a:t>平均每天的新老客户拨打统计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55127130"/>
              </p:ext>
            </p:extLst>
          </p:nvPr>
        </p:nvGraphicFramePr>
        <p:xfrm>
          <a:off x="764674" y="1366446"/>
          <a:ext cx="4657558" cy="4869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665339815"/>
              </p:ext>
            </p:extLst>
          </p:nvPr>
        </p:nvGraphicFramePr>
        <p:xfrm>
          <a:off x="6240636" y="1366446"/>
          <a:ext cx="4657558" cy="4869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25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/>
              <a:t>平均每天拨打</a:t>
            </a:r>
            <a:r>
              <a:rPr kumimoji="1" lang="zh-CN" altLang="en-US"/>
              <a:t>客户的优先级</a:t>
            </a:r>
            <a:r>
              <a:rPr kumimoji="1" lang="zh-CN" altLang="en-US"/>
              <a:t>统计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621958281"/>
              </p:ext>
            </p:extLst>
          </p:nvPr>
        </p:nvGraphicFramePr>
        <p:xfrm>
          <a:off x="609602" y="1268759"/>
          <a:ext cx="7856112" cy="513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1544"/>
              </p:ext>
            </p:extLst>
          </p:nvPr>
        </p:nvGraphicFramePr>
        <p:xfrm>
          <a:off x="8465713" y="1597527"/>
          <a:ext cx="3116687" cy="447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5"/>
                <a:gridCol w="2276502"/>
              </a:tblGrid>
              <a:tr h="440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客户</a:t>
                      </a:r>
                    </a:p>
                  </a:txBody>
                  <a:tcPr anchor="ctr"/>
                </a:tc>
              </a:tr>
              <a:tr h="431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rgbClr val="0070C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</a:t>
                      </a:r>
                      <a:endParaRPr lang="zh-CN" altLang="en-US" sz="1600">
                        <a:solidFill>
                          <a:srgbClr val="0070C0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rgbClr val="0070C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即时的新客户</a:t>
                      </a:r>
                    </a:p>
                  </a:txBody>
                  <a:tcPr anchor="ctr"/>
                </a:tc>
              </a:tr>
              <a:tr h="531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</a:t>
                      </a:r>
                      <a:endParaRPr lang="zh-CN" altLang="en-US" sz="1600">
                        <a:solidFill>
                          <a:srgbClr val="C00000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未联系到的老客户</a:t>
                      </a:r>
                    </a:p>
                    <a:p>
                      <a:pPr algn="ctr"/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非即时的新客户</a:t>
                      </a:r>
                    </a:p>
                  </a:txBody>
                  <a:tcPr anchor="ctr"/>
                </a:tc>
              </a:tr>
              <a:tr h="431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rgbClr val="92D05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</a:t>
                      </a:r>
                      <a:endParaRPr lang="zh-CN" altLang="en-US" sz="1600">
                        <a:solidFill>
                          <a:srgbClr val="92D050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rgbClr val="92D05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条件不满足的老客户</a:t>
                      </a:r>
                    </a:p>
                  </a:txBody>
                  <a:tcPr anchor="ctr"/>
                </a:tc>
              </a:tr>
              <a:tr h="431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rgbClr val="7030A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3</a:t>
                      </a:r>
                      <a:endParaRPr lang="zh-CN" altLang="en-US" sz="1600">
                        <a:solidFill>
                          <a:srgbClr val="7030A0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继续联系的老客户</a:t>
                      </a:r>
                    </a:p>
                  </a:txBody>
                  <a:tcPr anchor="ctr"/>
                </a:tc>
              </a:tr>
              <a:tr h="431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accent5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4</a:t>
                      </a:r>
                      <a:endParaRPr lang="zh-CN" altLang="en-US" sz="1600">
                        <a:solidFill>
                          <a:schemeClr val="accent5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accent5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预约上门的老客户</a:t>
                      </a:r>
                    </a:p>
                  </a:txBody>
                  <a:tcPr anchor="ctr"/>
                </a:tc>
              </a:tr>
              <a:tr h="431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5</a:t>
                      </a:r>
                      <a:endParaRPr lang="zh-CN" altLang="en-US" sz="1600">
                        <a:solidFill>
                          <a:srgbClr val="FFC000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rgbClr val="FFC000"/>
                          </a:solidFill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成功的老客户</a:t>
                      </a:r>
                    </a:p>
                  </a:txBody>
                  <a:tcPr anchor="ctr"/>
                </a:tc>
              </a:tr>
              <a:tr h="431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6</a:t>
                      </a:r>
                      <a:endParaRPr lang="zh-CN" altLang="en-US" sz="16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拒绝的老客户</a:t>
                      </a:r>
                    </a:p>
                  </a:txBody>
                  <a:tcPr anchor="ctr"/>
                </a:tc>
              </a:tr>
              <a:tr h="431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7</a:t>
                      </a:r>
                      <a:endParaRPr lang="zh-CN" altLang="en-US" sz="16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无效名单的老客户</a:t>
                      </a:r>
                    </a:p>
                  </a:txBody>
                  <a:tcPr anchor="ctr"/>
                </a:tc>
              </a:tr>
              <a:tr h="431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8</a:t>
                      </a:r>
                      <a:endParaRPr lang="zh-CN" altLang="en-US" sz="160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黑名单的老客户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/>
              <a:t>平均每天</a:t>
            </a:r>
            <a:r>
              <a:rPr kumimoji="1" lang="zh-CN" altLang="en-US"/>
              <a:t>接通客户的之前接通次数</a:t>
            </a:r>
            <a:r>
              <a:rPr kumimoji="1" lang="zh-CN" altLang="en-US"/>
              <a:t>统计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39045604"/>
              </p:ext>
            </p:extLst>
          </p:nvPr>
        </p:nvGraphicFramePr>
        <p:xfrm>
          <a:off x="2580595" y="1268759"/>
          <a:ext cx="6692194" cy="5016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18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/>
              <a:t>客户评分的建模方案</a:t>
            </a:r>
          </a:p>
        </p:txBody>
      </p:sp>
    </p:spTree>
    <p:extLst>
      <p:ext uri="{BB962C8B-B14F-4D97-AF65-F5344CB8AC3E}">
        <p14:creationId xmlns:p14="http://schemas.microsoft.com/office/powerpoint/2010/main" val="10030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54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正文部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14435</TotalTime>
  <Words>355</Words>
  <Application>Microsoft Macintosh PowerPoint</Application>
  <PresentationFormat>宽屏</PresentationFormat>
  <Paragraphs>76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Calibri</vt:lpstr>
      <vt:lpstr>Hiragino Sans GB W3</vt:lpstr>
      <vt:lpstr>Microsoft YaHei</vt:lpstr>
      <vt:lpstr>STHeiti Light</vt:lpstr>
      <vt:lpstr>宋体</vt:lpstr>
      <vt:lpstr>Arial</vt:lpstr>
      <vt:lpstr>正文部分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710</cp:revision>
  <dcterms:created xsi:type="dcterms:W3CDTF">2016-05-09T03:26:53Z</dcterms:created>
  <dcterms:modified xsi:type="dcterms:W3CDTF">2017-03-07T02:21:34Z</dcterms:modified>
</cp:coreProperties>
</file>