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xlsx" ContentType="application/vnd.openxmlformats-officedocument.spreadsheetml.sheet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682" r:id="rId2"/>
  </p:sldMasterIdLst>
  <p:notesMasterIdLst>
    <p:notesMasterId r:id="rId18"/>
  </p:notesMasterIdLst>
  <p:handoutMasterIdLst>
    <p:handoutMasterId r:id="rId19"/>
  </p:handoutMasterIdLst>
  <p:sldIdLst>
    <p:sldId id="404" r:id="rId3"/>
    <p:sldId id="405" r:id="rId4"/>
    <p:sldId id="403" r:id="rId5"/>
    <p:sldId id="406" r:id="rId6"/>
    <p:sldId id="407" r:id="rId7"/>
    <p:sldId id="408" r:id="rId8"/>
    <p:sldId id="417" r:id="rId9"/>
    <p:sldId id="409" r:id="rId10"/>
    <p:sldId id="410" r:id="rId11"/>
    <p:sldId id="411" r:id="rId12"/>
    <p:sldId id="414" r:id="rId13"/>
    <p:sldId id="415" r:id="rId14"/>
    <p:sldId id="413" r:id="rId15"/>
    <p:sldId id="416" r:id="rId16"/>
    <p:sldId id="27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E0"/>
    <a:srgbClr val="000000"/>
    <a:srgbClr val="7FCAEF"/>
    <a:srgbClr val="66C0EC"/>
    <a:srgbClr val="CBE9F8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7"/>
    <p:restoredTop sz="93520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10" d="100"/>
          <a:sy n="110" d="100"/>
        </p:scale>
        <p:origin x="4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r>
              <a:rPr lang="zh-CN"/>
              <a:t>好客户比率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好客户比率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工作表1!$A$2:$A$19</c:f>
              <c:numCache>
                <c:formatCode>yyyy"年"m"月";@</c:formatCode>
                <c:ptCount val="18"/>
                <c:pt idx="0">
                  <c:v>41913.0</c:v>
                </c:pt>
                <c:pt idx="1">
                  <c:v>41944.0</c:v>
                </c:pt>
                <c:pt idx="2">
                  <c:v>41974.0</c:v>
                </c:pt>
                <c:pt idx="3">
                  <c:v>42005.0</c:v>
                </c:pt>
                <c:pt idx="4">
                  <c:v>42036.0</c:v>
                </c:pt>
                <c:pt idx="5">
                  <c:v>42064.0</c:v>
                </c:pt>
                <c:pt idx="6">
                  <c:v>42095.0</c:v>
                </c:pt>
                <c:pt idx="7">
                  <c:v>42125.0</c:v>
                </c:pt>
                <c:pt idx="8">
                  <c:v>42156.0</c:v>
                </c:pt>
                <c:pt idx="9">
                  <c:v>42186.0</c:v>
                </c:pt>
                <c:pt idx="10">
                  <c:v>42217.0</c:v>
                </c:pt>
                <c:pt idx="11">
                  <c:v>42248.0</c:v>
                </c:pt>
                <c:pt idx="12">
                  <c:v>42278.0</c:v>
                </c:pt>
                <c:pt idx="13">
                  <c:v>42309.0</c:v>
                </c:pt>
                <c:pt idx="14">
                  <c:v>42339.0</c:v>
                </c:pt>
                <c:pt idx="15">
                  <c:v>42370.0</c:v>
                </c:pt>
                <c:pt idx="16">
                  <c:v>42401.0</c:v>
                </c:pt>
                <c:pt idx="17">
                  <c:v>42430.0</c:v>
                </c:pt>
              </c:numCache>
            </c:numRef>
          </c:cat>
          <c:val>
            <c:numRef>
              <c:f>工作表1!$B$2:$B$19</c:f>
              <c:numCache>
                <c:formatCode>General</c:formatCode>
                <c:ptCount val="18"/>
                <c:pt idx="0">
                  <c:v>0.919638840691472</c:v>
                </c:pt>
                <c:pt idx="1">
                  <c:v>0.916828134082542</c:v>
                </c:pt>
                <c:pt idx="2">
                  <c:v>0.922080865894086</c:v>
                </c:pt>
                <c:pt idx="3">
                  <c:v>0.927029608404966</c:v>
                </c:pt>
                <c:pt idx="4">
                  <c:v>0.933790856127184</c:v>
                </c:pt>
                <c:pt idx="5">
                  <c:v>0.929725839167702</c:v>
                </c:pt>
                <c:pt idx="6">
                  <c:v>0.92385374347069</c:v>
                </c:pt>
                <c:pt idx="7">
                  <c:v>0.927674203358455</c:v>
                </c:pt>
                <c:pt idx="8">
                  <c:v>0.926331360946745</c:v>
                </c:pt>
                <c:pt idx="9">
                  <c:v>0.925591303070368</c:v>
                </c:pt>
                <c:pt idx="10">
                  <c:v>0.939370961360938</c:v>
                </c:pt>
                <c:pt idx="11">
                  <c:v>0.942750154416306</c:v>
                </c:pt>
                <c:pt idx="12">
                  <c:v>0.946641944787803</c:v>
                </c:pt>
                <c:pt idx="13">
                  <c:v>0.943464752986478</c:v>
                </c:pt>
                <c:pt idx="14">
                  <c:v>0.943845120046493</c:v>
                </c:pt>
                <c:pt idx="15">
                  <c:v>0.950619408121128</c:v>
                </c:pt>
                <c:pt idx="16">
                  <c:v>0.95659628225952</c:v>
                </c:pt>
                <c:pt idx="17">
                  <c:v>0.955995698153791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130301024"/>
        <c:axId val="-2130297648"/>
      </c:lineChart>
      <c:dateAx>
        <c:axId val="-2130301024"/>
        <c:scaling>
          <c:orientation val="minMax"/>
        </c:scaling>
        <c:delete val="0"/>
        <c:axPos val="b"/>
        <c:numFmt formatCode="yyyy&quot;年&quot;m&quot;月&quot;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30297648"/>
        <c:crosses val="autoZero"/>
        <c:auto val="1"/>
        <c:lblOffset val="100"/>
        <c:baseTimeUnit val="months"/>
      </c:dateAx>
      <c:valAx>
        <c:axId val="-2130297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3030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icrosoft YaHei" charset="0"/>
              <a:ea typeface="Microsoft YaHei" charset="0"/>
              <a:cs typeface="Microsoft YaHei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工作表1!$A$2:$A$25</c:f>
              <c:strCach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strCache>
            </c:strRef>
          </c:cat>
          <c:val>
            <c:numRef>
              <c:f>工作表1!$B$2:$B$25</c:f>
              <c:numCache>
                <c:formatCode>General</c:formatCode>
                <c:ptCount val="24"/>
                <c:pt idx="0">
                  <c:v>0.017913777</c:v>
                </c:pt>
                <c:pt idx="1">
                  <c:v>0.038947885</c:v>
                </c:pt>
                <c:pt idx="2">
                  <c:v>0.044175721</c:v>
                </c:pt>
                <c:pt idx="3">
                  <c:v>0.053475334</c:v>
                </c:pt>
                <c:pt idx="4">
                  <c:v>0.049557015</c:v>
                </c:pt>
                <c:pt idx="5">
                  <c:v>0.051439445</c:v>
                </c:pt>
                <c:pt idx="6">
                  <c:v>0.052349968</c:v>
                </c:pt>
                <c:pt idx="7">
                  <c:v>0.05084607</c:v>
                </c:pt>
                <c:pt idx="8">
                  <c:v>0.051142758</c:v>
                </c:pt>
                <c:pt idx="9">
                  <c:v>0.055163383</c:v>
                </c:pt>
                <c:pt idx="10">
                  <c:v>0.048012195</c:v>
                </c:pt>
                <c:pt idx="11">
                  <c:v>0.047101672</c:v>
                </c:pt>
                <c:pt idx="12">
                  <c:v>0.047398359</c:v>
                </c:pt>
                <c:pt idx="13">
                  <c:v>0.045495468</c:v>
                </c:pt>
                <c:pt idx="14">
                  <c:v>0.043797189</c:v>
                </c:pt>
                <c:pt idx="15">
                  <c:v>0.040359708</c:v>
                </c:pt>
                <c:pt idx="16">
                  <c:v>0.039612874</c:v>
                </c:pt>
                <c:pt idx="17">
                  <c:v>0.037853211</c:v>
                </c:pt>
                <c:pt idx="18">
                  <c:v>0.035858245</c:v>
                </c:pt>
                <c:pt idx="19">
                  <c:v>0.034098582</c:v>
                </c:pt>
                <c:pt idx="20">
                  <c:v>0.032062693</c:v>
                </c:pt>
                <c:pt idx="21">
                  <c:v>0.030569026</c:v>
                </c:pt>
                <c:pt idx="22">
                  <c:v>0.028625212</c:v>
                </c:pt>
                <c:pt idx="23">
                  <c:v>0.024144211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0130672"/>
        <c:axId val="-2130127216"/>
      </c:barChart>
      <c:catAx>
        <c:axId val="-2130130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30127216"/>
        <c:crosses val="autoZero"/>
        <c:auto val="1"/>
        <c:lblAlgn val="ctr"/>
        <c:lblOffset val="100"/>
        <c:noMultiLvlLbl val="0"/>
      </c:catAx>
      <c:valAx>
        <c:axId val="-2130127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pPr>
            <a:endParaRPr lang="zh-CN"/>
          </a:p>
        </c:txPr>
        <c:crossAx val="-2130130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Microsoft YaHei" charset="0"/>
          <a:ea typeface="Microsoft YaHei" charset="0"/>
          <a:cs typeface="Microsoft YaHei" charset="0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12期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工作表1!$A$2:$A$37</c:f>
              <c:numCache>
                <c:formatCode>General</c:formatCode>
                <c:ptCount val="3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</c:numCache>
            </c:numRef>
          </c:cat>
          <c:val>
            <c:numRef>
              <c:f>工作表1!$B$2:$B$37</c:f>
              <c:numCache>
                <c:formatCode>General</c:formatCode>
                <c:ptCount val="36"/>
                <c:pt idx="0">
                  <c:v>-0.800096670574256</c:v>
                </c:pt>
                <c:pt idx="1">
                  <c:v>-0.710934675404959</c:v>
                </c:pt>
                <c:pt idx="2">
                  <c:v>-0.621772680235643</c:v>
                </c:pt>
                <c:pt idx="3">
                  <c:v>-0.532610685066365</c:v>
                </c:pt>
                <c:pt idx="4">
                  <c:v>-0.443448689897052</c:v>
                </c:pt>
                <c:pt idx="5">
                  <c:v>-0.354286694727733</c:v>
                </c:pt>
                <c:pt idx="6">
                  <c:v>-0.265124699558513</c:v>
                </c:pt>
                <c:pt idx="7">
                  <c:v>-0.175962704389177</c:v>
                </c:pt>
                <c:pt idx="8">
                  <c:v>-0.0868007092198468</c:v>
                </c:pt>
                <c:pt idx="9">
                  <c:v>0.00236128594944882</c:v>
                </c:pt>
                <c:pt idx="10">
                  <c:v>0.0915232811187916</c:v>
                </c:pt>
                <c:pt idx="11">
                  <c:v>0.180685301906988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24期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工作表1!$A$2:$A$37</c:f>
              <c:numCache>
                <c:formatCode>General</c:formatCode>
                <c:ptCount val="3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</c:numCache>
            </c:numRef>
          </c:cat>
          <c:val>
            <c:numRef>
              <c:f>工作表1!$C$2:$C$37</c:f>
              <c:numCache>
                <c:formatCode>General</c:formatCode>
                <c:ptCount val="36"/>
                <c:pt idx="0">
                  <c:v>-0.803101145174789</c:v>
                </c:pt>
                <c:pt idx="1">
                  <c:v>-0.755627762147907</c:v>
                </c:pt>
                <c:pt idx="2">
                  <c:v>-0.708154379121007</c:v>
                </c:pt>
                <c:pt idx="3">
                  <c:v>-0.660680996094144</c:v>
                </c:pt>
                <c:pt idx="4">
                  <c:v>-0.613207613067235</c:v>
                </c:pt>
                <c:pt idx="5">
                  <c:v>-0.565734230040343</c:v>
                </c:pt>
                <c:pt idx="6">
                  <c:v>-0.518260847013498</c:v>
                </c:pt>
                <c:pt idx="7">
                  <c:v>-0.470787463986618</c:v>
                </c:pt>
                <c:pt idx="8">
                  <c:v>-0.423314080959796</c:v>
                </c:pt>
                <c:pt idx="9">
                  <c:v>-0.3758406979328</c:v>
                </c:pt>
                <c:pt idx="10">
                  <c:v>-0.328367314906067</c:v>
                </c:pt>
                <c:pt idx="11">
                  <c:v>-0.280893931879015</c:v>
                </c:pt>
                <c:pt idx="12">
                  <c:v>-0.233420548852233</c:v>
                </c:pt>
                <c:pt idx="13">
                  <c:v>-0.185947165825326</c:v>
                </c:pt>
                <c:pt idx="14">
                  <c:v>-0.138473782798573</c:v>
                </c:pt>
                <c:pt idx="15">
                  <c:v>-0.091000399771567</c:v>
                </c:pt>
                <c:pt idx="16">
                  <c:v>-0.0435270167448184</c:v>
                </c:pt>
                <c:pt idx="17">
                  <c:v>0.00394636628207713</c:v>
                </c:pt>
                <c:pt idx="18">
                  <c:v>0.0514197493088143</c:v>
                </c:pt>
                <c:pt idx="19">
                  <c:v>0.0988931323360693</c:v>
                </c:pt>
                <c:pt idx="20">
                  <c:v>0.14636651536243</c:v>
                </c:pt>
                <c:pt idx="21">
                  <c:v>0.193839898389536</c:v>
                </c:pt>
                <c:pt idx="22">
                  <c:v>0.241313281416548</c:v>
                </c:pt>
                <c:pt idx="23">
                  <c:v>0.288786665419814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36期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工作表1!$A$2:$A$37</c:f>
              <c:numCache>
                <c:formatCode>General</c:formatCode>
                <c:ptCount val="3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</c:numCache>
            </c:numRef>
          </c:cat>
          <c:val>
            <c:numRef>
              <c:f>工作表1!$D$2:$D$37</c:f>
              <c:numCache>
                <c:formatCode>General</c:formatCode>
                <c:ptCount val="36"/>
                <c:pt idx="0">
                  <c:v>-0.811265487061587</c:v>
                </c:pt>
                <c:pt idx="1">
                  <c:v>-0.77787247298831</c:v>
                </c:pt>
                <c:pt idx="2">
                  <c:v>-0.744479458915111</c:v>
                </c:pt>
                <c:pt idx="3">
                  <c:v>-0.711086444841755</c:v>
                </c:pt>
                <c:pt idx="4">
                  <c:v>-0.677693430768556</c:v>
                </c:pt>
                <c:pt idx="5">
                  <c:v>-0.644300416695358</c:v>
                </c:pt>
                <c:pt idx="6">
                  <c:v>-0.610907402622152</c:v>
                </c:pt>
                <c:pt idx="7">
                  <c:v>-0.577514388548646</c:v>
                </c:pt>
                <c:pt idx="8">
                  <c:v>-0.544121374475529</c:v>
                </c:pt>
                <c:pt idx="9">
                  <c:v>-0.510728360402247</c:v>
                </c:pt>
                <c:pt idx="10">
                  <c:v>-0.477335346328838</c:v>
                </c:pt>
                <c:pt idx="11">
                  <c:v>-0.443942332255851</c:v>
                </c:pt>
                <c:pt idx="12">
                  <c:v>-0.410549318182386</c:v>
                </c:pt>
                <c:pt idx="13">
                  <c:v>-0.377156304109439</c:v>
                </c:pt>
                <c:pt idx="14">
                  <c:v>-0.343763290035895</c:v>
                </c:pt>
                <c:pt idx="15">
                  <c:v>-0.310370275962428</c:v>
                </c:pt>
                <c:pt idx="16">
                  <c:v>-0.276977261889395</c:v>
                </c:pt>
                <c:pt idx="17">
                  <c:v>-0.243584247816193</c:v>
                </c:pt>
                <c:pt idx="18">
                  <c:v>-0.210191233743039</c:v>
                </c:pt>
                <c:pt idx="19">
                  <c:v>-0.176798219669629</c:v>
                </c:pt>
                <c:pt idx="20">
                  <c:v>-0.143405205596307</c:v>
                </c:pt>
                <c:pt idx="21">
                  <c:v>-0.110012191522812</c:v>
                </c:pt>
                <c:pt idx="22">
                  <c:v>-0.0766191774498165</c:v>
                </c:pt>
                <c:pt idx="23">
                  <c:v>-0.0432261633768378</c:v>
                </c:pt>
                <c:pt idx="24">
                  <c:v>-0.00983351045230178</c:v>
                </c:pt>
                <c:pt idx="25">
                  <c:v>0.0235595036646729</c:v>
                </c:pt>
                <c:pt idx="26">
                  <c:v>0.0569525177814092</c:v>
                </c:pt>
                <c:pt idx="27">
                  <c:v>0.0903455318976896</c:v>
                </c:pt>
                <c:pt idx="28">
                  <c:v>0.123738546014953</c:v>
                </c:pt>
                <c:pt idx="29">
                  <c:v>0.157131560131902</c:v>
                </c:pt>
                <c:pt idx="30">
                  <c:v>0.19052457424844</c:v>
                </c:pt>
                <c:pt idx="31">
                  <c:v>0.223917588365959</c:v>
                </c:pt>
                <c:pt idx="32">
                  <c:v>0.257310602482107</c:v>
                </c:pt>
                <c:pt idx="33">
                  <c:v>0.290703616599148</c:v>
                </c:pt>
                <c:pt idx="34">
                  <c:v>0.324096630715917</c:v>
                </c:pt>
                <c:pt idx="35">
                  <c:v>0.35748967035358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130332144"/>
        <c:axId val="-2130328752"/>
      </c:barChart>
      <c:catAx>
        <c:axId val="-2130332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0328752"/>
        <c:crosses val="autoZero"/>
        <c:auto val="0"/>
        <c:lblAlgn val="ctr"/>
        <c:lblOffset val="100"/>
        <c:noMultiLvlLbl val="0"/>
      </c:catAx>
      <c:valAx>
        <c:axId val="-2130328752"/>
        <c:scaling>
          <c:orientation val="minMax"/>
          <c:max val="0.35"/>
          <c:min val="-0.85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lt1">
                  <a:lumMod val="95000"/>
                  <a:alpha val="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-213033214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dk1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D1249-883F-0743-95AA-6F6F6427A7D9}" type="datetimeFigureOut">
              <a:rPr kumimoji="1" lang="zh-CN" altLang="en-US" smtClean="0"/>
              <a:pPr/>
              <a:t>17/3/3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F24E1-CE71-7946-AF6C-4B05F2BFBC6E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4176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FF5D3-80E0-3C49-8335-0F460E5F136A}" type="datetimeFigureOut">
              <a:rPr kumimoji="1" lang="zh-CN" altLang="en-US" smtClean="0"/>
              <a:pPr/>
              <a:t>17/3/3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C3999-1C45-084D-80A8-0F488964BA9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C3999-1C45-084D-80A8-0F488964BA9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119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C3999-1C45-084D-80A8-0F488964BA9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5.jpeg"/><Relationship Id="rId5" Type="http://schemas.microsoft.com/office/2007/relationships/hdphoto" Target="../media/hdphoto2.wdp"/><Relationship Id="rId6" Type="http://schemas.openxmlformats.org/officeDocument/2006/relationships/image" Target="../media/image6.jpeg"/><Relationship Id="rId7" Type="http://schemas.microsoft.com/office/2007/relationships/hdphoto" Target="../media/hdphoto3.wdp"/><Relationship Id="rId8" Type="http://schemas.openxmlformats.org/officeDocument/2006/relationships/image" Target="../media/image7.jpeg"/><Relationship Id="rId9" Type="http://schemas.microsoft.com/office/2007/relationships/hdphoto" Target="../media/hdphoto4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-3326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159695" y="2571559"/>
            <a:ext cx="5129530" cy="369870"/>
          </a:xfrm>
        </p:spPr>
        <p:txBody>
          <a:bodyPr/>
          <a:lstStyle>
            <a:lvl1pPr marL="0" indent="0">
              <a:buNone/>
              <a:defRPr sz="4000" spc="0" baseline="0">
                <a:solidFill>
                  <a:srgbClr val="0096E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01</a:t>
            </a:r>
            <a:endParaRPr kumimoji="1" lang="zh-CN" altLang="en-US" dirty="0" smtClean="0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3241592" y="2640873"/>
            <a:ext cx="1514274" cy="1199735"/>
            <a:chOff x="4741817" y="3069771"/>
            <a:chExt cx="643016" cy="509452"/>
          </a:xfrm>
        </p:grpSpPr>
        <p:sp>
          <p:nvSpPr>
            <p:cNvPr id="12" name="矩形 11"/>
            <p:cNvSpPr/>
            <p:nvPr userDrawn="1"/>
          </p:nvSpPr>
          <p:spPr>
            <a:xfrm rot="2700000">
              <a:off x="4875381" y="3069771"/>
              <a:ext cx="509452" cy="509452"/>
            </a:xfrm>
            <a:prstGeom prst="rect">
              <a:avLst/>
            </a:prstGeom>
            <a:noFill/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 rot="2700000">
              <a:off x="4741817" y="3069771"/>
              <a:ext cx="509452" cy="509452"/>
            </a:xfrm>
            <a:prstGeom prst="rect">
              <a:avLst/>
            </a:prstGeom>
            <a:solidFill>
              <a:srgbClr val="0096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4" name="内容占位符 32"/>
          <p:cNvSpPr>
            <a:spLocks noGrp="1"/>
          </p:cNvSpPr>
          <p:nvPr>
            <p:ph sz="quarter" idx="12" hasCustomPrompt="1"/>
          </p:nvPr>
        </p:nvSpPr>
        <p:spPr>
          <a:xfrm>
            <a:off x="3635779" y="2956054"/>
            <a:ext cx="411361" cy="569371"/>
          </a:xfrm>
        </p:spPr>
        <p:txBody>
          <a:bodyPr/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b="0" i="0" dirty="0" smtClean="0">
                <a:solidFill>
                  <a:schemeClr val="bg1"/>
                </a:solidFill>
                <a:latin typeface="STHeiti Light" charset="-122"/>
                <a:ea typeface="STHeiti Light" charset="-122"/>
                <a:cs typeface="STHeiti Light" charset="-122"/>
              </a:rPr>
              <a:t>1</a:t>
            </a:r>
            <a:endParaRPr kumimoji="1" lang="zh-CN" altLang="en-US" b="0" i="0" dirty="0">
              <a:solidFill>
                <a:schemeClr val="bg1"/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  <p:sp>
        <p:nvSpPr>
          <p:cNvPr id="15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5159695" y="3240739"/>
            <a:ext cx="5129530" cy="369870"/>
          </a:xfrm>
        </p:spPr>
        <p:txBody>
          <a:bodyPr/>
          <a:lstStyle>
            <a:lvl1pPr marL="0" indent="0">
              <a:buNone/>
              <a:defRPr sz="2400"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49552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32656"/>
            <a:ext cx="10972800" cy="93610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685782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028674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371566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52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19033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815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Microsoft YaHei" charset="0"/>
                <a:ea typeface="Microsoft YaHei" charset="0"/>
                <a:cs typeface="Microsoft YaHei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296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9600" y="1700213"/>
            <a:ext cx="1097280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1020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230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17/3/3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186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609600" y="1628775"/>
            <a:ext cx="11031538" cy="4537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107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04664"/>
            <a:ext cx="10972800" cy="864096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8707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556792"/>
            <a:ext cx="2743200" cy="456937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556792"/>
            <a:ext cx="8026400" cy="4569376"/>
          </a:xfrm>
          <a:prstGeom prst="rect">
            <a:avLst/>
          </a:prstGeom>
        </p:spPr>
        <p:txBody>
          <a:bodyPr vert="eaVert"/>
          <a:lstStyle>
            <a:lvl1pPr marL="0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685782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028674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1371566" indent="0">
              <a:buNone/>
              <a:defRPr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12329B19-25FC-4B40-938A-3C5AD801DEC3}" type="datetimeFigureOut">
              <a:rPr lang="zh-CN" altLang="en-US" smtClean="0"/>
              <a:pPr/>
              <a:t>17/3/3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9908E117-588D-43FA-B174-A96A49C99E3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50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饼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数据类图表（饼图）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080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 userDrawn="1"/>
        </p:nvGrpSpPr>
        <p:grpSpPr>
          <a:xfrm rot="21247073">
            <a:off x="-1761892" y="-334537"/>
            <a:ext cx="19187532" cy="9077094"/>
            <a:chOff x="-2207941" y="334536"/>
            <a:chExt cx="19187532" cy="9077094"/>
          </a:xfrm>
        </p:grpSpPr>
        <p:sp>
          <p:nvSpPr>
            <p:cNvPr id="3" name="椭圆 1"/>
            <p:cNvSpPr/>
            <p:nvPr userDrawn="1"/>
          </p:nvSpPr>
          <p:spPr>
            <a:xfrm rot="354265">
              <a:off x="-2207941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  <p:sp>
          <p:nvSpPr>
            <p:cNvPr id="6" name="椭圆 1"/>
            <p:cNvSpPr/>
            <p:nvPr userDrawn="1"/>
          </p:nvSpPr>
          <p:spPr>
            <a:xfrm>
              <a:off x="-1709853" y="334536"/>
              <a:ext cx="18689444" cy="9077094"/>
            </a:xfrm>
            <a:custGeom>
              <a:avLst/>
              <a:gdLst>
                <a:gd name="connsiteX0" fmla="*/ 0 w 5312228"/>
                <a:gd name="connsiteY0" fmla="*/ 2656114 h 5312228"/>
                <a:gd name="connsiteX1" fmla="*/ 2656114 w 5312228"/>
                <a:gd name="connsiteY1" fmla="*/ 0 h 5312228"/>
                <a:gd name="connsiteX2" fmla="*/ 5312228 w 5312228"/>
                <a:gd name="connsiteY2" fmla="*/ 2656114 h 5312228"/>
                <a:gd name="connsiteX3" fmla="*/ 2656114 w 5312228"/>
                <a:gd name="connsiteY3" fmla="*/ 5312228 h 5312228"/>
                <a:gd name="connsiteX4" fmla="*/ 0 w 5312228"/>
                <a:gd name="connsiteY4" fmla="*/ 2656114 h 5312228"/>
                <a:gd name="connsiteX0" fmla="*/ 108839 w 5421067"/>
                <a:gd name="connsiteY0" fmla="*/ 2712298 h 5368412"/>
                <a:gd name="connsiteX1" fmla="*/ 732953 w 5421067"/>
                <a:gd name="connsiteY1" fmla="*/ 1043155 h 5368412"/>
                <a:gd name="connsiteX2" fmla="*/ 2764953 w 5421067"/>
                <a:gd name="connsiteY2" fmla="*/ 56184 h 5368412"/>
                <a:gd name="connsiteX3" fmla="*/ 5421067 w 5421067"/>
                <a:gd name="connsiteY3" fmla="*/ 2712298 h 5368412"/>
                <a:gd name="connsiteX4" fmla="*/ 2764953 w 5421067"/>
                <a:gd name="connsiteY4" fmla="*/ 5368412 h 5368412"/>
                <a:gd name="connsiteX5" fmla="*/ 108839 w 5421067"/>
                <a:gd name="connsiteY5" fmla="*/ 2712298 h 5368412"/>
                <a:gd name="connsiteX0" fmla="*/ 108839 w 5480256"/>
                <a:gd name="connsiteY0" fmla="*/ 2656720 h 5312834"/>
                <a:gd name="connsiteX1" fmla="*/ 732953 w 5480256"/>
                <a:gd name="connsiteY1" fmla="*/ 987577 h 5312834"/>
                <a:gd name="connsiteX2" fmla="*/ 2764953 w 5480256"/>
                <a:gd name="connsiteY2" fmla="*/ 606 h 5312834"/>
                <a:gd name="connsiteX3" fmla="*/ 4303469 w 5480256"/>
                <a:gd name="connsiteY3" fmla="*/ 871463 h 5312834"/>
                <a:gd name="connsiteX4" fmla="*/ 5421067 w 5480256"/>
                <a:gd name="connsiteY4" fmla="*/ 2656720 h 5312834"/>
                <a:gd name="connsiteX5" fmla="*/ 2764953 w 5480256"/>
                <a:gd name="connsiteY5" fmla="*/ 5312834 h 5312834"/>
                <a:gd name="connsiteX6" fmla="*/ 108839 w 5480256"/>
                <a:gd name="connsiteY6" fmla="*/ 2656720 h 5312834"/>
                <a:gd name="connsiteX0" fmla="*/ 108839 w 5544800"/>
                <a:gd name="connsiteY0" fmla="*/ 2666351 h 5322465"/>
                <a:gd name="connsiteX1" fmla="*/ 732953 w 5544800"/>
                <a:gd name="connsiteY1" fmla="*/ 997208 h 5322465"/>
                <a:gd name="connsiteX2" fmla="*/ 2764953 w 5544800"/>
                <a:gd name="connsiteY2" fmla="*/ 10237 h 5322465"/>
                <a:gd name="connsiteX3" fmla="*/ 4971126 w 5544800"/>
                <a:gd name="connsiteY3" fmla="*/ 619837 h 5322465"/>
                <a:gd name="connsiteX4" fmla="*/ 5421067 w 5544800"/>
                <a:gd name="connsiteY4" fmla="*/ 2666351 h 5322465"/>
                <a:gd name="connsiteX5" fmla="*/ 2764953 w 5544800"/>
                <a:gd name="connsiteY5" fmla="*/ 5322465 h 5322465"/>
                <a:gd name="connsiteX6" fmla="*/ 108839 w 5544800"/>
                <a:gd name="connsiteY6" fmla="*/ 2666351 h 5322465"/>
                <a:gd name="connsiteX0" fmla="*/ 108839 w 5237336"/>
                <a:gd name="connsiteY0" fmla="*/ 2666351 h 5322940"/>
                <a:gd name="connsiteX1" fmla="*/ 732953 w 5237336"/>
                <a:gd name="connsiteY1" fmla="*/ 997208 h 5322940"/>
                <a:gd name="connsiteX2" fmla="*/ 2764953 w 5237336"/>
                <a:gd name="connsiteY2" fmla="*/ 10237 h 5322940"/>
                <a:gd name="connsiteX3" fmla="*/ 4971126 w 5237336"/>
                <a:gd name="connsiteY3" fmla="*/ 619837 h 5322940"/>
                <a:gd name="connsiteX4" fmla="*/ 4927582 w 5237336"/>
                <a:gd name="connsiteY4" fmla="*/ 2869551 h 5322940"/>
                <a:gd name="connsiteX5" fmla="*/ 2764953 w 5237336"/>
                <a:gd name="connsiteY5" fmla="*/ 5322465 h 5322940"/>
                <a:gd name="connsiteX6" fmla="*/ 108839 w 5237336"/>
                <a:gd name="connsiteY6" fmla="*/ 2666351 h 5322940"/>
                <a:gd name="connsiteX0" fmla="*/ 108839 w 5705147"/>
                <a:gd name="connsiteY0" fmla="*/ 2666351 h 5325044"/>
                <a:gd name="connsiteX1" fmla="*/ 732953 w 5705147"/>
                <a:gd name="connsiteY1" fmla="*/ 997208 h 5325044"/>
                <a:gd name="connsiteX2" fmla="*/ 2764953 w 5705147"/>
                <a:gd name="connsiteY2" fmla="*/ 10237 h 5325044"/>
                <a:gd name="connsiteX3" fmla="*/ 4971126 w 5705147"/>
                <a:gd name="connsiteY3" fmla="*/ 619837 h 5325044"/>
                <a:gd name="connsiteX4" fmla="*/ 5609754 w 5705147"/>
                <a:gd name="connsiteY4" fmla="*/ 3116294 h 5325044"/>
                <a:gd name="connsiteX5" fmla="*/ 2764953 w 5705147"/>
                <a:gd name="connsiteY5" fmla="*/ 5322465 h 5325044"/>
                <a:gd name="connsiteX6" fmla="*/ 108839 w 5705147"/>
                <a:gd name="connsiteY6" fmla="*/ 2666351 h 5325044"/>
                <a:gd name="connsiteX0" fmla="*/ 49424 w 5645732"/>
                <a:gd name="connsiteY0" fmla="*/ 2666351 h 5343874"/>
                <a:gd name="connsiteX1" fmla="*/ 673538 w 5645732"/>
                <a:gd name="connsiteY1" fmla="*/ 997208 h 5343874"/>
                <a:gd name="connsiteX2" fmla="*/ 2705538 w 5645732"/>
                <a:gd name="connsiteY2" fmla="*/ 10237 h 5343874"/>
                <a:gd name="connsiteX3" fmla="*/ 4911711 w 5645732"/>
                <a:gd name="connsiteY3" fmla="*/ 619837 h 5343874"/>
                <a:gd name="connsiteX4" fmla="*/ 5550339 w 5645732"/>
                <a:gd name="connsiteY4" fmla="*/ 3116294 h 5343874"/>
                <a:gd name="connsiteX5" fmla="*/ 2705538 w 5645732"/>
                <a:gd name="connsiteY5" fmla="*/ 5322465 h 5343874"/>
                <a:gd name="connsiteX6" fmla="*/ 339710 w 5645732"/>
                <a:gd name="connsiteY6" fmla="*/ 4146808 h 5343874"/>
                <a:gd name="connsiteX7" fmla="*/ 49424 w 5645732"/>
                <a:gd name="connsiteY7" fmla="*/ 2666351 h 5343874"/>
                <a:gd name="connsiteX0" fmla="*/ 180841 w 5777149"/>
                <a:gd name="connsiteY0" fmla="*/ 2666351 h 5335133"/>
                <a:gd name="connsiteX1" fmla="*/ 804955 w 5777149"/>
                <a:gd name="connsiteY1" fmla="*/ 997208 h 5335133"/>
                <a:gd name="connsiteX2" fmla="*/ 2836955 w 5777149"/>
                <a:gd name="connsiteY2" fmla="*/ 10237 h 5335133"/>
                <a:gd name="connsiteX3" fmla="*/ 5043128 w 5777149"/>
                <a:gd name="connsiteY3" fmla="*/ 619837 h 5335133"/>
                <a:gd name="connsiteX4" fmla="*/ 5681756 w 5777149"/>
                <a:gd name="connsiteY4" fmla="*/ 3116294 h 5335133"/>
                <a:gd name="connsiteX5" fmla="*/ 2836955 w 5777149"/>
                <a:gd name="connsiteY5" fmla="*/ 5322465 h 5335133"/>
                <a:gd name="connsiteX6" fmla="*/ 238898 w 5777149"/>
                <a:gd name="connsiteY6" fmla="*/ 3958122 h 5335133"/>
                <a:gd name="connsiteX7" fmla="*/ 180841 w 5777149"/>
                <a:gd name="connsiteY7" fmla="*/ 2666351 h 5335133"/>
                <a:gd name="connsiteX0" fmla="*/ 162747 w 5788084"/>
                <a:gd name="connsiteY0" fmla="*/ 2274466 h 5335133"/>
                <a:gd name="connsiteX1" fmla="*/ 815890 w 5788084"/>
                <a:gd name="connsiteY1" fmla="*/ 997208 h 5335133"/>
                <a:gd name="connsiteX2" fmla="*/ 2847890 w 5788084"/>
                <a:gd name="connsiteY2" fmla="*/ 10237 h 5335133"/>
                <a:gd name="connsiteX3" fmla="*/ 5054063 w 5788084"/>
                <a:gd name="connsiteY3" fmla="*/ 619837 h 5335133"/>
                <a:gd name="connsiteX4" fmla="*/ 5692691 w 5788084"/>
                <a:gd name="connsiteY4" fmla="*/ 3116294 h 5335133"/>
                <a:gd name="connsiteX5" fmla="*/ 2847890 w 5788084"/>
                <a:gd name="connsiteY5" fmla="*/ 5322465 h 5335133"/>
                <a:gd name="connsiteX6" fmla="*/ 249833 w 5788084"/>
                <a:gd name="connsiteY6" fmla="*/ 3958122 h 5335133"/>
                <a:gd name="connsiteX7" fmla="*/ 162747 w 5788084"/>
                <a:gd name="connsiteY7" fmla="*/ 2274466 h 5335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8084" h="5335133">
                  <a:moveTo>
                    <a:pt x="162747" y="2274466"/>
                  </a:moveTo>
                  <a:cubicBezTo>
                    <a:pt x="257090" y="1780980"/>
                    <a:pt x="373204" y="1439894"/>
                    <a:pt x="815890" y="997208"/>
                  </a:cubicBezTo>
                  <a:cubicBezTo>
                    <a:pt x="1258576" y="554522"/>
                    <a:pt x="2141528" y="73132"/>
                    <a:pt x="2847890" y="10237"/>
                  </a:cubicBezTo>
                  <a:cubicBezTo>
                    <a:pt x="3554252" y="-52658"/>
                    <a:pt x="4611377" y="177151"/>
                    <a:pt x="5054063" y="619837"/>
                  </a:cubicBezTo>
                  <a:cubicBezTo>
                    <a:pt x="5496749" y="1062523"/>
                    <a:pt x="6002329" y="2414770"/>
                    <a:pt x="5692691" y="3116294"/>
                  </a:cubicBezTo>
                  <a:cubicBezTo>
                    <a:pt x="5383053" y="3817818"/>
                    <a:pt x="3755033" y="5182160"/>
                    <a:pt x="2847890" y="5322465"/>
                  </a:cubicBezTo>
                  <a:cubicBezTo>
                    <a:pt x="1940747" y="5462770"/>
                    <a:pt x="692519" y="4400808"/>
                    <a:pt x="249833" y="3958122"/>
                  </a:cubicBezTo>
                  <a:cubicBezTo>
                    <a:pt x="-192853" y="3515436"/>
                    <a:pt x="68404" y="2767952"/>
                    <a:pt x="162747" y="22744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zh-CN" altLang="en-US"/>
            </a:p>
          </p:txBody>
        </p:sp>
      </p:grp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6607140" y="258233"/>
            <a:ext cx="5302783" cy="721395"/>
          </a:xfrm>
          <a:prstGeom prst="rect">
            <a:avLst/>
          </a:prstGeom>
          <a:ln w="12700" cmpd="sng">
            <a:noFill/>
          </a:ln>
        </p:spPr>
        <p:txBody>
          <a:bodyPr vert="horz" anchor="ctr"/>
          <a:lstStyle>
            <a:lvl1pPr marL="0" indent="0" algn="r">
              <a:buNone/>
              <a:defRPr sz="2400" b="1">
                <a:solidFill>
                  <a:schemeClr val="accent3">
                    <a:lumMod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3" r="45577" b="30789"/>
          <a:stretch/>
        </p:blipFill>
        <p:spPr>
          <a:xfrm>
            <a:off x="103564" y="-188232"/>
            <a:ext cx="1402237" cy="10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568891"/>
      </p:ext>
    </p:extLst>
  </p:cSld>
  <p:clrMapOvr>
    <a:masterClrMapping/>
  </p:clrMapOvr>
  <p:transition advTm="1000">
    <p:pull dir="l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折线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数据类图表（折线图）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59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条形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数据类图表（条形图）</a:t>
            </a:r>
            <a:endParaRPr kumimoji="1" lang="zh-CN" altLang="en-US" dirty="0"/>
          </a:p>
        </p:txBody>
      </p:sp>
      <p:sp>
        <p:nvSpPr>
          <p:cNvPr id="12" name="图表占位符 11"/>
          <p:cNvSpPr>
            <a:spLocks noGrp="1"/>
          </p:cNvSpPr>
          <p:nvPr>
            <p:ph type="chart" sz="quarter" idx="10"/>
          </p:nvPr>
        </p:nvSpPr>
        <p:spPr>
          <a:xfrm>
            <a:off x="1507796" y="1909762"/>
            <a:ext cx="9855529" cy="3980049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文本占位符 14"/>
          <p:cNvSpPr>
            <a:spLocks noGrp="1"/>
          </p:cNvSpPr>
          <p:nvPr>
            <p:ph type="body" sz="quarter" idx="11" hasCustomPrompt="1"/>
          </p:nvPr>
        </p:nvSpPr>
        <p:spPr>
          <a:xfrm>
            <a:off x="1508125" y="944563"/>
            <a:ext cx="9855200" cy="346075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副标题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027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3630" y="1631853"/>
            <a:ext cx="11146130" cy="2729132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23630" y="4679975"/>
            <a:ext cx="5300395" cy="36872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1"/>
          </p:nvPr>
        </p:nvSpPr>
        <p:spPr>
          <a:xfrm>
            <a:off x="6369365" y="4679975"/>
            <a:ext cx="5300395" cy="368720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8035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7289" y="1860060"/>
            <a:ext cx="2225843" cy="282294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19937" y="1860060"/>
            <a:ext cx="2225842" cy="2822946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42611" y="1860060"/>
            <a:ext cx="2231857" cy="2818783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9963" y="1860060"/>
            <a:ext cx="2231858" cy="2814207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4" name="矩形 13"/>
          <p:cNvSpPr/>
          <p:nvPr userDrawn="1"/>
        </p:nvSpPr>
        <p:spPr>
          <a:xfrm>
            <a:off x="1507796" y="4224527"/>
            <a:ext cx="2234025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4040443" y="4224528"/>
            <a:ext cx="2234025" cy="449738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/>
          <p:cNvSpPr/>
          <p:nvPr userDrawn="1"/>
        </p:nvSpPr>
        <p:spPr>
          <a:xfrm>
            <a:off x="6583197" y="4233267"/>
            <a:ext cx="2234025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9119937" y="4236896"/>
            <a:ext cx="2225842" cy="449739"/>
          </a:xfrm>
          <a:prstGeom prst="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1"/>
          </p:nvPr>
        </p:nvSpPr>
        <p:spPr>
          <a:xfrm>
            <a:off x="1508125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1" name="文本占位符 19"/>
          <p:cNvSpPr>
            <a:spLocks noGrp="1"/>
          </p:cNvSpPr>
          <p:nvPr>
            <p:ph type="body" sz="quarter" idx="12"/>
          </p:nvPr>
        </p:nvSpPr>
        <p:spPr>
          <a:xfrm>
            <a:off x="4040443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2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6583402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3" name="文本占位符 19"/>
          <p:cNvSpPr>
            <a:spLocks noGrp="1"/>
          </p:cNvSpPr>
          <p:nvPr>
            <p:ph type="body" sz="quarter" idx="14"/>
          </p:nvPr>
        </p:nvSpPr>
        <p:spPr>
          <a:xfrm>
            <a:off x="9112166" y="4888216"/>
            <a:ext cx="2233613" cy="666496"/>
          </a:xfrm>
        </p:spPr>
        <p:txBody>
          <a:bodyPr/>
          <a:lstStyle>
            <a:lvl1pPr marL="285750" indent="-285750">
              <a:buFont typeface="Arial" charset="0"/>
              <a:buNone/>
              <a:defRPr kumimoji="1" lang="zh-CN" altLang="en-US" sz="14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just" defTabSz="914400" rtl="0" eaLnBrk="1" latinLnBrk="0" hangingPunct="1">
              <a:lnSpc>
                <a:spcPct val="130000"/>
              </a:lnSpc>
              <a:spcBef>
                <a:spcPts val="100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15" hasCustomPrompt="1"/>
          </p:nvPr>
        </p:nvSpPr>
        <p:spPr>
          <a:xfrm>
            <a:off x="1710408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25"/>
          <p:cNvSpPr>
            <a:spLocks noGrp="1"/>
          </p:cNvSpPr>
          <p:nvPr>
            <p:ph type="body" sz="quarter" idx="16" hasCustomPrompt="1"/>
          </p:nvPr>
        </p:nvSpPr>
        <p:spPr>
          <a:xfrm>
            <a:off x="4242849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8" name="文本占位符 25"/>
          <p:cNvSpPr>
            <a:spLocks noGrp="1"/>
          </p:cNvSpPr>
          <p:nvPr>
            <p:ph type="body" sz="quarter" idx="17" hasCustomPrompt="1"/>
          </p:nvPr>
        </p:nvSpPr>
        <p:spPr>
          <a:xfrm>
            <a:off x="6785808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9" name="文本占位符 25"/>
          <p:cNvSpPr>
            <a:spLocks noGrp="1"/>
          </p:cNvSpPr>
          <p:nvPr>
            <p:ph type="body" sz="quarter" idx="18" hasCustomPrompt="1"/>
          </p:nvPr>
        </p:nvSpPr>
        <p:spPr>
          <a:xfrm>
            <a:off x="9314572" y="4302509"/>
            <a:ext cx="1828800" cy="32702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algn="ctr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文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0436487" y="5477548"/>
            <a:ext cx="1755513" cy="138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6E0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1508125" y="944563"/>
            <a:ext cx="9845675" cy="368300"/>
          </a:xfrm>
        </p:spPr>
        <p:txBody>
          <a:bodyPr/>
          <a:lstStyle>
            <a:lvl1pPr marL="228600" indent="-228600">
              <a:buNone/>
              <a:defRPr kumimoji="1" lang="zh-CN" altLang="en-US" sz="1600" b="0" i="0" kern="12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dirty="0" smtClean="0"/>
              <a:t>单击此处编辑母版文本样式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5677" y="3267856"/>
            <a:ext cx="2601621" cy="31479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7173" y="1571778"/>
            <a:ext cx="4719403" cy="310515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5905" y="1558977"/>
            <a:ext cx="3420443" cy="488679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97173" y="4935847"/>
            <a:ext cx="4719403" cy="1490842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9135677" y="1544938"/>
            <a:ext cx="2601621" cy="1490842"/>
          </a:xfrm>
          <a:prstGeom prst="rect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 hasCustomPrompt="1"/>
          </p:nvPr>
        </p:nvSpPr>
        <p:spPr>
          <a:xfrm>
            <a:off x="809105" y="5141913"/>
            <a:ext cx="4157128" cy="33863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6" name="文本占位符 24"/>
          <p:cNvSpPr>
            <a:spLocks noGrp="1"/>
          </p:cNvSpPr>
          <p:nvPr>
            <p:ph type="body" sz="quarter" idx="12" hasCustomPrompt="1"/>
          </p:nvPr>
        </p:nvSpPr>
        <p:spPr>
          <a:xfrm>
            <a:off x="809105" y="5477548"/>
            <a:ext cx="4157128" cy="33863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  <p:sp>
        <p:nvSpPr>
          <p:cNvPr id="27" name="文本占位符 24"/>
          <p:cNvSpPr>
            <a:spLocks noGrp="1"/>
          </p:cNvSpPr>
          <p:nvPr>
            <p:ph type="body" sz="quarter" idx="13" hasCustomPrompt="1"/>
          </p:nvPr>
        </p:nvSpPr>
        <p:spPr>
          <a:xfrm>
            <a:off x="9308529" y="1747456"/>
            <a:ext cx="2218908" cy="315336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4" hasCustomPrompt="1"/>
          </p:nvPr>
        </p:nvSpPr>
        <p:spPr>
          <a:xfrm>
            <a:off x="9308529" y="2083091"/>
            <a:ext cx="2218908" cy="31533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Text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9758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6464300" y="2489200"/>
            <a:ext cx="5930900" cy="187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6946900" y="2921168"/>
            <a:ext cx="4711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THANK</a:t>
            </a:r>
            <a:r>
              <a:rPr kumimoji="1" lang="zh-CN" altLang="en-US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 </a:t>
            </a:r>
            <a:r>
              <a:rPr kumimoji="1" lang="en-US" altLang="zh-CN" sz="6000" b="0" i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THeiti Light" charset="-122"/>
                <a:ea typeface="STHeiti Light" charset="-122"/>
                <a:cs typeface="STHeiti Light" charset="-122"/>
              </a:rPr>
              <a:t>YOU</a:t>
            </a:r>
            <a:endParaRPr kumimoji="1" lang="zh-CN" altLang="en-US" sz="6000" b="0" i="0" dirty="0">
              <a:solidFill>
                <a:schemeClr val="tx1">
                  <a:lumMod val="75000"/>
                  <a:lumOff val="25000"/>
                </a:schemeClr>
              </a:solidFill>
              <a:latin typeface="STHeiti Light" charset="-122"/>
              <a:ea typeface="STHeiti Light" charset="-122"/>
              <a:cs typeface="STHeiti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4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2351088" y="2564904"/>
            <a:ext cx="7561336" cy="187220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6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演讲主标题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2" hasCustomPrompt="1"/>
          </p:nvPr>
        </p:nvSpPr>
        <p:spPr>
          <a:xfrm>
            <a:off x="3899606" y="4437112"/>
            <a:ext cx="4572657" cy="5954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kumimoji="1" lang="zh-CN" altLang="en-US" dirty="0" smtClean="0"/>
              <a:t>（可根据文字量调整文字大小）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4655542" y="5292331"/>
            <a:ext cx="2880915" cy="50484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rgbClr val="00A0E9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smtClean="0"/>
              <a:t>演讲人</a:t>
            </a:r>
            <a:endParaRPr kumimoji="1" lang="zh-CN" altLang="en-US" dirty="0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4" hasCustomPrompt="1"/>
          </p:nvPr>
        </p:nvSpPr>
        <p:spPr>
          <a:xfrm>
            <a:off x="4907830" y="5855433"/>
            <a:ext cx="2376338" cy="60278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rgbClr val="00A0E9"/>
                </a:solidFill>
              </a:defRPr>
            </a:lvl1pPr>
          </a:lstStyle>
          <a:p>
            <a:pPr lvl="0"/>
            <a:r>
              <a:rPr kumimoji="1" lang="en-US" altLang="zh-CN" dirty="0" smtClean="0"/>
              <a:t>2016-xx-xx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430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15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507796" y="442795"/>
            <a:ext cx="9846004" cy="5013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文本占位符 2"/>
          <p:cNvSpPr>
            <a:spLocks noGrp="1"/>
          </p:cNvSpPr>
          <p:nvPr>
            <p:ph type="body" idx="1"/>
          </p:nvPr>
        </p:nvSpPr>
        <p:spPr>
          <a:xfrm>
            <a:off x="1517735" y="956705"/>
            <a:ext cx="9846004" cy="335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lvl="0" indent="0">
              <a:spcBef>
                <a:spcPct val="0"/>
              </a:spcBef>
              <a:buNone/>
            </a:pPr>
            <a:r>
              <a:rPr kumimoji="1" lang="zh-CN" altLang="en-US" dirty="0" smtClean="0"/>
              <a:t>单击此处编辑母版文本样式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483476" y="365125"/>
            <a:ext cx="875096" cy="875096"/>
          </a:xfrm>
          <a:prstGeom prst="ellipse">
            <a:avLst/>
          </a:prstGeom>
          <a:solidFill>
            <a:srgbClr val="009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 userDrawn="1"/>
        </p:nvGrpSpPr>
        <p:grpSpPr>
          <a:xfrm>
            <a:off x="722586" y="618824"/>
            <a:ext cx="396875" cy="367698"/>
            <a:chOff x="688975" y="558800"/>
            <a:chExt cx="396875" cy="367698"/>
          </a:xfrm>
        </p:grpSpPr>
        <p:sp>
          <p:nvSpPr>
            <p:cNvPr id="12" name="矩形 11"/>
            <p:cNvSpPr/>
            <p:nvPr userDrawn="1"/>
          </p:nvSpPr>
          <p:spPr>
            <a:xfrm>
              <a:off x="688975" y="558800"/>
              <a:ext cx="247650" cy="24765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838200" y="678848"/>
              <a:ext cx="247650" cy="247650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73" y="5859260"/>
            <a:ext cx="1710476" cy="8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74" r:id="rId3"/>
    <p:sldLayoutId id="2147483675" r:id="rId4"/>
    <p:sldLayoutId id="2147483678" r:id="rId5"/>
    <p:sldLayoutId id="2147483679" r:id="rId6"/>
    <p:sldLayoutId id="2147483680" r:id="rId7"/>
    <p:sldLayoutId id="2147483681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lang="zh-CN" altLang="en-US" sz="2400" b="0" i="0" kern="1200" spc="300" dirty="0">
          <a:solidFill>
            <a:srgbClr val="2E75B6"/>
          </a:solidFill>
          <a:latin typeface="STHeiti Light" charset="-122"/>
          <a:ea typeface="STHeiti Light" charset="-122"/>
          <a:cs typeface="STHeiti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lang="zh-CN" altLang="en-US" sz="1600" b="0" i="0" kern="1200" spc="300" dirty="0" smtClean="0">
          <a:solidFill>
            <a:schemeClr val="tx1">
              <a:lumMod val="75000"/>
              <a:lumOff val="25000"/>
            </a:schemeClr>
          </a:solidFill>
          <a:latin typeface="STHeiti Light" charset="-122"/>
          <a:ea typeface="STHeiti Light" charset="-122"/>
          <a:cs typeface="STHeiti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 userDrawn="1"/>
        </p:nvSpPr>
        <p:spPr>
          <a:xfrm>
            <a:off x="9964618" y="79716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350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1384" y="332655"/>
            <a:ext cx="9413234" cy="93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6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9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l" defTabSz="685783" rtl="0" eaLnBrk="1" latinLnBrk="0" hangingPunct="1">
        <a:spcBef>
          <a:spcPct val="0"/>
        </a:spcBef>
        <a:buNone/>
        <a:defRPr sz="4000" b="1" i="0" kern="1200">
          <a:solidFill>
            <a:srgbClr val="00A0E9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257168" indent="-257168" algn="l" defTabSz="68578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68578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4" Type="http://schemas.openxmlformats.org/officeDocument/2006/relationships/image" Target="../media/image15.tiff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tiff"/><Relationship Id="rId3" Type="http://schemas.openxmlformats.org/officeDocument/2006/relationships/image" Target="../media/image17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6000"/>
              <a:t>申请风险评分模型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sz="3200" b="1"/>
              <a:t>机器学习小组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zh-CN" sz="3200" b="1"/>
              <a:t>2017-01-17</a:t>
            </a:r>
            <a:endParaRPr kumimoji="1" lang="zh-CN" altLang="en-US" sz="3200" b="1"/>
          </a:p>
        </p:txBody>
      </p:sp>
    </p:spTree>
    <p:extLst>
      <p:ext uri="{BB962C8B-B14F-4D97-AF65-F5344CB8AC3E}">
        <p14:creationId xmlns:p14="http://schemas.microsoft.com/office/powerpoint/2010/main" val="210767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数据建模和评测</a:t>
            </a:r>
            <a:r>
              <a:rPr kumimoji="1" lang="en-US" altLang="zh-CN"/>
              <a:t>——</a:t>
            </a:r>
            <a:r>
              <a:rPr kumimoji="1" lang="zh-CN" altLang="en-US"/>
              <a:t>测试集</a:t>
            </a:r>
            <a:r>
              <a:rPr kumimoji="1" lang="en-US" altLang="zh-CN"/>
              <a:t>KS</a:t>
            </a:r>
            <a:r>
              <a:rPr kumimoji="1" lang="zh-CN" altLang="en-US"/>
              <a:t>曲线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01216" y="3181611"/>
            <a:ext cx="4818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两条累积分布曲线之间的最大</a:t>
            </a:r>
            <a:r>
              <a:rPr kumimoji="1" lang="en-US" altLang="zh-CN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Gap (KS</a:t>
            </a:r>
            <a:r>
              <a:rPr kumimoji="1" lang="zh-CN" altLang="en-US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kumimoji="1" lang="en-US" altLang="zh-CN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越大，模型对正负样本的区分能力越强。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44" y="1279256"/>
            <a:ext cx="5004369" cy="505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坏客户</a:t>
            </a:r>
            <a:r>
              <a:rPr kumimoji="1" lang="en-US" altLang="zh-CN"/>
              <a:t>——</a:t>
            </a:r>
            <a:r>
              <a:rPr kumimoji="1" lang="zh-CN" altLang="en-US"/>
              <a:t>违约客户中</a:t>
            </a:r>
            <a:r>
              <a:rPr kumimoji="1" lang="en-US" altLang="zh-CN"/>
              <a:t>"</a:t>
            </a:r>
            <a:r>
              <a:rPr kumimoji="1" lang="zh-CN" altLang="en-US"/>
              <a:t>最坏</a:t>
            </a:r>
            <a:r>
              <a:rPr kumimoji="1" lang="en-US" altLang="zh-CN"/>
              <a:t>"</a:t>
            </a:r>
            <a:r>
              <a:rPr kumimoji="1" lang="zh-CN" altLang="en-US"/>
              <a:t>的那部分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1453019"/>
            <a:ext cx="1106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solidFill>
                  <a:srgbClr val="0096E0"/>
                </a:solidFill>
                <a:latin typeface="Microsoft YaHei" charset="0"/>
                <a:ea typeface="Microsoft YaHei" charset="0"/>
                <a:cs typeface="Microsoft YaHei" charset="0"/>
              </a:rPr>
              <a:t>违约的分布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以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24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期合同为例，</a:t>
            </a:r>
            <a:r>
              <a:rPr kumimoji="1" lang="en-US" altLang="zh-CN" sz="24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en-US" altLang="zh-CN" sz="2400" baseline="-250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7+</a:t>
            </a:r>
            <a:r>
              <a:rPr kumimoji="1" lang="zh-CN" altLang="en-US" sz="24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违约合同的起始月份分布</a:t>
            </a:r>
          </a:p>
        </p:txBody>
      </p:sp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733184053"/>
              </p:ext>
            </p:extLst>
          </p:nvPr>
        </p:nvGraphicFramePr>
        <p:xfrm>
          <a:off x="609600" y="2098943"/>
          <a:ext cx="10826839" cy="4122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圆角矩形 4"/>
          <p:cNvSpPr/>
          <p:nvPr/>
        </p:nvSpPr>
        <p:spPr>
          <a:xfrm>
            <a:off x="1300766" y="2382592"/>
            <a:ext cx="2459865" cy="3839172"/>
          </a:xfrm>
          <a:prstGeom prst="roundRect">
            <a:avLst>
              <a:gd name="adj" fmla="val 4102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860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坏客户</a:t>
            </a:r>
            <a:r>
              <a:rPr kumimoji="1" lang="en-US" altLang="zh-CN"/>
              <a:t>——</a:t>
            </a:r>
            <a:r>
              <a:rPr kumimoji="1" lang="zh-CN" altLang="en-US"/>
              <a:t>违约客户中</a:t>
            </a:r>
            <a:r>
              <a:rPr kumimoji="1" lang="en-US" altLang="zh-CN"/>
              <a:t>"</a:t>
            </a:r>
            <a:r>
              <a:rPr kumimoji="1" lang="zh-CN" altLang="en-US"/>
              <a:t>最坏</a:t>
            </a:r>
            <a:r>
              <a:rPr kumimoji="1" lang="en-US" altLang="zh-CN"/>
              <a:t>"</a:t>
            </a:r>
            <a:r>
              <a:rPr kumimoji="1" lang="zh-CN" altLang="en-US"/>
              <a:t>的那部分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09600" y="1453019"/>
            <a:ext cx="1106465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solidFill>
                  <a:srgbClr val="0096E0"/>
                </a:solidFill>
                <a:latin typeface="Microsoft YaHei" charset="0"/>
                <a:ea typeface="Microsoft YaHei" charset="0"/>
                <a:cs typeface="Microsoft YaHei" charset="0"/>
              </a:rPr>
              <a:t>最坏的客户群</a:t>
            </a:r>
            <a:r>
              <a:rPr kumimoji="1" lang="en-US" altLang="zh-CN" sz="2400" b="1">
                <a:solidFill>
                  <a:srgbClr val="0096E0"/>
                </a:solidFill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—— 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观察期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9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个月，若发生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M</a:t>
            </a:r>
            <a:r>
              <a:rPr kumimoji="1" lang="en-US" altLang="zh-CN" sz="2400" baseline="-25000">
                <a:latin typeface="Microsoft YaHei" charset="0"/>
                <a:ea typeface="Microsoft YaHei" charset="0"/>
                <a:cs typeface="Microsoft YaHei" charset="0"/>
              </a:rPr>
              <a:t>3+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，</a:t>
            </a:r>
            <a:r>
              <a:rPr kumimoji="1" lang="zh-CN" altLang="en-US" sz="24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最多还款</a:t>
            </a:r>
            <a:r>
              <a:rPr kumimoji="1" lang="en-US" altLang="zh-CN" sz="24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6</a:t>
            </a:r>
            <a:r>
              <a:rPr kumimoji="1" lang="zh-CN" altLang="en-US" sz="2400">
                <a:solidFill>
                  <a:srgbClr val="C00000"/>
                </a:solidFill>
                <a:latin typeface="Microsoft YaHei" charset="0"/>
                <a:ea typeface="Microsoft YaHei" charset="0"/>
                <a:cs typeface="Microsoft YaHei" charset="0"/>
              </a:rPr>
              <a:t>个月</a:t>
            </a:r>
            <a:endParaRPr kumimoji="1" lang="en-US" altLang="zh-CN" sz="2400">
              <a:solidFill>
                <a:srgbClr val="C0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sz="800">
              <a:solidFill>
                <a:srgbClr val="0096E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400" b="1">
                <a:solidFill>
                  <a:srgbClr val="0096E0"/>
                </a:solidFill>
                <a:latin typeface="Microsoft YaHei" charset="0"/>
                <a:ea typeface="Microsoft YaHei" charset="0"/>
                <a:cs typeface="Microsoft YaHei" charset="0"/>
              </a:rPr>
              <a:t>损失收益</a:t>
            </a:r>
            <a:r>
              <a:rPr kumimoji="1" lang="zh-CN" altLang="en-US" sz="2400" b="1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 收入＝应收本金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应收利息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+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应收服务费</a:t>
            </a:r>
          </a:p>
          <a:p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                       支出＝合同金额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+FTP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成本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前期服务费</a:t>
            </a:r>
          </a:p>
          <a:p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                       </a:t>
            </a:r>
            <a:r>
              <a:rPr kumimoji="1" lang="zh-CN" altLang="en-US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收益系数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=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收入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支出</a:t>
            </a:r>
            <a:r>
              <a:rPr kumimoji="1" lang="en-US" altLang="zh-CN" sz="2400">
                <a:latin typeface="Microsoft YaHei" charset="0"/>
                <a:ea typeface="Microsoft YaHei" charset="0"/>
                <a:cs typeface="Microsoft YaHei" charset="0"/>
              </a:rPr>
              <a:t>)/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合同金额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47210171"/>
              </p:ext>
            </p:extLst>
          </p:nvPr>
        </p:nvGraphicFramePr>
        <p:xfrm>
          <a:off x="385011" y="3145790"/>
          <a:ext cx="11454063" cy="3238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右大括号 5"/>
          <p:cNvSpPr/>
          <p:nvPr/>
        </p:nvSpPr>
        <p:spPr>
          <a:xfrm>
            <a:off x="1739327" y="3033495"/>
            <a:ext cx="140989" cy="1625291"/>
          </a:xfrm>
          <a:prstGeom prst="rightBrace">
            <a:avLst/>
          </a:prstGeom>
          <a:noFill/>
          <a:ln w="12700">
            <a:solidFill>
              <a:srgbClr val="FF0000"/>
            </a:solidFill>
          </a:ln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43186" y="3377612"/>
            <a:ext cx="1584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"</a:t>
            </a:r>
            <a:r>
              <a:rPr kumimoji="1" lang="zh-CN" altLang="en-US" sz="160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最坏</a:t>
            </a:r>
            <a:r>
              <a:rPr kumimoji="1" lang="en-US" altLang="zh-CN" sz="160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"</a:t>
            </a:r>
            <a:r>
              <a:rPr kumimoji="1" lang="zh-CN" altLang="en-US" sz="1600">
                <a:solidFill>
                  <a:srgbClr val="FF0000"/>
                </a:solidFill>
                <a:latin typeface="Hiragino Sans GB W3" charset="-122"/>
                <a:ea typeface="Hiragino Sans GB W3" charset="-122"/>
                <a:cs typeface="Hiragino Sans GB W3" charset="-122"/>
              </a:rPr>
              <a:t>的坏客户</a:t>
            </a:r>
            <a:endParaRPr kumimoji="1" lang="en-US" altLang="zh-CN" sz="1600">
              <a:solidFill>
                <a:srgbClr val="FF0000"/>
              </a:solidFill>
              <a:latin typeface="Hiragino Sans GB W3" charset="-122"/>
              <a:ea typeface="Hiragino Sans GB W3" charset="-122"/>
              <a:cs typeface="Hiragino Sans GB W3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98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申请风险评分表</a:t>
            </a:r>
            <a:r>
              <a:rPr kumimoji="1" lang="en-US" altLang="zh-CN"/>
              <a:t>(1/2)</a:t>
            </a:r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35810"/>
              </p:ext>
            </p:extLst>
          </p:nvPr>
        </p:nvGraphicFramePr>
        <p:xfrm>
          <a:off x="609600" y="1355484"/>
          <a:ext cx="10972801" cy="50077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7543"/>
                <a:gridCol w="1567543"/>
                <a:gridCol w="1567543"/>
                <a:gridCol w="1567543"/>
                <a:gridCol w="1567543"/>
                <a:gridCol w="1567543"/>
                <a:gridCol w="1567543"/>
              </a:tblGrid>
              <a:tr h="4834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风险评分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边际好坏比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好</a:t>
                      </a:r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的申请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坏</a:t>
                      </a:r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的申请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累计好坏比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累计坏概率</a:t>
                      </a:r>
                    </a:p>
                  </a:txBody>
                  <a:tcPr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0.0-0.05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0.7153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1.0000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1.0000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1.0000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18.7103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0.0507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0.05-0.1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5.1744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0.9928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0.8108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0.9835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22.9082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0.0418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0.1-0.15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7.6430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0.9652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0.7111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0.9523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25.3952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0.0379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0.15-0.2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9.6411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0.9251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0.6129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0.9092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28.2388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0.0342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0.2-0.25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12.0577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0.8809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0.5271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0.8629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31.2664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0.0310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0.25-0.3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13.5155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0.8348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0.4556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0.8155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34.2814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0.0283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0.3-0.35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18.3052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0.7898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0.3934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0.7697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37.5667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0.0259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0.35-0.4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19.9635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0.7436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0.3461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0.7234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40.1984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0.0243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0.4-0.45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21.6921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0.6983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0.3037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0.6783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43.0229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0.0227 </a:t>
                      </a:r>
                    </a:p>
                  </a:txBody>
                  <a:tcPr marL="12700" marR="12700" marT="12700" marB="0" anchor="ctr"/>
                </a:tc>
              </a:tr>
              <a:tr h="452432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0.45-0.5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24.7509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0.6532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0.2648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0.6335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46.1577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0.0212 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7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申请风险评分表</a:t>
            </a:r>
            <a:r>
              <a:rPr kumimoji="1" lang="en-US" altLang="zh-CN"/>
              <a:t>(2/2)</a:t>
            </a:r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557888"/>
              </p:ext>
            </p:extLst>
          </p:nvPr>
        </p:nvGraphicFramePr>
        <p:xfrm>
          <a:off x="609600" y="1355484"/>
          <a:ext cx="10972801" cy="5020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7543"/>
                <a:gridCol w="1567543"/>
                <a:gridCol w="1567543"/>
                <a:gridCol w="1567543"/>
                <a:gridCol w="1567543"/>
                <a:gridCol w="1567543"/>
                <a:gridCol w="1567543"/>
              </a:tblGrid>
              <a:tr h="4563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风险评分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边际好坏比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 b="1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好</a:t>
                      </a:r>
                      <a:r>
                        <a:rPr lang="en-US" altLang="zh-CN" sz="2000" b="1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 b="1" dirty="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的申请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坏</a:t>
                      </a:r>
                      <a:r>
                        <a:rPr lang="en-US" altLang="zh-CN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"</a:t>
                      </a:r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的申请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总体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累计好坏比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累计坏概率</a:t>
                      </a:r>
                    </a:p>
                  </a:txBody>
                  <a:tcPr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0.5-0.55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23.6303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0.6080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0.2306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0.5889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49.3268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0.0199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0.55-0.6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29.2137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0.5618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0.1940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0.5432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54.1726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0.0181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0.6-0.65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29.7250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0.5148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0.1639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0.4970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58.7642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0.0167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0.65-0.7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39.4822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0.4656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0.1330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0.4487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65.5174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0.0150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0.7-0.75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44.6703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0.4121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0.1076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0.3966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71.6599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0.0138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0.75-0.8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52.3882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0.3561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0.0841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0.3423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79.1822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0.0125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0.8-0.85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61.8000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0.2947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0.0622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0.2829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88.6128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0.0112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0.85-0.9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75.3893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0.2266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0.0416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0.2173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101.8947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0.0097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0.9-0.95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94.5564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0.1493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0.0224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0.1429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124.5920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0.0080 </a:t>
                      </a:r>
                    </a:p>
                  </a:txBody>
                  <a:tcPr marL="12700" marR="12700" marT="12700" marB="0" anchor="ctr"/>
                </a:tc>
              </a:tr>
              <a:tr h="456388">
                <a:tc>
                  <a:txBody>
                    <a:bodyPr/>
                    <a:lstStyle/>
                    <a:p>
                      <a:pPr algn="ctr" fontAlgn="b"/>
                      <a:r>
                        <a:rPr lang="nb-NO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0.95-1.0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222.0244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0.0627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0.0053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0.0598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000" b="0" i="0" u="none" strike="noStrike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222.0244 </a:t>
                      </a: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0.0045 </a:t>
                      </a:r>
                    </a:p>
                  </a:txBody>
                  <a:tcPr marL="12700" marR="12700" marT="1270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69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87549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90389"/>
            <a:ext cx="10972800" cy="4735780"/>
          </a:xfrm>
        </p:spPr>
        <p:txBody>
          <a:bodyPr/>
          <a:lstStyle/>
          <a:p>
            <a:r>
              <a:rPr kumimoji="1" lang="zh-CN" altLang="en-US" b="1">
                <a:solidFill>
                  <a:srgbClr val="0096E0"/>
                </a:solidFill>
              </a:rPr>
              <a:t>范围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城市信贷，</a:t>
            </a:r>
            <a:r>
              <a:rPr kumimoji="1" lang="zh-CN" altLang="en-US">
                <a:solidFill>
                  <a:srgbClr val="00B050"/>
                </a:solidFill>
              </a:rPr>
              <a:t>“授薪”类产品</a:t>
            </a:r>
            <a:r>
              <a:rPr kumimoji="1" lang="zh-CN" altLang="en-US">
                <a:solidFill>
                  <a:schemeClr val="tx1"/>
                </a:solidFill>
              </a:rPr>
              <a:t>，含精英贷、宜人精英贷、新薪贷、新薪宜楼贷、精英贷</a:t>
            </a:r>
            <a:r>
              <a:rPr kumimoji="1" lang="en-US" altLang="zh-CN">
                <a:solidFill>
                  <a:schemeClr val="tx1"/>
                </a:solidFill>
              </a:rPr>
              <a:t>(</a:t>
            </a:r>
            <a:r>
              <a:rPr kumimoji="1" lang="zh-CN" altLang="en-US">
                <a:solidFill>
                  <a:schemeClr val="tx1"/>
                </a:solidFill>
              </a:rPr>
              <a:t>银行合作</a:t>
            </a:r>
            <a:r>
              <a:rPr kumimoji="1" lang="en-US" altLang="zh-CN">
                <a:solidFill>
                  <a:schemeClr val="tx1"/>
                </a:solidFill>
              </a:rPr>
              <a:t>)</a:t>
            </a:r>
            <a:r>
              <a:rPr kumimoji="1" lang="zh-CN" altLang="en-US">
                <a:solidFill>
                  <a:schemeClr val="tx1"/>
                </a:solidFill>
              </a:rPr>
              <a:t>、新薪贷</a:t>
            </a:r>
            <a:r>
              <a:rPr kumimoji="1" lang="en-US" altLang="zh-CN">
                <a:solidFill>
                  <a:schemeClr val="tx1"/>
                </a:solidFill>
              </a:rPr>
              <a:t>(</a:t>
            </a:r>
            <a:r>
              <a:rPr kumimoji="1" lang="zh-CN" altLang="en-US">
                <a:solidFill>
                  <a:schemeClr val="tx1"/>
                </a:solidFill>
              </a:rPr>
              <a:t>银行合作</a:t>
            </a:r>
            <a:r>
              <a:rPr kumimoji="1" lang="en-US" altLang="zh-CN">
                <a:solidFill>
                  <a:schemeClr val="tx1"/>
                </a:solidFill>
              </a:rPr>
              <a:t>)</a:t>
            </a:r>
            <a:r>
              <a:rPr kumimoji="1" lang="zh-CN" altLang="en-US">
                <a:solidFill>
                  <a:schemeClr val="tx1"/>
                </a:solidFill>
              </a:rPr>
              <a:t>。</a:t>
            </a:r>
            <a:r>
              <a:rPr kumimoji="1" lang="zh-CN" altLang="en-US">
                <a:solidFill>
                  <a:srgbClr val="00B050"/>
                </a:solidFill>
              </a:rPr>
              <a:t>含所有期数</a:t>
            </a:r>
            <a:r>
              <a:rPr kumimoji="1" lang="zh-CN" altLang="en-US">
                <a:solidFill>
                  <a:schemeClr val="tx1"/>
                </a:solidFill>
              </a:rPr>
              <a:t>，</a:t>
            </a:r>
            <a:r>
              <a:rPr kumimoji="1" lang="en-US" altLang="zh-CN">
                <a:solidFill>
                  <a:schemeClr val="tx1"/>
                </a:solidFill>
              </a:rPr>
              <a:t>12</a:t>
            </a:r>
            <a:r>
              <a:rPr kumimoji="1" lang="zh-CN" altLang="en-US">
                <a:solidFill>
                  <a:schemeClr val="tx1"/>
                </a:solidFill>
              </a:rPr>
              <a:t>期、</a:t>
            </a:r>
            <a:r>
              <a:rPr kumimoji="1" lang="en-US" altLang="zh-CN">
                <a:solidFill>
                  <a:schemeClr val="tx1"/>
                </a:solidFill>
              </a:rPr>
              <a:t>18</a:t>
            </a:r>
            <a:r>
              <a:rPr kumimoji="1" lang="zh-CN" altLang="en-US">
                <a:solidFill>
                  <a:schemeClr val="tx1"/>
                </a:solidFill>
              </a:rPr>
              <a:t>期、</a:t>
            </a:r>
            <a:r>
              <a:rPr kumimoji="1" lang="en-US" altLang="zh-CN">
                <a:solidFill>
                  <a:schemeClr val="tx1"/>
                </a:solidFill>
              </a:rPr>
              <a:t>24</a:t>
            </a:r>
            <a:r>
              <a:rPr kumimoji="1" lang="zh-CN" altLang="en-US">
                <a:solidFill>
                  <a:schemeClr val="tx1"/>
                </a:solidFill>
              </a:rPr>
              <a:t>期、</a:t>
            </a:r>
            <a:r>
              <a:rPr kumimoji="1" lang="en-US" altLang="zh-CN">
                <a:solidFill>
                  <a:schemeClr val="tx1"/>
                </a:solidFill>
              </a:rPr>
              <a:t>36</a:t>
            </a:r>
            <a:r>
              <a:rPr kumimoji="1" lang="zh-CN" altLang="en-US">
                <a:solidFill>
                  <a:schemeClr val="tx1"/>
                </a:solidFill>
              </a:rPr>
              <a:t>期、</a:t>
            </a:r>
            <a:r>
              <a:rPr kumimoji="1" lang="en-US" altLang="zh-CN">
                <a:solidFill>
                  <a:schemeClr val="tx1"/>
                </a:solidFill>
              </a:rPr>
              <a:t>48</a:t>
            </a:r>
            <a:r>
              <a:rPr kumimoji="1" lang="zh-CN" altLang="en-US">
                <a:solidFill>
                  <a:schemeClr val="tx1"/>
                </a:solidFill>
              </a:rPr>
              <a:t>期等。</a:t>
            </a:r>
          </a:p>
          <a:p>
            <a:endParaRPr kumimoji="1" lang="zh-CN" altLang="en-US" sz="2000">
              <a:solidFill>
                <a:schemeClr val="tx1"/>
              </a:solidFill>
            </a:endParaRPr>
          </a:p>
          <a:p>
            <a:r>
              <a:rPr kumimoji="1" lang="zh-CN" altLang="en-US" b="1">
                <a:solidFill>
                  <a:srgbClr val="0096E0"/>
                </a:solidFill>
              </a:rPr>
              <a:t>终审复核时的申请风险评分模型</a:t>
            </a:r>
          </a:p>
          <a:p>
            <a:endParaRPr kumimoji="1" lang="zh-CN" altLang="en-US">
              <a:solidFill>
                <a:srgbClr val="0096E0"/>
              </a:solidFill>
            </a:endParaRPr>
          </a:p>
          <a:p>
            <a:endParaRPr kumimoji="1" lang="zh-CN" altLang="en-US">
              <a:solidFill>
                <a:srgbClr val="0096E0"/>
              </a:solidFill>
            </a:endParaRPr>
          </a:p>
          <a:p>
            <a:endParaRPr kumimoji="1" lang="zh-CN" altLang="en-US">
              <a:solidFill>
                <a:srgbClr val="0096E0"/>
              </a:solidFill>
            </a:endParaRPr>
          </a:p>
          <a:p>
            <a:endParaRPr kumimoji="1" lang="zh-CN" altLang="en-US" sz="3200">
              <a:solidFill>
                <a:srgbClr val="0096E0"/>
              </a:solidFill>
            </a:endParaRPr>
          </a:p>
          <a:p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评分模型仅包含通过放款的数据</a:t>
            </a:r>
            <a:endParaRPr kumimoji="1" lang="zh-CN" altLang="en-US" b="1">
              <a:solidFill>
                <a:srgbClr val="0096E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开发模型的使用场景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032353" y="4143952"/>
            <a:ext cx="1553228" cy="475989"/>
          </a:xfrm>
          <a:prstGeom prst="roundRect">
            <a:avLst>
              <a:gd name="adj" fmla="val 784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申请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977011" y="5033297"/>
            <a:ext cx="1916482" cy="475989"/>
          </a:xfrm>
          <a:prstGeom prst="roundRect">
            <a:avLst>
              <a:gd name="adj" fmla="val 784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拒绝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008334" y="3937274"/>
            <a:ext cx="2803744" cy="889347"/>
          </a:xfrm>
          <a:prstGeom prst="roundRect">
            <a:avLst>
              <a:gd name="adj" fmla="val 784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机器审核</a:t>
            </a:r>
            <a:endParaRPr kumimoji="1" lang="en-US" altLang="zh-CN" sz="240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反欺诈、规则引擎、查重、</a:t>
            </a:r>
            <a:r>
              <a:rPr kumimoji="1" lang="en-US" altLang="zh-CN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...</a:t>
            </a:r>
            <a:endParaRPr kumimoji="1" lang="zh-CN" altLang="en-US" sz="160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039630" y="3937272"/>
            <a:ext cx="2803744" cy="889347"/>
          </a:xfrm>
          <a:prstGeom prst="roundRect">
            <a:avLst>
              <a:gd name="adj" fmla="val 784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人工审核</a:t>
            </a:r>
            <a:endParaRPr kumimoji="1" lang="en-US" altLang="zh-CN" sz="240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algn="ctr"/>
            <a:r>
              <a:rPr kumimoji="1" lang="zh-CN" altLang="en-US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初审、终审、复议</a:t>
            </a:r>
            <a:r>
              <a:rPr kumimoji="1" lang="en-US" altLang="zh-CN" sz="16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...</a:t>
            </a:r>
            <a:endParaRPr kumimoji="1" lang="zh-CN" altLang="en-US" sz="1600">
              <a:solidFill>
                <a:schemeClr val="tx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260909" y="4143950"/>
            <a:ext cx="1553228" cy="475989"/>
          </a:xfrm>
          <a:prstGeom prst="roundRect">
            <a:avLst>
              <a:gd name="adj" fmla="val 784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终审复核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9252559" y="5031127"/>
            <a:ext cx="1553228" cy="475989"/>
          </a:xfrm>
          <a:prstGeom prst="roundRect">
            <a:avLst>
              <a:gd name="adj" fmla="val 784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通过</a:t>
            </a:r>
          </a:p>
        </p:txBody>
      </p:sp>
      <p:cxnSp>
        <p:nvCxnSpPr>
          <p:cNvPr id="12" name="曲线连接符 11"/>
          <p:cNvCxnSpPr>
            <a:stCxn id="4" idx="3"/>
            <a:endCxn id="7" idx="1"/>
          </p:cNvCxnSpPr>
          <p:nvPr/>
        </p:nvCxnSpPr>
        <p:spPr>
          <a:xfrm>
            <a:off x="2585581" y="4381947"/>
            <a:ext cx="422753" cy="1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/>
          <p:nvPr/>
        </p:nvCxnSpPr>
        <p:spPr>
          <a:xfrm>
            <a:off x="5812078" y="4381947"/>
            <a:ext cx="2275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endCxn id="6" idx="1"/>
          </p:cNvCxnSpPr>
          <p:nvPr/>
        </p:nvCxnSpPr>
        <p:spPr>
          <a:xfrm>
            <a:off x="4396636" y="4826619"/>
            <a:ext cx="580375" cy="444673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23"/>
          <p:cNvCxnSpPr>
            <a:endCxn id="6" idx="3"/>
          </p:cNvCxnSpPr>
          <p:nvPr/>
        </p:nvCxnSpPr>
        <p:spPr>
          <a:xfrm rot="10800000" flipV="1">
            <a:off x="6893493" y="4826618"/>
            <a:ext cx="659704" cy="444674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>
            <a:stCxn id="8" idx="3"/>
            <a:endCxn id="9" idx="1"/>
          </p:cNvCxnSpPr>
          <p:nvPr/>
        </p:nvCxnSpPr>
        <p:spPr>
          <a:xfrm flipV="1">
            <a:off x="8843374" y="4381945"/>
            <a:ext cx="41753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 rot="10800000" flipV="1">
            <a:off x="6893493" y="4619938"/>
            <a:ext cx="3144031" cy="651351"/>
          </a:xfrm>
          <a:prstGeom prst="curvedConnector3">
            <a:avLst>
              <a:gd name="adj1" fmla="val 376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圆角矩形 43"/>
          <p:cNvSpPr/>
          <p:nvPr/>
        </p:nvSpPr>
        <p:spPr>
          <a:xfrm>
            <a:off x="9068844" y="3302542"/>
            <a:ext cx="1903956" cy="475989"/>
          </a:xfrm>
          <a:prstGeom prst="roundRect">
            <a:avLst>
              <a:gd name="adj" fmla="val 784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评分模型</a:t>
            </a:r>
          </a:p>
        </p:txBody>
      </p:sp>
      <p:cxnSp>
        <p:nvCxnSpPr>
          <p:cNvPr id="46" name="直线箭头连接符 45"/>
          <p:cNvCxnSpPr/>
          <p:nvPr/>
        </p:nvCxnSpPr>
        <p:spPr>
          <a:xfrm>
            <a:off x="10029173" y="3778531"/>
            <a:ext cx="4175" cy="365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9" idx="2"/>
          </p:cNvCxnSpPr>
          <p:nvPr/>
        </p:nvCxnSpPr>
        <p:spPr>
          <a:xfrm>
            <a:off x="10037523" y="4619939"/>
            <a:ext cx="1" cy="4111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313146" y="4588808"/>
            <a:ext cx="98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/>
              <a:t>100%</a:t>
            </a:r>
            <a:endParaRPr kumimoji="1" lang="zh-CN" altLang="en-US" sz="2000"/>
          </a:p>
        </p:txBody>
      </p:sp>
      <p:sp>
        <p:nvSpPr>
          <p:cNvPr id="20" name="文本框 19"/>
          <p:cNvSpPr txBox="1"/>
          <p:nvPr/>
        </p:nvSpPr>
        <p:spPr>
          <a:xfrm>
            <a:off x="5419592" y="3537162"/>
            <a:ext cx="98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/>
              <a:t>88.3%</a:t>
            </a:r>
            <a:endParaRPr kumimoji="1" lang="zh-CN" altLang="en-US" sz="2000"/>
          </a:p>
        </p:txBody>
      </p:sp>
      <p:sp>
        <p:nvSpPr>
          <p:cNvPr id="21" name="文本框 20"/>
          <p:cNvSpPr txBox="1"/>
          <p:nvPr/>
        </p:nvSpPr>
        <p:spPr>
          <a:xfrm>
            <a:off x="3872631" y="4939365"/>
            <a:ext cx="98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/>
              <a:t>11.7%</a:t>
            </a:r>
            <a:endParaRPr kumimoji="1" lang="zh-CN" altLang="en-US" sz="2000"/>
          </a:p>
        </p:txBody>
      </p:sp>
      <p:sp>
        <p:nvSpPr>
          <p:cNvPr id="22" name="文本框 21"/>
          <p:cNvSpPr txBox="1"/>
          <p:nvPr/>
        </p:nvSpPr>
        <p:spPr>
          <a:xfrm>
            <a:off x="9912263" y="4602545"/>
            <a:ext cx="98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/>
              <a:t>43.8%</a:t>
            </a:r>
            <a:endParaRPr kumimoji="1" lang="zh-CN" altLang="en-US" sz="2000"/>
          </a:p>
        </p:txBody>
      </p:sp>
      <p:sp>
        <p:nvSpPr>
          <p:cNvPr id="23" name="文本框 22"/>
          <p:cNvSpPr txBox="1"/>
          <p:nvPr/>
        </p:nvSpPr>
        <p:spPr>
          <a:xfrm>
            <a:off x="6870700" y="5244343"/>
            <a:ext cx="989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/>
              <a:t>44.5%</a:t>
            </a:r>
            <a:endParaRPr kumimoji="1"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135729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>
                <a:solidFill>
                  <a:srgbClr val="0096E0"/>
                </a:solidFill>
              </a:rPr>
              <a:t>终审复核时的申请风险评分模型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09600" y="1495946"/>
            <a:ext cx="10972800" cy="494243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>
                <a:srgbClr val="0096E0"/>
              </a:buClr>
              <a:buSzPct val="120000"/>
              <a:tabLst/>
              <a:defRPr/>
            </a:pPr>
            <a:endParaRPr lang="zh-CN" altLang="en-US" sz="2400" b="1" dirty="0" smtClean="0">
              <a:solidFill>
                <a:srgbClr val="0096E0"/>
              </a:solidFill>
              <a:latin typeface="微软雅黑" pitchFamily="34" charset="-122"/>
              <a:ea typeface="微软雅黑" pitchFamily="34" charset="-122"/>
              <a:cs typeface="Microsoft YaHei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>
                <a:srgbClr val="0096E0"/>
              </a:buClr>
              <a:buSzPct val="120000"/>
              <a:tabLst/>
              <a:defRPr/>
            </a:pPr>
            <a:endParaRPr lang="zh-CN" altLang="en-US" sz="3200" dirty="0">
              <a:solidFill>
                <a:srgbClr val="0096E0"/>
              </a:solidFill>
              <a:latin typeface="微软雅黑" pitchFamily="34" charset="-122"/>
              <a:ea typeface="微软雅黑" pitchFamily="34" charset="-122"/>
              <a:cs typeface="Microsoft YaHei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>
                <a:srgbClr val="0096E0"/>
              </a:buClr>
              <a:buSzPct val="120000"/>
              <a:tabLst/>
              <a:defRPr/>
            </a:pPr>
            <a:r>
              <a:rPr lang="zh-CN" altLang="en-US" sz="2400" b="1" dirty="0" smtClean="0">
                <a:solidFill>
                  <a:srgbClr val="0096E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表现期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贷后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前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9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个月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的还款表现，平衡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表现的充分性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和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数据的时效性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Microsoft YaHei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>
                <a:srgbClr val="0096E0"/>
              </a:buClr>
              <a:buSzPct val="120000"/>
              <a:tabLst/>
              <a:defRPr/>
            </a:pPr>
            <a:r>
              <a:rPr lang="zh-CN" altLang="en-US" sz="2400" b="1" dirty="0" smtClean="0">
                <a:solidFill>
                  <a:srgbClr val="0096E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标签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——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表现期末，最大逾期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M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3+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为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坏客户</a:t>
            </a:r>
            <a:r>
              <a:rPr lang="en-US" altLang="zh-CN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；逾期状态为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M</a:t>
            </a:r>
            <a:r>
              <a:rPr lang="en-US" altLang="zh-CN" sz="2400" baseline="-25000" dirty="0" smtClean="0">
                <a:latin typeface="微软雅黑" pitchFamily="34" charset="-122"/>
                <a:ea typeface="微软雅黑" pitchFamily="34" charset="-122"/>
                <a:cs typeface="Microsoft YaHei" charset="0"/>
              </a:rPr>
              <a:t>2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不确定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，排除在模型之外；逾期状态为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M</a:t>
            </a:r>
            <a:r>
              <a:rPr lang="en-US" altLang="zh-CN" sz="2400" baseline="-250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1-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为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好客户</a:t>
            </a:r>
            <a:r>
              <a:rPr lang="en-US" altLang="zh-CN" sz="2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Microsoft YaHei" charset="0"/>
              </a:rPr>
              <a:t>。</a:t>
            </a:r>
            <a:endParaRPr lang="zh-CN" altLang="en-US" sz="2400" dirty="0" smtClean="0">
              <a:latin typeface="微软雅黑" pitchFamily="34" charset="-122"/>
              <a:ea typeface="微软雅黑" pitchFamily="34" charset="-122"/>
              <a:cs typeface="Microsoft YaHei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E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滚动率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——M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3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  <a:sym typeface="Wingdings"/>
              </a:rPr>
              <a:t>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 M</a:t>
            </a:r>
            <a:r>
              <a:rPr kumimoji="0" lang="en-US" altLang="zh-CN" sz="24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7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的滚动率极高</a:t>
            </a: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icrosoft YaHei" charset="0"/>
            </a:endParaRPr>
          </a:p>
          <a:p>
            <a:pPr marL="0" marR="0" lvl="0" indent="0" algn="l" defTabSz="685783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5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96E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提前结清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——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表现期内，提前结清的客户，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不鼓励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Microsoft YaHei" charset="0"/>
              </a:rPr>
              <a:t>，排除在模型之外。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331848"/>
            <a:ext cx="6045200" cy="168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4" y="5331711"/>
            <a:ext cx="10860066" cy="671666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6363222" y="5319185"/>
            <a:ext cx="4258849" cy="671666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2951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53019"/>
            <a:ext cx="10972800" cy="4673149"/>
          </a:xfrm>
        </p:spPr>
        <p:txBody>
          <a:bodyPr/>
          <a:lstStyle/>
          <a:p>
            <a:r>
              <a:rPr kumimoji="1" lang="zh-CN" altLang="en-US" b="1"/>
              <a:t>日期范围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覆盖一年数据避免季节因素，较新的数据时效性强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                     训练集，</a:t>
            </a:r>
            <a:r>
              <a:rPr kumimoji="1" lang="en-US" altLang="zh-CN">
                <a:solidFill>
                  <a:schemeClr val="tx1"/>
                </a:solidFill>
              </a:rPr>
              <a:t>201410~201509</a:t>
            </a:r>
            <a:r>
              <a:rPr kumimoji="1" lang="zh-CN" altLang="en-US">
                <a:solidFill>
                  <a:schemeClr val="tx1"/>
                </a:solidFill>
              </a:rPr>
              <a:t>，完整一年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                     测试集，</a:t>
            </a:r>
            <a:r>
              <a:rPr kumimoji="1" lang="en-US" altLang="zh-CN">
                <a:solidFill>
                  <a:schemeClr val="tx1"/>
                </a:solidFill>
              </a:rPr>
              <a:t>201510</a:t>
            </a:r>
            <a:r>
              <a:rPr kumimoji="1" lang="zh-CN" altLang="en-US">
                <a:solidFill>
                  <a:schemeClr val="tx1"/>
                </a:solidFill>
              </a:rPr>
              <a:t>～</a:t>
            </a:r>
            <a:r>
              <a:rPr kumimoji="1" lang="en-US" altLang="zh-CN">
                <a:solidFill>
                  <a:schemeClr val="tx1"/>
                </a:solidFill>
              </a:rPr>
              <a:t>201603</a:t>
            </a:r>
            <a:r>
              <a:rPr kumimoji="1" lang="zh-CN" altLang="en-US">
                <a:solidFill>
                  <a:schemeClr val="tx1"/>
                </a:solidFill>
              </a:rPr>
              <a:t>，预留</a:t>
            </a:r>
            <a:r>
              <a:rPr kumimoji="1" lang="en-US" altLang="zh-CN">
                <a:solidFill>
                  <a:schemeClr val="tx1"/>
                </a:solidFill>
              </a:rPr>
              <a:t>9</a:t>
            </a:r>
            <a:r>
              <a:rPr kumimoji="1" lang="zh-CN" altLang="en-US">
                <a:solidFill>
                  <a:schemeClr val="tx1"/>
                </a:solidFill>
              </a:rPr>
              <a:t>个月表现期，截止</a:t>
            </a:r>
            <a:r>
              <a:rPr kumimoji="1" lang="en-US" altLang="zh-CN">
                <a:solidFill>
                  <a:schemeClr val="tx1"/>
                </a:solidFill>
              </a:rPr>
              <a:t>201612</a:t>
            </a:r>
            <a:endParaRPr kumimoji="1" lang="zh-CN" altLang="en-US">
              <a:solidFill>
                <a:schemeClr val="tx1"/>
              </a:solidFill>
            </a:endParaRPr>
          </a:p>
          <a:p>
            <a:endParaRPr kumimoji="1" lang="zh-CN" altLang="en-US" b="1">
              <a:solidFill>
                <a:srgbClr val="0096E0"/>
              </a:solidFill>
            </a:endParaRPr>
          </a:p>
          <a:p>
            <a:r>
              <a:rPr kumimoji="1" lang="zh-CN" altLang="en-US" b="1">
                <a:solidFill>
                  <a:srgbClr val="0096E0"/>
                </a:solidFill>
              </a:rPr>
              <a:t>数据集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好坏比变好，训练集</a:t>
            </a:r>
            <a:r>
              <a:rPr kumimoji="1" lang="en-US" altLang="zh-CN">
                <a:solidFill>
                  <a:schemeClr val="tx1"/>
                </a:solidFill>
              </a:rPr>
              <a:t>12.78</a:t>
            </a:r>
            <a:r>
              <a:rPr kumimoji="1" lang="zh-CN" altLang="en-US">
                <a:solidFill>
                  <a:schemeClr val="tx1"/>
                </a:solidFill>
              </a:rPr>
              <a:t>，测试集</a:t>
            </a:r>
            <a:r>
              <a:rPr kumimoji="1" lang="en-US" altLang="zh-CN">
                <a:solidFill>
                  <a:schemeClr val="tx1"/>
                </a:solidFill>
              </a:rPr>
              <a:t>18.71</a:t>
            </a:r>
          </a:p>
          <a:p>
            <a:endParaRPr kumimoji="1" lang="en-US" altLang="zh-CN" b="1">
              <a:solidFill>
                <a:srgbClr val="0096E0"/>
              </a:solidFill>
            </a:endParaRPr>
          </a:p>
          <a:p>
            <a:endParaRPr kumimoji="1" lang="zh-CN" altLang="en-US" b="1">
              <a:solidFill>
                <a:srgbClr val="0096E0"/>
              </a:solidFill>
            </a:endParaRPr>
          </a:p>
          <a:p>
            <a:endParaRPr kumimoji="1" lang="en-US" altLang="zh-CN" b="1">
              <a:solidFill>
                <a:srgbClr val="0096E0"/>
              </a:solidFill>
            </a:endParaRPr>
          </a:p>
          <a:p>
            <a:endParaRPr kumimoji="1" lang="zh-CN" altLang="en-US" b="1">
              <a:solidFill>
                <a:srgbClr val="0096E0"/>
              </a:solidFill>
            </a:endParaRPr>
          </a:p>
          <a:p>
            <a:r>
              <a:rPr kumimoji="1" lang="zh-CN" altLang="en-US" b="1">
                <a:solidFill>
                  <a:srgbClr val="0096E0"/>
                </a:solidFill>
              </a:rPr>
              <a:t>城市信贷的整体趋势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好客户比率在提升</a:t>
            </a:r>
            <a:endParaRPr kumimoji="1" lang="en-US" altLang="zh-CN">
              <a:solidFill>
                <a:schemeClr val="tx1"/>
              </a:solidFill>
            </a:endParaRPr>
          </a:p>
          <a:p>
            <a:endParaRPr kumimoji="1" lang="zh-CN" altLang="en-US" b="1">
              <a:solidFill>
                <a:srgbClr val="0096E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826751"/>
              </p:ext>
            </p:extLst>
          </p:nvPr>
        </p:nvGraphicFramePr>
        <p:xfrm>
          <a:off x="2144734" y="3838644"/>
          <a:ext cx="8127999" cy="1188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标签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训练集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测试集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：好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340,129</a:t>
                      </a:r>
                      <a:endParaRPr lang="zh-CN" altLang="en-US" sz="200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145,211</a:t>
                      </a:r>
                      <a:endParaRPr lang="zh-CN" altLang="en-US" sz="200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0</a:t>
                      </a:r>
                      <a:r>
                        <a:rPr lang="zh-CN" altLang="en-US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：坏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 26,611</a:t>
                      </a:r>
                      <a:endParaRPr lang="zh-CN" altLang="en-US" sz="200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latin typeface="Microsoft YaHei" charset="0"/>
                          <a:ea typeface="Microsoft YaHei" charset="0"/>
                          <a:cs typeface="Microsoft YaHei" charset="0"/>
                        </a:rPr>
                        <a:t>    7,761</a:t>
                      </a:r>
                      <a:endParaRPr lang="zh-CN" altLang="en-US" sz="2000">
                        <a:latin typeface="Microsoft YaHei" charset="0"/>
                        <a:ea typeface="Microsoft YaHei" charset="0"/>
                        <a:cs typeface="Microsoft YaHei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好客户比率在提升</a:t>
            </a: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602159697"/>
              </p:ext>
            </p:extLst>
          </p:nvPr>
        </p:nvGraphicFramePr>
        <p:xfrm>
          <a:off x="1327759" y="1268760"/>
          <a:ext cx="9482203" cy="5169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643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特征选取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365337"/>
            <a:ext cx="10972800" cy="4760831"/>
          </a:xfrm>
        </p:spPr>
        <p:txBody>
          <a:bodyPr/>
          <a:lstStyle/>
          <a:p>
            <a:r>
              <a:rPr kumimoji="1" lang="zh-CN" altLang="en-US" b="1"/>
              <a:t>特征候选分类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       基本信息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性别、年龄、户籍、住址、最高学历、单位性质、移动电话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       征信信息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人行、安融征信：贷记卡账户、最大授信额度、最大账龄、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       收入信息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最近</a:t>
            </a:r>
            <a:r>
              <a:rPr kumimoji="1" lang="en-US" altLang="zh-CN">
                <a:solidFill>
                  <a:schemeClr val="tx1"/>
                </a:solidFill>
              </a:rPr>
              <a:t>6</a:t>
            </a:r>
            <a:r>
              <a:rPr kumimoji="1" lang="zh-CN" altLang="en-US">
                <a:solidFill>
                  <a:schemeClr val="tx1"/>
                </a:solidFill>
              </a:rPr>
              <a:t>个月流水、社保公积金相关信息、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       评分信息</a:t>
            </a:r>
            <a:r>
              <a:rPr kumimoji="1" lang="en-US" altLang="zh-CN">
                <a:solidFill>
                  <a:schemeClr val="tx1"/>
                </a:solidFill>
              </a:rPr>
              <a:t>——FICO</a:t>
            </a:r>
            <a:r>
              <a:rPr kumimoji="1" lang="zh-CN" altLang="en-US">
                <a:solidFill>
                  <a:schemeClr val="tx1"/>
                </a:solidFill>
              </a:rPr>
              <a:t>评分总分、欺诈预警、欺诈分数、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       申请信息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申请最大额度、最长还款期数、最高月还款额、借款用途、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r>
              <a:rPr kumimoji="1" lang="zh-CN" altLang="en-US">
                <a:solidFill>
                  <a:schemeClr val="tx1"/>
                </a:solidFill>
              </a:rPr>
              <a:t>       宜信历史信息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在宜信最大逾期天数、拒贷次数、</a:t>
            </a:r>
            <a:r>
              <a:rPr kumimoji="1" lang="en-US" altLang="zh-CN">
                <a:solidFill>
                  <a:schemeClr val="tx1"/>
                </a:solidFill>
              </a:rPr>
              <a:t>...</a:t>
            </a:r>
            <a:endParaRPr kumimoji="1" lang="zh-CN" altLang="en-US">
              <a:solidFill>
                <a:schemeClr val="tx1"/>
              </a:solidFill>
            </a:endParaRPr>
          </a:p>
          <a:p>
            <a:endParaRPr kumimoji="1" lang="zh-CN" altLang="en-US"/>
          </a:p>
          <a:p>
            <a:r>
              <a:rPr kumimoji="1" lang="zh-CN" altLang="en-US" b="1"/>
              <a:t>特征选取原则</a:t>
            </a:r>
          </a:p>
          <a:p>
            <a:r>
              <a:rPr kumimoji="1" lang="zh-CN" altLang="en-US" b="1">
                <a:solidFill>
                  <a:srgbClr val="00B050"/>
                </a:solidFill>
              </a:rPr>
              <a:t>       有区分性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对好客户和坏客户的区分能力</a:t>
            </a:r>
          </a:p>
          <a:p>
            <a:r>
              <a:rPr kumimoji="1" lang="zh-CN" altLang="en-US">
                <a:solidFill>
                  <a:schemeClr val="tx1"/>
                </a:solidFill>
              </a:rPr>
              <a:t>       </a:t>
            </a:r>
            <a:r>
              <a:rPr kumimoji="1" lang="zh-CN" altLang="en-US" b="1">
                <a:solidFill>
                  <a:srgbClr val="00B050"/>
                </a:solidFill>
              </a:rPr>
              <a:t>高平稳性</a:t>
            </a:r>
            <a:r>
              <a:rPr kumimoji="1" lang="en-US" altLang="zh-CN">
                <a:solidFill>
                  <a:schemeClr val="tx1"/>
                </a:solidFill>
              </a:rPr>
              <a:t>——</a:t>
            </a:r>
            <a:r>
              <a:rPr kumimoji="1" lang="zh-CN" altLang="en-US">
                <a:solidFill>
                  <a:schemeClr val="tx1"/>
                </a:solidFill>
              </a:rPr>
              <a:t>样本的分布，好坏比的分布，在不同时段都是近似一致的</a:t>
            </a:r>
          </a:p>
        </p:txBody>
      </p:sp>
    </p:spTree>
    <p:extLst>
      <p:ext uri="{BB962C8B-B14F-4D97-AF65-F5344CB8AC3E}">
        <p14:creationId xmlns:p14="http://schemas.microsoft.com/office/powerpoint/2010/main" val="16753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最有用的</a:t>
            </a:r>
            <a:r>
              <a:rPr kumimoji="1" lang="en-US" altLang="zh-CN"/>
              <a:t>Top 5</a:t>
            </a:r>
            <a:r>
              <a:rPr kumimoji="1" lang="zh-CN" altLang="en-US"/>
              <a:t>特征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MAXOVER_DAYS</a:t>
            </a:r>
            <a:r>
              <a:rPr kumimoji="1" lang="zh-CN" altLang="en-US"/>
              <a:t>	在宜信最大逾期天数</a:t>
            </a:r>
          </a:p>
          <a:p>
            <a:r>
              <a:rPr kumimoji="1" lang="en-US" altLang="zh-CN"/>
              <a:t>END_BALANCE	</a:t>
            </a:r>
            <a:r>
              <a:rPr kumimoji="1" lang="zh-CN" altLang="en-US"/>
              <a:t>账户期末余额</a:t>
            </a:r>
            <a:endParaRPr kumimoji="1" lang="en-US" altLang="zh-CN"/>
          </a:p>
          <a:p>
            <a:r>
              <a:rPr kumimoji="1" lang="en-US" altLang="zh-CN"/>
              <a:t>CITY_ID</a:t>
            </a:r>
            <a:r>
              <a:rPr kumimoji="1" lang="zh-CN" altLang="en-US"/>
              <a:t>			城市</a:t>
            </a:r>
            <a:r>
              <a:rPr kumimoji="1" lang="en-US" altLang="zh-CN"/>
              <a:t>ID</a:t>
            </a:r>
          </a:p>
          <a:p>
            <a:r>
              <a:rPr kumimoji="1" lang="en-US" altLang="zh-CN"/>
              <a:t>CREDIT_GRADE	FICO</a:t>
            </a:r>
            <a:r>
              <a:rPr kumimoji="1" lang="zh-CN" altLang="en-US"/>
              <a:t>评分</a:t>
            </a:r>
          </a:p>
          <a:p>
            <a:r>
              <a:rPr kumimoji="1" lang="en-US" altLang="zh-CN"/>
              <a:t>TRANSPORT_ID	</a:t>
            </a:r>
            <a:r>
              <a:rPr kumimoji="1" lang="zh-CN" altLang="en-US"/>
              <a:t>进件时间戳</a:t>
            </a:r>
          </a:p>
          <a:p>
            <a:r>
              <a:rPr kumimoji="1" lang="en-US" altLang="zh-CN"/>
              <a:t>...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262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特征举例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59" y="1390388"/>
            <a:ext cx="5299220" cy="50104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04131" y="1415439"/>
            <a:ext cx="1803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Microsoft YaHei" charset="0"/>
                <a:ea typeface="Microsoft YaHei" charset="0"/>
                <a:cs typeface="Microsoft YaHei" charset="0"/>
              </a:rPr>
              <a:t>单位性质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402913"/>
            <a:ext cx="5177425" cy="49895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92263" y="1461186"/>
            <a:ext cx="2354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>
                <a:latin typeface="Microsoft YaHei" charset="0"/>
                <a:ea typeface="Microsoft YaHei" charset="0"/>
                <a:cs typeface="Microsoft YaHei" charset="0"/>
              </a:rPr>
              <a:t>在单位工作时间</a:t>
            </a:r>
            <a:r>
              <a:rPr kumimoji="1" lang="en-US" altLang="zh-CN" sz="200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kumimoji="1" lang="zh-CN" altLang="en-US" sz="2000">
                <a:latin typeface="Microsoft YaHei" charset="0"/>
                <a:ea typeface="Microsoft YaHei" charset="0"/>
                <a:cs typeface="Microsoft YaHei" charset="0"/>
              </a:rPr>
              <a:t>年</a:t>
            </a:r>
            <a:r>
              <a:rPr kumimoji="1" lang="en-US" altLang="zh-CN" sz="2000">
                <a:latin typeface="Microsoft YaHei" charset="0"/>
                <a:ea typeface="Microsoft YaHei" charset="0"/>
                <a:cs typeface="Microsoft YaHei" charset="0"/>
              </a:rPr>
              <a:t>)</a:t>
            </a:r>
            <a:endParaRPr kumimoji="1" lang="zh-CN" altLang="en-US" sz="200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数据建模和评测</a:t>
            </a:r>
            <a:r>
              <a:rPr kumimoji="1" lang="en-US" altLang="zh-CN"/>
              <a:t>——</a:t>
            </a:r>
            <a:r>
              <a:rPr kumimoji="1" lang="zh-CN" altLang="en-US"/>
              <a:t>测试集</a:t>
            </a:r>
            <a:r>
              <a:rPr kumimoji="1" lang="en-US" altLang="zh-CN"/>
              <a:t>ROC</a:t>
            </a:r>
            <a:r>
              <a:rPr kumimoji="1" lang="zh-CN" altLang="en-US"/>
              <a:t>曲线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01216" y="3181611"/>
            <a:ext cx="4818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zh-CN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ROC</a:t>
            </a:r>
            <a:r>
              <a:rPr kumimoji="1" lang="zh-CN" altLang="en-US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曲线下的面积</a:t>
            </a:r>
            <a:r>
              <a:rPr kumimoji="1" lang="en-US" altLang="zh-CN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(AUC</a:t>
            </a:r>
            <a:r>
              <a:rPr kumimoji="1" lang="zh-CN" altLang="en-US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值</a:t>
            </a:r>
            <a:r>
              <a:rPr kumimoji="1" lang="en-US" altLang="zh-CN" sz="2400">
                <a:solidFill>
                  <a:srgbClr val="00B05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kumimoji="1" lang="zh-CN" altLang="en-US" sz="2400">
                <a:latin typeface="Microsoft YaHei" charset="0"/>
                <a:ea typeface="Microsoft YaHei" charset="0"/>
                <a:cs typeface="Microsoft YaHei" charset="0"/>
              </a:rPr>
              <a:t>越大，模型对正负样本的区分能力越强。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69" y="1268760"/>
            <a:ext cx="5803547" cy="518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正文部分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13894</TotalTime>
  <Words>870</Words>
  <Application>Microsoft Macintosh PowerPoint</Application>
  <PresentationFormat>宽屏</PresentationFormat>
  <Paragraphs>251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Calibri</vt:lpstr>
      <vt:lpstr>Hiragino Sans GB W3</vt:lpstr>
      <vt:lpstr>Microsoft YaHei</vt:lpstr>
      <vt:lpstr>STHeiti Light</vt:lpstr>
      <vt:lpstr>Wingdings</vt:lpstr>
      <vt:lpstr>宋体</vt:lpstr>
      <vt:lpstr>微软雅黑</vt:lpstr>
      <vt:lpstr>Arial</vt:lpstr>
      <vt:lpstr>正文部分</vt:lpstr>
      <vt:lpstr>Office 主题</vt:lpstr>
      <vt:lpstr>PowerPoint 演示文稿</vt:lpstr>
      <vt:lpstr>开发模型的使用场景</vt:lpstr>
      <vt:lpstr>终审复核时的申请风险评分模型</vt:lpstr>
      <vt:lpstr>数据准备</vt:lpstr>
      <vt:lpstr>好客户比率在提升</vt:lpstr>
      <vt:lpstr>特征选取</vt:lpstr>
      <vt:lpstr>最有用的Top 5特征</vt:lpstr>
      <vt:lpstr>特征举例</vt:lpstr>
      <vt:lpstr>数据建模和评测——测试集ROC曲线</vt:lpstr>
      <vt:lpstr>数据建模和评测——测试集KS曲线</vt:lpstr>
      <vt:lpstr>坏客户——违约客户中"最坏"的那部分</vt:lpstr>
      <vt:lpstr>坏客户——违约客户中"最坏"的那部分</vt:lpstr>
      <vt:lpstr>申请风险评分表(1/2)</vt:lpstr>
      <vt:lpstr>申请风险评分表(2/2)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647</cp:revision>
  <dcterms:created xsi:type="dcterms:W3CDTF">2016-05-09T03:26:53Z</dcterms:created>
  <dcterms:modified xsi:type="dcterms:W3CDTF">2017-03-03T02:32:23Z</dcterms:modified>
</cp:coreProperties>
</file>