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7"/>
  </p:handoutMasterIdLst>
  <p:sldIdLst>
    <p:sldId id="295" r:id="rId2"/>
    <p:sldId id="294" r:id="rId3"/>
    <p:sldId id="279" r:id="rId4"/>
    <p:sldId id="259" r:id="rId5"/>
    <p:sldId id="297" r:id="rId6"/>
    <p:sldId id="299" r:id="rId7"/>
    <p:sldId id="278" r:id="rId8"/>
    <p:sldId id="312" r:id="rId9"/>
    <p:sldId id="300" r:id="rId10"/>
    <p:sldId id="301" r:id="rId11"/>
    <p:sldId id="303" r:id="rId12"/>
    <p:sldId id="305" r:id="rId13"/>
    <p:sldId id="306" r:id="rId14"/>
    <p:sldId id="307" r:id="rId15"/>
    <p:sldId id="308" r:id="rId16"/>
    <p:sldId id="309" r:id="rId17"/>
    <p:sldId id="310" r:id="rId18"/>
    <p:sldId id="311" r:id="rId19"/>
    <p:sldId id="282" r:id="rId20"/>
    <p:sldId id="313" r:id="rId21"/>
    <p:sldId id="314" r:id="rId22"/>
    <p:sldId id="315" r:id="rId23"/>
    <p:sldId id="316" r:id="rId24"/>
    <p:sldId id="281" r:id="rId25"/>
    <p:sldId id="317" r:id="rId26"/>
    <p:sldId id="318" r:id="rId27"/>
    <p:sldId id="319" r:id="rId28"/>
    <p:sldId id="320" r:id="rId29"/>
    <p:sldId id="321" r:id="rId30"/>
    <p:sldId id="322" r:id="rId31"/>
    <p:sldId id="326" r:id="rId32"/>
    <p:sldId id="328" r:id="rId33"/>
    <p:sldId id="329" r:id="rId34"/>
    <p:sldId id="330" r:id="rId35"/>
    <p:sldId id="323" r:id="rId36"/>
    <p:sldId id="324" r:id="rId37"/>
    <p:sldId id="325" r:id="rId38"/>
    <p:sldId id="327" r:id="rId39"/>
    <p:sldId id="331" r:id="rId40"/>
    <p:sldId id="332" r:id="rId41"/>
    <p:sldId id="333" r:id="rId42"/>
    <p:sldId id="285" r:id="rId43"/>
    <p:sldId id="289" r:id="rId44"/>
    <p:sldId id="334" r:id="rId45"/>
    <p:sldId id="288"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17" userDrawn="1">
          <p15:clr>
            <a:srgbClr val="A4A3A4"/>
          </p15:clr>
        </p15:guide>
        <p15:guide id="2" orient="horz" pos="2183" userDrawn="1">
          <p15:clr>
            <a:srgbClr val="A4A3A4"/>
          </p15:clr>
        </p15:guide>
        <p15:guide id="3" pos="551" userDrawn="1">
          <p15:clr>
            <a:srgbClr val="A4A3A4"/>
          </p15:clr>
        </p15:guide>
        <p15:guide id="4" pos="7151" userDrawn="1">
          <p15:clr>
            <a:srgbClr val="A4A3A4"/>
          </p15:clr>
        </p15:guide>
        <p15:guide id="5" orient="horz" pos="3294" userDrawn="1">
          <p15:clr>
            <a:srgbClr val="A4A3A4"/>
          </p15:clr>
        </p15:guide>
        <p15:guide id="6" orient="horz" pos="1525" userDrawn="1">
          <p15:clr>
            <a:srgbClr val="A4A3A4"/>
          </p15:clr>
        </p15:guide>
        <p15:guide id="7" orient="horz" pos="91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3F8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96"/>
      </p:cViewPr>
      <p:guideLst>
        <p:guide pos="3817"/>
        <p:guide orient="horz" pos="2183"/>
        <p:guide pos="551"/>
        <p:guide pos="7151"/>
        <p:guide orient="horz" pos="3294"/>
        <p:guide orient="horz" pos="1525"/>
        <p:guide orient="horz" pos="913"/>
      </p:guideLst>
    </p:cSldViewPr>
  </p:slid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116" d="100"/>
          <a:sy n="116" d="100"/>
        </p:scale>
        <p:origin x="4116"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C4683C6-92AC-40A7-BFC3-BCC91C58A4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89062F86-4D5A-464A-ADE7-6E08AB2801C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B9F148A-E1C7-4460-A820-F7A40F0C47C2}" type="datetimeFigureOut">
              <a:rPr lang="zh-CN" altLang="en-US" smtClean="0"/>
              <a:t>2024/5/27</a:t>
            </a:fld>
            <a:endParaRPr lang="zh-CN" altLang="en-US"/>
          </a:p>
        </p:txBody>
      </p:sp>
      <p:sp>
        <p:nvSpPr>
          <p:cNvPr id="4" name="页脚占位符 3">
            <a:extLst>
              <a:ext uri="{FF2B5EF4-FFF2-40B4-BE49-F238E27FC236}">
                <a16:creationId xmlns:a16="http://schemas.microsoft.com/office/drawing/2014/main" id="{F8F775FB-F339-4C37-B038-293ED440846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EBE4485-5C93-4254-84EA-1C69FF05403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34949A9-3C25-444C-A782-85CAEE5D6C68}" type="slidenum">
              <a:rPr lang="zh-CN" altLang="en-US" smtClean="0"/>
              <a:t>‹#›</a:t>
            </a:fld>
            <a:endParaRPr lang="zh-CN" altLang="en-US"/>
          </a:p>
        </p:txBody>
      </p:sp>
    </p:spTree>
    <p:extLst>
      <p:ext uri="{BB962C8B-B14F-4D97-AF65-F5344CB8AC3E}">
        <p14:creationId xmlns:p14="http://schemas.microsoft.com/office/powerpoint/2010/main" val="223515679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598653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内容页-3">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2C91CA9A-1CBD-41CD-A6B8-024E8D0E5EBE}"/>
              </a:ext>
            </a:extLst>
          </p:cNvPr>
          <p:cNvSpPr/>
          <p:nvPr userDrawn="1"/>
        </p:nvSpPr>
        <p:spPr>
          <a:xfrm>
            <a:off x="0" y="0"/>
            <a:ext cx="12192000" cy="633414"/>
          </a:xfrm>
          <a:prstGeom prst="rect">
            <a:avLst/>
          </a:prstGeom>
          <a:solidFill>
            <a:srgbClr val="003F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6" name="矩形: 圆角 5"/>
          <p:cNvSpPr/>
          <p:nvPr userDrawn="1"/>
        </p:nvSpPr>
        <p:spPr>
          <a:xfrm>
            <a:off x="3616077" y="171500"/>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1" name="椭圆 10">
            <a:extLst>
              <a:ext uri="{FF2B5EF4-FFF2-40B4-BE49-F238E27FC236}">
                <a16:creationId xmlns:a16="http://schemas.microsoft.com/office/drawing/2014/main" id="{D1F0DF94-4DC9-4043-AE10-C81011D93FB5}"/>
              </a:ext>
            </a:extLst>
          </p:cNvPr>
          <p:cNvSpPr/>
          <p:nvPr userDrawn="1"/>
        </p:nvSpPr>
        <p:spPr>
          <a:xfrm>
            <a:off x="1409487"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a:extLst>
              <a:ext uri="{FF2B5EF4-FFF2-40B4-BE49-F238E27FC236}">
                <a16:creationId xmlns:a16="http://schemas.microsoft.com/office/drawing/2014/main" id="{B71493FA-7924-4DF7-8908-7026D4D7ED20}"/>
              </a:ext>
            </a:extLst>
          </p:cNvPr>
          <p:cNvSpPr/>
          <p:nvPr userDrawn="1"/>
        </p:nvSpPr>
        <p:spPr>
          <a:xfrm>
            <a:off x="4203885" y="584203"/>
            <a:ext cx="96834" cy="9683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E7160BE0-18D8-442A-9A82-A373210862AF}"/>
              </a:ext>
            </a:extLst>
          </p:cNvPr>
          <p:cNvSpPr/>
          <p:nvPr userDrawn="1"/>
        </p:nvSpPr>
        <p:spPr>
          <a:xfrm>
            <a:off x="2806686"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CCFBB730-3EAD-4387-94D5-C88517378134}"/>
              </a:ext>
            </a:extLst>
          </p:cNvPr>
          <p:cNvSpPr/>
          <p:nvPr userDrawn="1"/>
        </p:nvSpPr>
        <p:spPr>
          <a:xfrm>
            <a:off x="5601082"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a:off x="9505312" y="117102"/>
            <a:ext cx="1846901" cy="399209"/>
          </a:xfrm>
          <a:prstGeom prst="roundRect">
            <a:avLst>
              <a:gd name="adj" fmla="val 50000"/>
            </a:avLst>
          </a:prstGeom>
          <a:solidFill>
            <a:schemeClr val="bg1"/>
          </a:solidFill>
          <a:ln>
            <a:noFill/>
          </a:ln>
          <a:effectLst>
            <a:outerShdw blurRad="101600" dist="1016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8" name="矩形 17"/>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9" name="矩形 18"/>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Tree>
    <p:extLst>
      <p:ext uri="{BB962C8B-B14F-4D97-AF65-F5344CB8AC3E}">
        <p14:creationId xmlns:p14="http://schemas.microsoft.com/office/powerpoint/2010/main" val="276523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页-4">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2C91CA9A-1CBD-41CD-A6B8-024E8D0E5EBE}"/>
              </a:ext>
            </a:extLst>
          </p:cNvPr>
          <p:cNvSpPr/>
          <p:nvPr userDrawn="1"/>
        </p:nvSpPr>
        <p:spPr>
          <a:xfrm>
            <a:off x="0" y="0"/>
            <a:ext cx="12192000" cy="633414"/>
          </a:xfrm>
          <a:prstGeom prst="rect">
            <a:avLst/>
          </a:prstGeom>
          <a:solidFill>
            <a:srgbClr val="003F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7" name="矩形: 圆角 6"/>
          <p:cNvSpPr/>
          <p:nvPr userDrawn="1"/>
        </p:nvSpPr>
        <p:spPr>
          <a:xfrm>
            <a:off x="5078710" y="173473"/>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2" name="椭圆 11">
            <a:extLst>
              <a:ext uri="{FF2B5EF4-FFF2-40B4-BE49-F238E27FC236}">
                <a16:creationId xmlns:a16="http://schemas.microsoft.com/office/drawing/2014/main" id="{D1F0DF94-4DC9-4043-AE10-C81011D93FB5}"/>
              </a:ext>
            </a:extLst>
          </p:cNvPr>
          <p:cNvSpPr/>
          <p:nvPr userDrawn="1"/>
        </p:nvSpPr>
        <p:spPr>
          <a:xfrm>
            <a:off x="1409487"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B71493FA-7924-4DF7-8908-7026D4D7ED20}"/>
              </a:ext>
            </a:extLst>
          </p:cNvPr>
          <p:cNvSpPr/>
          <p:nvPr userDrawn="1"/>
        </p:nvSpPr>
        <p:spPr>
          <a:xfrm>
            <a:off x="4203885"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E7160BE0-18D8-442A-9A82-A373210862AF}"/>
              </a:ext>
            </a:extLst>
          </p:cNvPr>
          <p:cNvSpPr/>
          <p:nvPr userDrawn="1"/>
        </p:nvSpPr>
        <p:spPr>
          <a:xfrm>
            <a:off x="2806686"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a:extLst>
              <a:ext uri="{FF2B5EF4-FFF2-40B4-BE49-F238E27FC236}">
                <a16:creationId xmlns:a16="http://schemas.microsoft.com/office/drawing/2014/main" id="{CCFBB730-3EAD-4387-94D5-C88517378134}"/>
              </a:ext>
            </a:extLst>
          </p:cNvPr>
          <p:cNvSpPr/>
          <p:nvPr userDrawn="1"/>
        </p:nvSpPr>
        <p:spPr>
          <a:xfrm>
            <a:off x="5601082" y="584203"/>
            <a:ext cx="96834" cy="9683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圆角 16"/>
          <p:cNvSpPr/>
          <p:nvPr/>
        </p:nvSpPr>
        <p:spPr>
          <a:xfrm>
            <a:off x="9505312" y="117102"/>
            <a:ext cx="1846901" cy="399209"/>
          </a:xfrm>
          <a:prstGeom prst="roundRect">
            <a:avLst>
              <a:gd name="adj" fmla="val 50000"/>
            </a:avLst>
          </a:prstGeom>
          <a:solidFill>
            <a:schemeClr val="bg1"/>
          </a:solidFill>
          <a:ln>
            <a:noFill/>
          </a:ln>
          <a:effectLst>
            <a:outerShdw blurRad="101600" dist="1016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19" name="矩形 18"/>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0" name="矩形 19"/>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Tree>
    <p:extLst>
      <p:ext uri="{BB962C8B-B14F-4D97-AF65-F5344CB8AC3E}">
        <p14:creationId xmlns:p14="http://schemas.microsoft.com/office/powerpoint/2010/main" val="3686240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注页">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a:extLst>
              <a:ext uri="{FF2B5EF4-FFF2-40B4-BE49-F238E27FC236}">
                <a16:creationId xmlns:a16="http://schemas.microsoft.com/office/drawing/2014/main" id="{2B6B1E38-92E7-264B-8E89-41E6E84A3B2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7" name="文本占位符 6">
            <a:extLst>
              <a:ext uri="{FF2B5EF4-FFF2-40B4-BE49-F238E27FC236}">
                <a16:creationId xmlns:a16="http://schemas.microsoft.com/office/drawing/2014/main" id="{8FD8A64B-6AD0-3A41-814C-1B63096892A1}"/>
              </a:ext>
            </a:extLst>
          </p:cNvPr>
          <p:cNvSpPr>
            <a:spLocks noGrp="1"/>
          </p:cNvSpPr>
          <p:nvPr>
            <p:ph type="body" sz="quarter" idx="11" hasCustomPrompt="1"/>
          </p:nvPr>
        </p:nvSpPr>
        <p:spPr>
          <a:xfrm>
            <a:off x="440603" y="182445"/>
            <a:ext cx="1657138" cy="287259"/>
          </a:xfrm>
          <a:prstGeom prst="rect">
            <a:avLst/>
          </a:prstGeom>
        </p:spPr>
        <p:txBody>
          <a:bodyPr/>
          <a:lstStyle>
            <a:lvl1pPr marL="0" indent="0">
              <a:lnSpc>
                <a:spcPct val="10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dirty="0" err="1"/>
              <a:t>OfficePLUS</a:t>
            </a:r>
            <a:endParaRPr kumimoji="1" lang="zh-CN" altLang="en-US" dirty="0"/>
          </a:p>
        </p:txBody>
      </p:sp>
      <p:sp>
        <p:nvSpPr>
          <p:cNvPr id="9" name="文本占位符 8">
            <a:extLst>
              <a:ext uri="{FF2B5EF4-FFF2-40B4-BE49-F238E27FC236}">
                <a16:creationId xmlns:a16="http://schemas.microsoft.com/office/drawing/2014/main" id="{54EE1A10-8007-A34C-90EC-12BF9C0AED67}"/>
              </a:ext>
            </a:extLst>
          </p:cNvPr>
          <p:cNvSpPr>
            <a:spLocks noGrp="1"/>
          </p:cNvSpPr>
          <p:nvPr>
            <p:ph type="body" sz="quarter" idx="13" hasCustomPrompt="1"/>
          </p:nvPr>
        </p:nvSpPr>
        <p:spPr>
          <a:xfrm>
            <a:off x="4153012" y="759876"/>
            <a:ext cx="7074345" cy="5399189"/>
          </a:xfrm>
          <a:prstGeom prst="rect">
            <a:avLst/>
          </a:prstGeom>
        </p:spPr>
        <p:txBody>
          <a:bodyPr/>
          <a:lstStyle>
            <a:lvl1pPr marL="0" indent="0">
              <a:lnSpc>
                <a:spcPct val="150000"/>
              </a:lnSpc>
              <a:buNone/>
              <a:defRPr sz="1200" b="0" i="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stStyle>
          <a:p>
            <a:pPr lvl="0"/>
            <a:r>
              <a:rPr kumimoji="1" lang="en-US" altLang="zh-CN" dirty="0" err="1"/>
              <a:t>OfficePLUS</a:t>
            </a:r>
            <a:endParaRPr kumimoji="1" lang="zh-CN" altLang="en-US" dirty="0"/>
          </a:p>
        </p:txBody>
      </p:sp>
      <p:sp>
        <p:nvSpPr>
          <p:cNvPr id="10" name="文本占位符 9">
            <a:extLst>
              <a:ext uri="{FF2B5EF4-FFF2-40B4-BE49-F238E27FC236}">
                <a16:creationId xmlns:a16="http://schemas.microsoft.com/office/drawing/2014/main" id="{FCC17F7B-0108-144F-8488-1E2862B90648}"/>
              </a:ext>
            </a:extLst>
          </p:cNvPr>
          <p:cNvSpPr>
            <a:spLocks noGrp="1"/>
          </p:cNvSpPr>
          <p:nvPr>
            <p:ph type="body" sz="quarter" idx="14" hasCustomPrompt="1"/>
          </p:nvPr>
        </p:nvSpPr>
        <p:spPr>
          <a:xfrm>
            <a:off x="4153012" y="182445"/>
            <a:ext cx="2259871" cy="287259"/>
          </a:xfrm>
          <a:prstGeom prst="rect">
            <a:avLst/>
          </a:prstGeom>
        </p:spPr>
        <p:txBody>
          <a:bodyPr/>
          <a:lstStyle>
            <a:lvl1pPr marL="0" indent="0">
              <a:lnSpc>
                <a:spcPct val="10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a:t>OfficePLUS</a:t>
            </a:r>
            <a:endParaRPr kumimoji="1" lang="zh-CN" altLang="en-US"/>
          </a:p>
        </p:txBody>
      </p:sp>
      <p:sp>
        <p:nvSpPr>
          <p:cNvPr id="11" name="文本占位符 10">
            <a:extLst>
              <a:ext uri="{FF2B5EF4-FFF2-40B4-BE49-F238E27FC236}">
                <a16:creationId xmlns:a16="http://schemas.microsoft.com/office/drawing/2014/main" id="{30BB9E0B-0189-FE49-A78C-FE753F2AA793}"/>
              </a:ext>
            </a:extLst>
          </p:cNvPr>
          <p:cNvSpPr>
            <a:spLocks noGrp="1"/>
          </p:cNvSpPr>
          <p:nvPr>
            <p:ph type="body" sz="quarter" idx="10" hasCustomPrompt="1"/>
          </p:nvPr>
        </p:nvSpPr>
        <p:spPr>
          <a:xfrm>
            <a:off x="440603" y="759873"/>
            <a:ext cx="1657138" cy="440267"/>
          </a:xfrm>
          <a:prstGeom prst="rect">
            <a:avLst/>
          </a:prstGeo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sz="1867" b="0" i="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en-US" altLang="zh-CN"/>
              <a:t>OfficePLUS</a:t>
            </a:r>
            <a:endParaRPr kumimoji="1" lang="zh-CN" altLang="en-US"/>
          </a:p>
        </p:txBody>
      </p:sp>
      <p:sp>
        <p:nvSpPr>
          <p:cNvPr id="6" name="文本占位符 5">
            <a:extLst>
              <a:ext uri="{FF2B5EF4-FFF2-40B4-BE49-F238E27FC236}">
                <a16:creationId xmlns:a16="http://schemas.microsoft.com/office/drawing/2014/main" id="{0794DEC1-0DDB-5444-9DA7-6EDC75F3C898}"/>
              </a:ext>
            </a:extLst>
          </p:cNvPr>
          <p:cNvSpPr>
            <a:spLocks noGrp="1"/>
          </p:cNvSpPr>
          <p:nvPr>
            <p:ph type="body" sz="quarter" idx="15" hasCustomPrompt="1"/>
          </p:nvPr>
        </p:nvSpPr>
        <p:spPr>
          <a:xfrm>
            <a:off x="440603" y="1490309"/>
            <a:ext cx="1657138" cy="4607818"/>
          </a:xfrm>
          <a:prstGeom prst="rect">
            <a:avLst/>
          </a:prstGeom>
        </p:spPr>
        <p:txBody>
          <a:bodyPr/>
          <a:lstStyle>
            <a:lvl1pPr marL="0" indent="0">
              <a:lnSpc>
                <a:spcPct val="15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a:t>OfficePLUS</a:t>
            </a:r>
            <a:endParaRPr kumimoji="1" lang="zh-CN" altLang="en-US"/>
          </a:p>
        </p:txBody>
      </p:sp>
      <p:sp>
        <p:nvSpPr>
          <p:cNvPr id="8" name="文本占位符 7">
            <a:extLst>
              <a:ext uri="{FF2B5EF4-FFF2-40B4-BE49-F238E27FC236}">
                <a16:creationId xmlns:a16="http://schemas.microsoft.com/office/drawing/2014/main" id="{2E329B3E-8E5D-6C4F-8355-071113D7373A}"/>
              </a:ext>
            </a:extLst>
          </p:cNvPr>
          <p:cNvSpPr>
            <a:spLocks noGrp="1"/>
          </p:cNvSpPr>
          <p:nvPr>
            <p:ph type="body" sz="quarter" idx="16" hasCustomPrompt="1"/>
          </p:nvPr>
        </p:nvSpPr>
        <p:spPr>
          <a:xfrm>
            <a:off x="2377999" y="182445"/>
            <a:ext cx="1494754" cy="287259"/>
          </a:xfrm>
          <a:prstGeom prst="rect">
            <a:avLst/>
          </a:prstGeom>
        </p:spPr>
        <p:txBody>
          <a:bodyPr/>
          <a:lstStyle>
            <a:lvl1pPr marL="0" indent="0">
              <a:lnSpc>
                <a:spcPct val="100000"/>
              </a:lnSpc>
              <a:buNone/>
              <a:defRPr sz="1100" b="0" i="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stStyle>
          <a:p>
            <a:pPr lvl="0"/>
            <a:r>
              <a:rPr kumimoji="1" lang="en-US" altLang="zh-CN" dirty="0" err="1"/>
              <a:t>OfficePLUS</a:t>
            </a:r>
            <a:endParaRPr kumimoji="1" lang="zh-CN" altLang="en-US" dirty="0"/>
          </a:p>
        </p:txBody>
      </p:sp>
      <p:sp>
        <p:nvSpPr>
          <p:cNvPr id="14" name="文本占位符 13">
            <a:extLst>
              <a:ext uri="{FF2B5EF4-FFF2-40B4-BE49-F238E27FC236}">
                <a16:creationId xmlns:a16="http://schemas.microsoft.com/office/drawing/2014/main" id="{EE8BE598-6F23-D84B-ABD3-65A6F031CF37}"/>
              </a:ext>
            </a:extLst>
          </p:cNvPr>
          <p:cNvSpPr>
            <a:spLocks noGrp="1"/>
          </p:cNvSpPr>
          <p:nvPr>
            <p:ph type="body" sz="quarter" idx="17" hasCustomPrompt="1"/>
          </p:nvPr>
        </p:nvSpPr>
        <p:spPr>
          <a:xfrm>
            <a:off x="2378000" y="759876"/>
            <a:ext cx="1494754" cy="5399189"/>
          </a:xfrm>
          <a:prstGeom prst="rect">
            <a:avLst/>
          </a:prstGeom>
        </p:spPr>
        <p:txBody>
          <a:bodyPr/>
          <a:lstStyle>
            <a:lvl1pPr marL="0" indent="0">
              <a:lnSpc>
                <a:spcPct val="150000"/>
              </a:lnSpc>
              <a:buNone/>
              <a:defRPr sz="1200" b="0" i="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stStyle>
          <a:p>
            <a:pPr lvl="0"/>
            <a:r>
              <a:rPr kumimoji="1" lang="en-US" altLang="zh-CN" dirty="0" err="1"/>
              <a:t>OfficePLUS</a:t>
            </a:r>
            <a:endParaRPr kumimoji="1" lang="zh-CN" altLang="en-US" dirty="0"/>
          </a:p>
        </p:txBody>
      </p:sp>
    </p:spTree>
    <p:extLst>
      <p:ext uri="{BB962C8B-B14F-4D97-AF65-F5344CB8AC3E}">
        <p14:creationId xmlns:p14="http://schemas.microsoft.com/office/powerpoint/2010/main" val="1265177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封面页">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70766C31-C29B-4805-A2F5-4434530BDDBF}"/>
              </a:ext>
            </a:extLst>
          </p:cNvPr>
          <p:cNvSpPr/>
          <p:nvPr userDrawn="1"/>
        </p:nvSpPr>
        <p:spPr>
          <a:xfrm>
            <a:off x="0" y="-38512"/>
            <a:ext cx="12192000" cy="6896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0" name="任意多边形: 形状 9">
            <a:extLst>
              <a:ext uri="{FF2B5EF4-FFF2-40B4-BE49-F238E27FC236}">
                <a16:creationId xmlns:a16="http://schemas.microsoft.com/office/drawing/2014/main" id="{AD2AB8FB-F4DA-470D-AB4C-F15280010D56}"/>
              </a:ext>
            </a:extLst>
          </p:cNvPr>
          <p:cNvSpPr>
            <a:spLocks/>
          </p:cNvSpPr>
          <p:nvPr userDrawn="1"/>
        </p:nvSpPr>
        <p:spPr bwMode="auto">
          <a:xfrm>
            <a:off x="354" y="4999055"/>
            <a:ext cx="12191646" cy="1858946"/>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任意多边形: 形状 10">
            <a:extLst>
              <a:ext uri="{FF2B5EF4-FFF2-40B4-BE49-F238E27FC236}">
                <a16:creationId xmlns:a16="http://schemas.microsoft.com/office/drawing/2014/main" id="{C6DE73F1-59A9-487B-8CC8-B67CC5A7C877}"/>
              </a:ext>
            </a:extLst>
          </p:cNvPr>
          <p:cNvSpPr>
            <a:spLocks/>
          </p:cNvSpPr>
          <p:nvPr userDrawn="1"/>
        </p:nvSpPr>
        <p:spPr bwMode="auto">
          <a:xfrm>
            <a:off x="0" y="4725665"/>
            <a:ext cx="12191646" cy="56228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bodyPr>
          <a:lstStyle/>
          <a:p>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051827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37421B6-C522-43EC-91BA-2C2F5553AB01}"/>
              </a:ext>
            </a:extLst>
          </p:cNvPr>
          <p:cNvSpPr txBox="1"/>
          <p:nvPr userDrawn="1"/>
        </p:nvSpPr>
        <p:spPr>
          <a:xfrm>
            <a:off x="3884497" y="448984"/>
            <a:ext cx="442300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rPr>
              <a:t>CONTENTS</a:t>
            </a:r>
            <a:endParaRPr kumimoji="0" lang="zh-CN" altLang="en-US"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endParaRPr>
          </a:p>
        </p:txBody>
      </p:sp>
      <p:sp>
        <p:nvSpPr>
          <p:cNvPr id="8" name="矩形 7">
            <a:extLst>
              <a:ext uri="{FF2B5EF4-FFF2-40B4-BE49-F238E27FC236}">
                <a16:creationId xmlns:a16="http://schemas.microsoft.com/office/drawing/2014/main" id="{7F78D035-4F19-4A67-957E-BA676BF81A6B}"/>
              </a:ext>
            </a:extLst>
          </p:cNvPr>
          <p:cNvSpPr/>
          <p:nvPr userDrawn="1"/>
        </p:nvSpPr>
        <p:spPr>
          <a:xfrm>
            <a:off x="5403502" y="729314"/>
            <a:ext cx="1384995" cy="830997"/>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accent1"/>
                </a:solidFill>
                <a:effectLst/>
                <a:uLnTx/>
                <a:uFillTx/>
                <a:latin typeface="+mj-ea"/>
                <a:ea typeface="+mj-ea"/>
                <a:cs typeface="OPPOSans H" panose="00020600040101010101" pitchFamily="18" charset="-122"/>
              </a:rPr>
              <a:t>目录</a:t>
            </a:r>
          </a:p>
        </p:txBody>
      </p:sp>
      <p:grpSp>
        <p:nvGrpSpPr>
          <p:cNvPr id="9" name="组合 8">
            <a:extLst>
              <a:ext uri="{FF2B5EF4-FFF2-40B4-BE49-F238E27FC236}">
                <a16:creationId xmlns:a16="http://schemas.microsoft.com/office/drawing/2014/main" id="{6E29154E-71D9-49B9-9E41-BC1B4662402A}"/>
              </a:ext>
            </a:extLst>
          </p:cNvPr>
          <p:cNvGrpSpPr/>
          <p:nvPr userDrawn="1"/>
        </p:nvGrpSpPr>
        <p:grpSpPr>
          <a:xfrm>
            <a:off x="2841478" y="1091632"/>
            <a:ext cx="2260601" cy="106360"/>
            <a:chOff x="76200" y="2185195"/>
            <a:chExt cx="2260601" cy="106360"/>
          </a:xfrm>
        </p:grpSpPr>
        <p:sp>
          <p:nvSpPr>
            <p:cNvPr id="10" name="椭圆 9">
              <a:extLst>
                <a:ext uri="{FF2B5EF4-FFF2-40B4-BE49-F238E27FC236}">
                  <a16:creationId xmlns:a16="http://schemas.microsoft.com/office/drawing/2014/main" id="{64CC9B27-3B48-4467-A5AC-E9D78BC99238}"/>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1" name="直接连接符 10">
              <a:extLst>
                <a:ext uri="{FF2B5EF4-FFF2-40B4-BE49-F238E27FC236}">
                  <a16:creationId xmlns:a16="http://schemas.microsoft.com/office/drawing/2014/main" id="{8E577F71-7DE5-4917-8F6E-5E4F83E6708B}"/>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2" name="组合 11">
            <a:extLst>
              <a:ext uri="{FF2B5EF4-FFF2-40B4-BE49-F238E27FC236}">
                <a16:creationId xmlns:a16="http://schemas.microsoft.com/office/drawing/2014/main" id="{8445D87D-90E7-49C4-833E-15529261D1FF}"/>
              </a:ext>
            </a:extLst>
          </p:cNvPr>
          <p:cNvGrpSpPr/>
          <p:nvPr userDrawn="1"/>
        </p:nvGrpSpPr>
        <p:grpSpPr>
          <a:xfrm flipH="1">
            <a:off x="7089922" y="1091632"/>
            <a:ext cx="2260601" cy="106360"/>
            <a:chOff x="76200" y="2185195"/>
            <a:chExt cx="2260601" cy="106360"/>
          </a:xfrm>
        </p:grpSpPr>
        <p:sp>
          <p:nvSpPr>
            <p:cNvPr id="13" name="椭圆 12">
              <a:extLst>
                <a:ext uri="{FF2B5EF4-FFF2-40B4-BE49-F238E27FC236}">
                  <a16:creationId xmlns:a16="http://schemas.microsoft.com/office/drawing/2014/main" id="{BAE23125-4C3E-4E33-9D82-0B4FF168FC9C}"/>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4" name="直接连接符 13">
              <a:extLst>
                <a:ext uri="{FF2B5EF4-FFF2-40B4-BE49-F238E27FC236}">
                  <a16:creationId xmlns:a16="http://schemas.microsoft.com/office/drawing/2014/main" id="{28EC381F-70EA-47D9-B5AF-016D522C897F}"/>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5" name="矩形: 圆角 14">
            <a:extLst>
              <a:ext uri="{FF2B5EF4-FFF2-40B4-BE49-F238E27FC236}">
                <a16:creationId xmlns:a16="http://schemas.microsoft.com/office/drawing/2014/main" id="{03282A8A-DAD2-46F3-9EC9-2BDC895C40C4}"/>
              </a:ext>
            </a:extLst>
          </p:cNvPr>
          <p:cNvSpPr/>
          <p:nvPr userDrawn="1"/>
        </p:nvSpPr>
        <p:spPr>
          <a:xfrm>
            <a:off x="839341" y="2108562"/>
            <a:ext cx="2379662" cy="3140500"/>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sp>
        <p:nvSpPr>
          <p:cNvPr id="17" name="矩形: 圆角 16">
            <a:extLst>
              <a:ext uri="{FF2B5EF4-FFF2-40B4-BE49-F238E27FC236}">
                <a16:creationId xmlns:a16="http://schemas.microsoft.com/office/drawing/2014/main" id="{012D2B24-2EA5-4A9F-82EE-9DBC2557663F}"/>
              </a:ext>
            </a:extLst>
          </p:cNvPr>
          <p:cNvSpPr/>
          <p:nvPr userDrawn="1"/>
        </p:nvSpPr>
        <p:spPr>
          <a:xfrm>
            <a:off x="3550668" y="2108562"/>
            <a:ext cx="2379662" cy="3140500"/>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19" name="矩形: 圆角 18">
            <a:extLst>
              <a:ext uri="{FF2B5EF4-FFF2-40B4-BE49-F238E27FC236}">
                <a16:creationId xmlns:a16="http://schemas.microsoft.com/office/drawing/2014/main" id="{99478535-BC56-4DD9-86E4-EE79DD123CCC}"/>
              </a:ext>
            </a:extLst>
          </p:cNvPr>
          <p:cNvSpPr/>
          <p:nvPr userDrawn="1"/>
        </p:nvSpPr>
        <p:spPr>
          <a:xfrm>
            <a:off x="8973321" y="2108562"/>
            <a:ext cx="2379662" cy="3140500"/>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21" name="矩形: 圆角 20">
            <a:extLst>
              <a:ext uri="{FF2B5EF4-FFF2-40B4-BE49-F238E27FC236}">
                <a16:creationId xmlns:a16="http://schemas.microsoft.com/office/drawing/2014/main" id="{E6752FED-A317-4C5E-9AD6-527B5BDCBD64}"/>
              </a:ext>
            </a:extLst>
          </p:cNvPr>
          <p:cNvSpPr/>
          <p:nvPr userDrawn="1"/>
        </p:nvSpPr>
        <p:spPr>
          <a:xfrm>
            <a:off x="6261995" y="2108562"/>
            <a:ext cx="2379662" cy="3140500"/>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28" name="等腰三角形 27"/>
          <p:cNvSpPr/>
          <p:nvPr userDrawn="1"/>
        </p:nvSpPr>
        <p:spPr>
          <a:xfrm flipH="1" flipV="1">
            <a:off x="1913113" y="4173997"/>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9" name="等腰三角形 28"/>
          <p:cNvSpPr/>
          <p:nvPr userDrawn="1"/>
        </p:nvSpPr>
        <p:spPr>
          <a:xfrm flipH="1" flipV="1">
            <a:off x="4668260" y="4173997"/>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0" name="等腰三角形 29"/>
          <p:cNvSpPr/>
          <p:nvPr userDrawn="1"/>
        </p:nvSpPr>
        <p:spPr>
          <a:xfrm flipH="1" flipV="1">
            <a:off x="7423407" y="4173997"/>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1" name="等腰三角形 30"/>
          <p:cNvSpPr/>
          <p:nvPr userDrawn="1"/>
        </p:nvSpPr>
        <p:spPr>
          <a:xfrm flipH="1" flipV="1">
            <a:off x="10178554" y="4173997"/>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2" name="矩形 31"/>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3" name="矩形 32"/>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5" name="组合 34"/>
          <p:cNvGrpSpPr/>
          <p:nvPr userDrawn="1"/>
        </p:nvGrpSpPr>
        <p:grpSpPr>
          <a:xfrm>
            <a:off x="1508423" y="4946555"/>
            <a:ext cx="951556" cy="76192"/>
            <a:chOff x="9826508" y="883919"/>
            <a:chExt cx="951556" cy="124319"/>
          </a:xfrm>
        </p:grpSpPr>
        <p:sp>
          <p:nvSpPr>
            <p:cNvPr id="36" name="矩形: 圆角 35"/>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7" name="矩形: 圆角 36"/>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grpSp>
        <p:nvGrpSpPr>
          <p:cNvPr id="38" name="组合 37"/>
          <p:cNvGrpSpPr/>
          <p:nvPr userDrawn="1"/>
        </p:nvGrpSpPr>
        <p:grpSpPr>
          <a:xfrm>
            <a:off x="4278061" y="4946555"/>
            <a:ext cx="951556" cy="76192"/>
            <a:chOff x="9826508" y="883919"/>
            <a:chExt cx="951556" cy="124319"/>
          </a:xfrm>
        </p:grpSpPr>
        <p:sp>
          <p:nvSpPr>
            <p:cNvPr id="39" name="矩形: 圆角 38"/>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0" name="矩形: 圆角 39"/>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grpSp>
        <p:nvGrpSpPr>
          <p:cNvPr id="41" name="组合 40"/>
          <p:cNvGrpSpPr/>
          <p:nvPr userDrawn="1"/>
        </p:nvGrpSpPr>
        <p:grpSpPr>
          <a:xfrm>
            <a:off x="7047699" y="4946555"/>
            <a:ext cx="951556" cy="76192"/>
            <a:chOff x="9826508" y="883919"/>
            <a:chExt cx="951556" cy="124319"/>
          </a:xfrm>
        </p:grpSpPr>
        <p:sp>
          <p:nvSpPr>
            <p:cNvPr id="42" name="矩形: 圆角 41"/>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3" name="矩形: 圆角 42"/>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grpSp>
        <p:nvGrpSpPr>
          <p:cNvPr id="44" name="组合 43"/>
          <p:cNvGrpSpPr/>
          <p:nvPr userDrawn="1"/>
        </p:nvGrpSpPr>
        <p:grpSpPr>
          <a:xfrm>
            <a:off x="9817337" y="4946555"/>
            <a:ext cx="951556" cy="76192"/>
            <a:chOff x="9826508" y="883919"/>
            <a:chExt cx="951556" cy="124319"/>
          </a:xfrm>
        </p:grpSpPr>
        <p:sp>
          <p:nvSpPr>
            <p:cNvPr id="45" name="矩形: 圆角 44"/>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6" name="矩形: 圆角 45"/>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Tree>
    <p:extLst>
      <p:ext uri="{BB962C8B-B14F-4D97-AF65-F5344CB8AC3E}">
        <p14:creationId xmlns:p14="http://schemas.microsoft.com/office/powerpoint/2010/main" val="1612184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副标题页-1">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B37421B6-C522-43EC-91BA-2C2F5553AB01}"/>
              </a:ext>
            </a:extLst>
          </p:cNvPr>
          <p:cNvSpPr txBox="1"/>
          <p:nvPr userDrawn="1"/>
        </p:nvSpPr>
        <p:spPr>
          <a:xfrm>
            <a:off x="3884497" y="448984"/>
            <a:ext cx="442300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rPr>
              <a:t>CONTENTS</a:t>
            </a:r>
            <a:endParaRPr kumimoji="0" lang="zh-CN" altLang="en-US"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endParaRPr>
          </a:p>
        </p:txBody>
      </p:sp>
      <p:sp>
        <p:nvSpPr>
          <p:cNvPr id="9" name="矩形 8">
            <a:extLst>
              <a:ext uri="{FF2B5EF4-FFF2-40B4-BE49-F238E27FC236}">
                <a16:creationId xmlns:a16="http://schemas.microsoft.com/office/drawing/2014/main" id="{7F78D035-4F19-4A67-957E-BA676BF81A6B}"/>
              </a:ext>
            </a:extLst>
          </p:cNvPr>
          <p:cNvSpPr/>
          <p:nvPr userDrawn="1"/>
        </p:nvSpPr>
        <p:spPr>
          <a:xfrm>
            <a:off x="5403502" y="729314"/>
            <a:ext cx="1384995" cy="830997"/>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accent1"/>
                </a:solidFill>
                <a:effectLst/>
                <a:uLnTx/>
                <a:uFillTx/>
                <a:latin typeface="+mj-ea"/>
                <a:ea typeface="+mj-ea"/>
                <a:cs typeface="OPPOSans H" panose="00020600040101010101" pitchFamily="18" charset="-122"/>
              </a:rPr>
              <a:t>目录</a:t>
            </a:r>
          </a:p>
        </p:txBody>
      </p:sp>
      <p:grpSp>
        <p:nvGrpSpPr>
          <p:cNvPr id="10" name="组合 9">
            <a:extLst>
              <a:ext uri="{FF2B5EF4-FFF2-40B4-BE49-F238E27FC236}">
                <a16:creationId xmlns:a16="http://schemas.microsoft.com/office/drawing/2014/main" id="{6E29154E-71D9-49B9-9E41-BC1B4662402A}"/>
              </a:ext>
            </a:extLst>
          </p:cNvPr>
          <p:cNvGrpSpPr/>
          <p:nvPr userDrawn="1"/>
        </p:nvGrpSpPr>
        <p:grpSpPr>
          <a:xfrm>
            <a:off x="2841478" y="1091632"/>
            <a:ext cx="2260601" cy="106360"/>
            <a:chOff x="76200" y="2185195"/>
            <a:chExt cx="2260601" cy="106360"/>
          </a:xfrm>
        </p:grpSpPr>
        <p:sp>
          <p:nvSpPr>
            <p:cNvPr id="11" name="椭圆 10">
              <a:extLst>
                <a:ext uri="{FF2B5EF4-FFF2-40B4-BE49-F238E27FC236}">
                  <a16:creationId xmlns:a16="http://schemas.microsoft.com/office/drawing/2014/main" id="{64CC9B27-3B48-4467-A5AC-E9D78BC99238}"/>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2" name="直接连接符 11">
              <a:extLst>
                <a:ext uri="{FF2B5EF4-FFF2-40B4-BE49-F238E27FC236}">
                  <a16:creationId xmlns:a16="http://schemas.microsoft.com/office/drawing/2014/main" id="{8E577F71-7DE5-4917-8F6E-5E4F83E6708B}"/>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3" name="组合 12">
            <a:extLst>
              <a:ext uri="{FF2B5EF4-FFF2-40B4-BE49-F238E27FC236}">
                <a16:creationId xmlns:a16="http://schemas.microsoft.com/office/drawing/2014/main" id="{8445D87D-90E7-49C4-833E-15529261D1FF}"/>
              </a:ext>
            </a:extLst>
          </p:cNvPr>
          <p:cNvGrpSpPr/>
          <p:nvPr userDrawn="1"/>
        </p:nvGrpSpPr>
        <p:grpSpPr>
          <a:xfrm flipH="1">
            <a:off x="7089922" y="1091632"/>
            <a:ext cx="2260601" cy="106360"/>
            <a:chOff x="76200" y="2185195"/>
            <a:chExt cx="2260601" cy="106360"/>
          </a:xfrm>
        </p:grpSpPr>
        <p:sp>
          <p:nvSpPr>
            <p:cNvPr id="14" name="椭圆 13">
              <a:extLst>
                <a:ext uri="{FF2B5EF4-FFF2-40B4-BE49-F238E27FC236}">
                  <a16:creationId xmlns:a16="http://schemas.microsoft.com/office/drawing/2014/main" id="{BAE23125-4C3E-4E33-9D82-0B4FF168FC9C}"/>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5" name="直接连接符 14">
              <a:extLst>
                <a:ext uri="{FF2B5EF4-FFF2-40B4-BE49-F238E27FC236}">
                  <a16:creationId xmlns:a16="http://schemas.microsoft.com/office/drawing/2014/main" id="{28EC381F-70EA-47D9-B5AF-016D522C897F}"/>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7" name="矩形 16"/>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8" name="矩形 17"/>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1" name="矩形: 圆角 20">
            <a:extLst>
              <a:ext uri="{FF2B5EF4-FFF2-40B4-BE49-F238E27FC236}">
                <a16:creationId xmlns:a16="http://schemas.microsoft.com/office/drawing/2014/main" id="{03282A8A-DAD2-46F3-9EC9-2BDC895C40C4}"/>
              </a:ext>
            </a:extLst>
          </p:cNvPr>
          <p:cNvSpPr/>
          <p:nvPr/>
        </p:nvSpPr>
        <p:spPr>
          <a:xfrm>
            <a:off x="839340" y="1908687"/>
            <a:ext cx="2520117" cy="3325862"/>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sp>
        <p:nvSpPr>
          <p:cNvPr id="24" name="等腰三角形 23"/>
          <p:cNvSpPr/>
          <p:nvPr/>
        </p:nvSpPr>
        <p:spPr>
          <a:xfrm flipH="1" flipV="1">
            <a:off x="1976489" y="4096030"/>
            <a:ext cx="181260" cy="15625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25" name="组合 24"/>
          <p:cNvGrpSpPr/>
          <p:nvPr/>
        </p:nvGrpSpPr>
        <p:grpSpPr>
          <a:xfrm>
            <a:off x="1547913" y="4914187"/>
            <a:ext cx="1007720" cy="80689"/>
            <a:chOff x="9826508" y="883919"/>
            <a:chExt cx="951556" cy="124319"/>
          </a:xfrm>
        </p:grpSpPr>
        <p:sp>
          <p:nvSpPr>
            <p:cNvPr id="26" name="矩形: 圆角 25"/>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7" name="矩形: 圆角 26"/>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29" name="矩形: 圆角 28">
            <a:extLst>
              <a:ext uri="{FF2B5EF4-FFF2-40B4-BE49-F238E27FC236}">
                <a16:creationId xmlns:a16="http://schemas.microsoft.com/office/drawing/2014/main" id="{012D2B24-2EA5-4A9F-82EE-9DBC2557663F}"/>
              </a:ext>
            </a:extLst>
          </p:cNvPr>
          <p:cNvSpPr/>
          <p:nvPr/>
        </p:nvSpPr>
        <p:spPr>
          <a:xfrm>
            <a:off x="3644304" y="2094049"/>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2" name="等腰三角形 31"/>
          <p:cNvSpPr/>
          <p:nvPr/>
        </p:nvSpPr>
        <p:spPr>
          <a:xfrm flipH="1" flipV="1">
            <a:off x="4761896" y="4159484"/>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3" name="组合 32"/>
          <p:cNvGrpSpPr/>
          <p:nvPr/>
        </p:nvGrpSpPr>
        <p:grpSpPr>
          <a:xfrm>
            <a:off x="4371697" y="4932042"/>
            <a:ext cx="951556" cy="76192"/>
            <a:chOff x="9826508" y="883919"/>
            <a:chExt cx="951556" cy="124319"/>
          </a:xfrm>
        </p:grpSpPr>
        <p:sp>
          <p:nvSpPr>
            <p:cNvPr id="34" name="矩形: 圆角 33"/>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5" name="矩形: 圆角 34"/>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37" name="矩形: 圆角 36">
            <a:extLst>
              <a:ext uri="{FF2B5EF4-FFF2-40B4-BE49-F238E27FC236}">
                <a16:creationId xmlns:a16="http://schemas.microsoft.com/office/drawing/2014/main" id="{E6752FED-A317-4C5E-9AD6-527B5BDCBD64}"/>
              </a:ext>
            </a:extLst>
          </p:cNvPr>
          <p:cNvSpPr/>
          <p:nvPr/>
        </p:nvSpPr>
        <p:spPr>
          <a:xfrm>
            <a:off x="6308813" y="2094049"/>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40" name="等腰三角形 39"/>
          <p:cNvSpPr/>
          <p:nvPr/>
        </p:nvSpPr>
        <p:spPr>
          <a:xfrm flipH="1" flipV="1">
            <a:off x="7470225" y="4159484"/>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41" name="组合 40"/>
          <p:cNvGrpSpPr/>
          <p:nvPr/>
        </p:nvGrpSpPr>
        <p:grpSpPr>
          <a:xfrm>
            <a:off x="7094517" y="4932042"/>
            <a:ext cx="951556" cy="76192"/>
            <a:chOff x="9826508" y="883919"/>
            <a:chExt cx="951556" cy="124319"/>
          </a:xfrm>
        </p:grpSpPr>
        <p:sp>
          <p:nvSpPr>
            <p:cNvPr id="42" name="矩形: 圆角 41"/>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3" name="矩形: 圆角 42"/>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45" name="矩形: 圆角 44">
            <a:extLst>
              <a:ext uri="{FF2B5EF4-FFF2-40B4-BE49-F238E27FC236}">
                <a16:creationId xmlns:a16="http://schemas.microsoft.com/office/drawing/2014/main" id="{99478535-BC56-4DD9-86E4-EE79DD123CCC}"/>
              </a:ext>
            </a:extLst>
          </p:cNvPr>
          <p:cNvSpPr/>
          <p:nvPr/>
        </p:nvSpPr>
        <p:spPr>
          <a:xfrm>
            <a:off x="8973321" y="2094049"/>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48" name="等腰三角形 47"/>
          <p:cNvSpPr/>
          <p:nvPr/>
        </p:nvSpPr>
        <p:spPr>
          <a:xfrm flipH="1" flipV="1">
            <a:off x="10178554" y="4159484"/>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49" name="组合 48"/>
          <p:cNvGrpSpPr/>
          <p:nvPr/>
        </p:nvGrpSpPr>
        <p:grpSpPr>
          <a:xfrm>
            <a:off x="9817337" y="4932042"/>
            <a:ext cx="951556" cy="76192"/>
            <a:chOff x="9826508" y="883919"/>
            <a:chExt cx="951556" cy="124319"/>
          </a:xfrm>
        </p:grpSpPr>
        <p:sp>
          <p:nvSpPr>
            <p:cNvPr id="50" name="矩形: 圆角 49"/>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51" name="矩形: 圆角 50"/>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Tree>
    <p:extLst>
      <p:ext uri="{BB962C8B-B14F-4D97-AF65-F5344CB8AC3E}">
        <p14:creationId xmlns:p14="http://schemas.microsoft.com/office/powerpoint/2010/main" val="2905825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副标题页-2">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37421B6-C522-43EC-91BA-2C2F5553AB01}"/>
              </a:ext>
            </a:extLst>
          </p:cNvPr>
          <p:cNvSpPr txBox="1"/>
          <p:nvPr userDrawn="1"/>
        </p:nvSpPr>
        <p:spPr>
          <a:xfrm>
            <a:off x="3884497" y="448984"/>
            <a:ext cx="442300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rPr>
              <a:t>CONTENTS</a:t>
            </a:r>
            <a:endParaRPr kumimoji="0" lang="zh-CN" altLang="en-US"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endParaRPr>
          </a:p>
        </p:txBody>
      </p:sp>
      <p:sp>
        <p:nvSpPr>
          <p:cNvPr id="7" name="矩形 6">
            <a:extLst>
              <a:ext uri="{FF2B5EF4-FFF2-40B4-BE49-F238E27FC236}">
                <a16:creationId xmlns:a16="http://schemas.microsoft.com/office/drawing/2014/main" id="{7F78D035-4F19-4A67-957E-BA676BF81A6B}"/>
              </a:ext>
            </a:extLst>
          </p:cNvPr>
          <p:cNvSpPr/>
          <p:nvPr userDrawn="1"/>
        </p:nvSpPr>
        <p:spPr>
          <a:xfrm>
            <a:off x="5403502" y="729314"/>
            <a:ext cx="1384995" cy="830997"/>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accent1"/>
                </a:solidFill>
                <a:effectLst/>
                <a:uLnTx/>
                <a:uFillTx/>
                <a:latin typeface="+mj-ea"/>
                <a:ea typeface="+mj-ea"/>
                <a:cs typeface="OPPOSans H" panose="00020600040101010101" pitchFamily="18" charset="-122"/>
              </a:rPr>
              <a:t>目录</a:t>
            </a:r>
          </a:p>
        </p:txBody>
      </p:sp>
      <p:grpSp>
        <p:nvGrpSpPr>
          <p:cNvPr id="8" name="组合 7">
            <a:extLst>
              <a:ext uri="{FF2B5EF4-FFF2-40B4-BE49-F238E27FC236}">
                <a16:creationId xmlns:a16="http://schemas.microsoft.com/office/drawing/2014/main" id="{6E29154E-71D9-49B9-9E41-BC1B4662402A}"/>
              </a:ext>
            </a:extLst>
          </p:cNvPr>
          <p:cNvGrpSpPr/>
          <p:nvPr userDrawn="1"/>
        </p:nvGrpSpPr>
        <p:grpSpPr>
          <a:xfrm>
            <a:off x="2841478" y="1091632"/>
            <a:ext cx="2260601" cy="106360"/>
            <a:chOff x="76200" y="2185195"/>
            <a:chExt cx="2260601" cy="106360"/>
          </a:xfrm>
        </p:grpSpPr>
        <p:sp>
          <p:nvSpPr>
            <p:cNvPr id="9" name="椭圆 8">
              <a:extLst>
                <a:ext uri="{FF2B5EF4-FFF2-40B4-BE49-F238E27FC236}">
                  <a16:creationId xmlns:a16="http://schemas.microsoft.com/office/drawing/2014/main" id="{64CC9B27-3B48-4467-A5AC-E9D78BC99238}"/>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0" name="直接连接符 9">
              <a:extLst>
                <a:ext uri="{FF2B5EF4-FFF2-40B4-BE49-F238E27FC236}">
                  <a16:creationId xmlns:a16="http://schemas.microsoft.com/office/drawing/2014/main" id="{8E577F71-7DE5-4917-8F6E-5E4F83E6708B}"/>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8445D87D-90E7-49C4-833E-15529261D1FF}"/>
              </a:ext>
            </a:extLst>
          </p:cNvPr>
          <p:cNvGrpSpPr/>
          <p:nvPr userDrawn="1"/>
        </p:nvGrpSpPr>
        <p:grpSpPr>
          <a:xfrm flipH="1">
            <a:off x="7089922" y="1091632"/>
            <a:ext cx="2260601" cy="106360"/>
            <a:chOff x="76200" y="2185195"/>
            <a:chExt cx="2260601" cy="106360"/>
          </a:xfrm>
        </p:grpSpPr>
        <p:sp>
          <p:nvSpPr>
            <p:cNvPr id="12" name="椭圆 11">
              <a:extLst>
                <a:ext uri="{FF2B5EF4-FFF2-40B4-BE49-F238E27FC236}">
                  <a16:creationId xmlns:a16="http://schemas.microsoft.com/office/drawing/2014/main" id="{BAE23125-4C3E-4E33-9D82-0B4FF168FC9C}"/>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3" name="直接连接符 12">
              <a:extLst>
                <a:ext uri="{FF2B5EF4-FFF2-40B4-BE49-F238E27FC236}">
                  <a16:creationId xmlns:a16="http://schemas.microsoft.com/office/drawing/2014/main" id="{28EC381F-70EA-47D9-B5AF-016D522C897F}"/>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5" name="矩形 14"/>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6" name="矩形 15"/>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9" name="矩形: 圆角 18">
            <a:extLst>
              <a:ext uri="{FF2B5EF4-FFF2-40B4-BE49-F238E27FC236}">
                <a16:creationId xmlns:a16="http://schemas.microsoft.com/office/drawing/2014/main" id="{03282A8A-DAD2-46F3-9EC9-2BDC895C40C4}"/>
              </a:ext>
            </a:extLst>
          </p:cNvPr>
          <p:cNvSpPr/>
          <p:nvPr/>
        </p:nvSpPr>
        <p:spPr>
          <a:xfrm>
            <a:off x="839341"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sp>
        <p:nvSpPr>
          <p:cNvPr id="22" name="等腰三角形 21"/>
          <p:cNvSpPr/>
          <p:nvPr/>
        </p:nvSpPr>
        <p:spPr>
          <a:xfrm flipH="1" flipV="1">
            <a:off x="1913113"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23" name="组合 22"/>
          <p:cNvGrpSpPr/>
          <p:nvPr/>
        </p:nvGrpSpPr>
        <p:grpSpPr>
          <a:xfrm>
            <a:off x="1508423" y="5077183"/>
            <a:ext cx="951556" cy="76192"/>
            <a:chOff x="9826508" y="883919"/>
            <a:chExt cx="951556" cy="124319"/>
          </a:xfrm>
        </p:grpSpPr>
        <p:sp>
          <p:nvSpPr>
            <p:cNvPr id="24" name="矩形: 圆角 23"/>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5" name="矩形: 圆角 24"/>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27" name="矩形: 圆角 26">
            <a:extLst>
              <a:ext uri="{FF2B5EF4-FFF2-40B4-BE49-F238E27FC236}">
                <a16:creationId xmlns:a16="http://schemas.microsoft.com/office/drawing/2014/main" id="{012D2B24-2EA5-4A9F-82EE-9DBC2557663F}"/>
              </a:ext>
            </a:extLst>
          </p:cNvPr>
          <p:cNvSpPr/>
          <p:nvPr/>
        </p:nvSpPr>
        <p:spPr>
          <a:xfrm>
            <a:off x="3503849" y="2053828"/>
            <a:ext cx="2520117" cy="3325862"/>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0" name="等腰三角形 29"/>
          <p:cNvSpPr/>
          <p:nvPr/>
        </p:nvSpPr>
        <p:spPr>
          <a:xfrm flipH="1" flipV="1">
            <a:off x="4687405" y="4241171"/>
            <a:ext cx="181260" cy="15625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1" name="组合 30"/>
          <p:cNvGrpSpPr/>
          <p:nvPr/>
        </p:nvGrpSpPr>
        <p:grpSpPr>
          <a:xfrm>
            <a:off x="4274175" y="5059328"/>
            <a:ext cx="1007720" cy="80689"/>
            <a:chOff x="9826508" y="883919"/>
            <a:chExt cx="951556" cy="124319"/>
          </a:xfrm>
        </p:grpSpPr>
        <p:sp>
          <p:nvSpPr>
            <p:cNvPr id="32" name="矩形: 圆角 31"/>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3" name="矩形: 圆角 32"/>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35" name="矩形: 圆角 34">
            <a:extLst>
              <a:ext uri="{FF2B5EF4-FFF2-40B4-BE49-F238E27FC236}">
                <a16:creationId xmlns:a16="http://schemas.microsoft.com/office/drawing/2014/main" id="{E6752FED-A317-4C5E-9AD6-527B5BDCBD64}"/>
              </a:ext>
            </a:extLst>
          </p:cNvPr>
          <p:cNvSpPr/>
          <p:nvPr/>
        </p:nvSpPr>
        <p:spPr>
          <a:xfrm>
            <a:off x="6308812"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8" name="等腰三角形 37"/>
          <p:cNvSpPr/>
          <p:nvPr/>
        </p:nvSpPr>
        <p:spPr>
          <a:xfrm flipH="1" flipV="1">
            <a:off x="7470224"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9" name="组合 38"/>
          <p:cNvGrpSpPr/>
          <p:nvPr/>
        </p:nvGrpSpPr>
        <p:grpSpPr>
          <a:xfrm>
            <a:off x="7094516" y="5077183"/>
            <a:ext cx="951556" cy="76192"/>
            <a:chOff x="9826508" y="883919"/>
            <a:chExt cx="951556" cy="124319"/>
          </a:xfrm>
        </p:grpSpPr>
        <p:sp>
          <p:nvSpPr>
            <p:cNvPr id="40" name="矩形: 圆角 39"/>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1" name="矩形: 圆角 40"/>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43" name="矩形: 圆角 42">
            <a:extLst>
              <a:ext uri="{FF2B5EF4-FFF2-40B4-BE49-F238E27FC236}">
                <a16:creationId xmlns:a16="http://schemas.microsoft.com/office/drawing/2014/main" id="{99478535-BC56-4DD9-86E4-EE79DD123CCC}"/>
              </a:ext>
            </a:extLst>
          </p:cNvPr>
          <p:cNvSpPr/>
          <p:nvPr/>
        </p:nvSpPr>
        <p:spPr>
          <a:xfrm>
            <a:off x="8973321"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46" name="等腰三角形 45"/>
          <p:cNvSpPr/>
          <p:nvPr/>
        </p:nvSpPr>
        <p:spPr>
          <a:xfrm flipH="1" flipV="1">
            <a:off x="10178554"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47" name="组合 46"/>
          <p:cNvGrpSpPr/>
          <p:nvPr/>
        </p:nvGrpSpPr>
        <p:grpSpPr>
          <a:xfrm>
            <a:off x="9817337" y="5077183"/>
            <a:ext cx="951556" cy="76192"/>
            <a:chOff x="9826508" y="883919"/>
            <a:chExt cx="951556" cy="124319"/>
          </a:xfrm>
        </p:grpSpPr>
        <p:sp>
          <p:nvSpPr>
            <p:cNvPr id="48" name="矩形: 圆角 47"/>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9" name="矩形: 圆角 48"/>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Tree>
    <p:extLst>
      <p:ext uri="{BB962C8B-B14F-4D97-AF65-F5344CB8AC3E}">
        <p14:creationId xmlns:p14="http://schemas.microsoft.com/office/powerpoint/2010/main" val="993607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副标题页-3">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37421B6-C522-43EC-91BA-2C2F5553AB01}"/>
              </a:ext>
            </a:extLst>
          </p:cNvPr>
          <p:cNvSpPr txBox="1"/>
          <p:nvPr userDrawn="1"/>
        </p:nvSpPr>
        <p:spPr>
          <a:xfrm>
            <a:off x="3884497" y="448984"/>
            <a:ext cx="442300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rPr>
              <a:t>CONTENTS</a:t>
            </a:r>
            <a:endParaRPr kumimoji="0" lang="zh-CN" altLang="en-US"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endParaRPr>
          </a:p>
        </p:txBody>
      </p:sp>
      <p:sp>
        <p:nvSpPr>
          <p:cNvPr id="7" name="矩形 6">
            <a:extLst>
              <a:ext uri="{FF2B5EF4-FFF2-40B4-BE49-F238E27FC236}">
                <a16:creationId xmlns:a16="http://schemas.microsoft.com/office/drawing/2014/main" id="{7F78D035-4F19-4A67-957E-BA676BF81A6B}"/>
              </a:ext>
            </a:extLst>
          </p:cNvPr>
          <p:cNvSpPr/>
          <p:nvPr userDrawn="1"/>
        </p:nvSpPr>
        <p:spPr>
          <a:xfrm>
            <a:off x="5403502" y="729314"/>
            <a:ext cx="1384995" cy="830997"/>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accent1"/>
                </a:solidFill>
                <a:effectLst/>
                <a:uLnTx/>
                <a:uFillTx/>
                <a:latin typeface="+mj-ea"/>
                <a:ea typeface="+mj-ea"/>
                <a:cs typeface="OPPOSans H" panose="00020600040101010101" pitchFamily="18" charset="-122"/>
              </a:rPr>
              <a:t>目录</a:t>
            </a:r>
          </a:p>
        </p:txBody>
      </p:sp>
      <p:grpSp>
        <p:nvGrpSpPr>
          <p:cNvPr id="8" name="组合 7">
            <a:extLst>
              <a:ext uri="{FF2B5EF4-FFF2-40B4-BE49-F238E27FC236}">
                <a16:creationId xmlns:a16="http://schemas.microsoft.com/office/drawing/2014/main" id="{6E29154E-71D9-49B9-9E41-BC1B4662402A}"/>
              </a:ext>
            </a:extLst>
          </p:cNvPr>
          <p:cNvGrpSpPr/>
          <p:nvPr userDrawn="1"/>
        </p:nvGrpSpPr>
        <p:grpSpPr>
          <a:xfrm>
            <a:off x="2841478" y="1091632"/>
            <a:ext cx="2260601" cy="106360"/>
            <a:chOff x="76200" y="2185195"/>
            <a:chExt cx="2260601" cy="106360"/>
          </a:xfrm>
        </p:grpSpPr>
        <p:sp>
          <p:nvSpPr>
            <p:cNvPr id="9" name="椭圆 8">
              <a:extLst>
                <a:ext uri="{FF2B5EF4-FFF2-40B4-BE49-F238E27FC236}">
                  <a16:creationId xmlns:a16="http://schemas.microsoft.com/office/drawing/2014/main" id="{64CC9B27-3B48-4467-A5AC-E9D78BC99238}"/>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0" name="直接连接符 9">
              <a:extLst>
                <a:ext uri="{FF2B5EF4-FFF2-40B4-BE49-F238E27FC236}">
                  <a16:creationId xmlns:a16="http://schemas.microsoft.com/office/drawing/2014/main" id="{8E577F71-7DE5-4917-8F6E-5E4F83E6708B}"/>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8445D87D-90E7-49C4-833E-15529261D1FF}"/>
              </a:ext>
            </a:extLst>
          </p:cNvPr>
          <p:cNvGrpSpPr/>
          <p:nvPr userDrawn="1"/>
        </p:nvGrpSpPr>
        <p:grpSpPr>
          <a:xfrm flipH="1">
            <a:off x="7089922" y="1091632"/>
            <a:ext cx="2260601" cy="106360"/>
            <a:chOff x="76200" y="2185195"/>
            <a:chExt cx="2260601" cy="106360"/>
          </a:xfrm>
        </p:grpSpPr>
        <p:sp>
          <p:nvSpPr>
            <p:cNvPr id="12" name="椭圆 11">
              <a:extLst>
                <a:ext uri="{FF2B5EF4-FFF2-40B4-BE49-F238E27FC236}">
                  <a16:creationId xmlns:a16="http://schemas.microsoft.com/office/drawing/2014/main" id="{BAE23125-4C3E-4E33-9D82-0B4FF168FC9C}"/>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3" name="直接连接符 12">
              <a:extLst>
                <a:ext uri="{FF2B5EF4-FFF2-40B4-BE49-F238E27FC236}">
                  <a16:creationId xmlns:a16="http://schemas.microsoft.com/office/drawing/2014/main" id="{28EC381F-70EA-47D9-B5AF-016D522C897F}"/>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5" name="矩形 14"/>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6" name="矩形 15"/>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9" name="矩形: 圆角 18">
            <a:extLst>
              <a:ext uri="{FF2B5EF4-FFF2-40B4-BE49-F238E27FC236}">
                <a16:creationId xmlns:a16="http://schemas.microsoft.com/office/drawing/2014/main" id="{03282A8A-DAD2-46F3-9EC9-2BDC895C40C4}"/>
              </a:ext>
            </a:extLst>
          </p:cNvPr>
          <p:cNvSpPr/>
          <p:nvPr/>
        </p:nvSpPr>
        <p:spPr>
          <a:xfrm>
            <a:off x="839341"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22" name="等腰三角形 21"/>
          <p:cNvSpPr/>
          <p:nvPr/>
        </p:nvSpPr>
        <p:spPr>
          <a:xfrm flipH="1" flipV="1">
            <a:off x="1913113"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23" name="组合 22"/>
          <p:cNvGrpSpPr/>
          <p:nvPr/>
        </p:nvGrpSpPr>
        <p:grpSpPr>
          <a:xfrm>
            <a:off x="1508423" y="5077183"/>
            <a:ext cx="951556" cy="76192"/>
            <a:chOff x="9826508" y="883919"/>
            <a:chExt cx="951556" cy="124319"/>
          </a:xfrm>
        </p:grpSpPr>
        <p:sp>
          <p:nvSpPr>
            <p:cNvPr id="24" name="矩形: 圆角 23"/>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5" name="矩形: 圆角 24"/>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27" name="矩形: 圆角 26">
            <a:extLst>
              <a:ext uri="{FF2B5EF4-FFF2-40B4-BE49-F238E27FC236}">
                <a16:creationId xmlns:a16="http://schemas.microsoft.com/office/drawing/2014/main" id="{012D2B24-2EA5-4A9F-82EE-9DBC2557663F}"/>
              </a:ext>
            </a:extLst>
          </p:cNvPr>
          <p:cNvSpPr/>
          <p:nvPr/>
        </p:nvSpPr>
        <p:spPr>
          <a:xfrm>
            <a:off x="3503849"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0" name="等腰三角形 29"/>
          <p:cNvSpPr/>
          <p:nvPr/>
        </p:nvSpPr>
        <p:spPr>
          <a:xfrm flipH="1" flipV="1">
            <a:off x="4621441"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1" name="组合 30"/>
          <p:cNvGrpSpPr/>
          <p:nvPr/>
        </p:nvGrpSpPr>
        <p:grpSpPr>
          <a:xfrm>
            <a:off x="4231242" y="5077183"/>
            <a:ext cx="951556" cy="76192"/>
            <a:chOff x="9826508" y="883919"/>
            <a:chExt cx="951556" cy="124319"/>
          </a:xfrm>
        </p:grpSpPr>
        <p:sp>
          <p:nvSpPr>
            <p:cNvPr id="32" name="矩形: 圆角 31"/>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3" name="矩形: 圆角 32"/>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35" name="矩形: 圆角 34">
            <a:extLst>
              <a:ext uri="{FF2B5EF4-FFF2-40B4-BE49-F238E27FC236}">
                <a16:creationId xmlns:a16="http://schemas.microsoft.com/office/drawing/2014/main" id="{E6752FED-A317-4C5E-9AD6-527B5BDCBD64}"/>
              </a:ext>
            </a:extLst>
          </p:cNvPr>
          <p:cNvSpPr/>
          <p:nvPr/>
        </p:nvSpPr>
        <p:spPr>
          <a:xfrm>
            <a:off x="6168357" y="2056552"/>
            <a:ext cx="2520117" cy="3325862"/>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8" name="等腰三角形 37"/>
          <p:cNvSpPr/>
          <p:nvPr/>
        </p:nvSpPr>
        <p:spPr>
          <a:xfrm flipH="1" flipV="1">
            <a:off x="7398319" y="4243895"/>
            <a:ext cx="181260" cy="15625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9" name="组合 38"/>
          <p:cNvGrpSpPr/>
          <p:nvPr/>
        </p:nvGrpSpPr>
        <p:grpSpPr>
          <a:xfrm>
            <a:off x="7000436" y="5062052"/>
            <a:ext cx="1007720" cy="80689"/>
            <a:chOff x="9826508" y="883919"/>
            <a:chExt cx="951556" cy="124319"/>
          </a:xfrm>
        </p:grpSpPr>
        <p:sp>
          <p:nvSpPr>
            <p:cNvPr id="40" name="矩形: 圆角 39"/>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1" name="矩形: 圆角 40"/>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43" name="矩形: 圆角 42">
            <a:extLst>
              <a:ext uri="{FF2B5EF4-FFF2-40B4-BE49-F238E27FC236}">
                <a16:creationId xmlns:a16="http://schemas.microsoft.com/office/drawing/2014/main" id="{99478535-BC56-4DD9-86E4-EE79DD123CCC}"/>
              </a:ext>
            </a:extLst>
          </p:cNvPr>
          <p:cNvSpPr/>
          <p:nvPr/>
        </p:nvSpPr>
        <p:spPr>
          <a:xfrm>
            <a:off x="8973321"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46" name="等腰三角形 45"/>
          <p:cNvSpPr/>
          <p:nvPr/>
        </p:nvSpPr>
        <p:spPr>
          <a:xfrm flipH="1" flipV="1">
            <a:off x="10178554"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47" name="组合 46"/>
          <p:cNvGrpSpPr/>
          <p:nvPr/>
        </p:nvGrpSpPr>
        <p:grpSpPr>
          <a:xfrm>
            <a:off x="9817337" y="5077183"/>
            <a:ext cx="951556" cy="76192"/>
            <a:chOff x="9826508" y="883919"/>
            <a:chExt cx="951556" cy="124319"/>
          </a:xfrm>
        </p:grpSpPr>
        <p:sp>
          <p:nvSpPr>
            <p:cNvPr id="48" name="矩形: 圆角 47"/>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9" name="矩形: 圆角 48"/>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Tree>
    <p:extLst>
      <p:ext uri="{BB962C8B-B14F-4D97-AF65-F5344CB8AC3E}">
        <p14:creationId xmlns:p14="http://schemas.microsoft.com/office/powerpoint/2010/main" val="32312644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副标题页-4">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B37421B6-C522-43EC-91BA-2C2F5553AB01}"/>
              </a:ext>
            </a:extLst>
          </p:cNvPr>
          <p:cNvSpPr txBox="1"/>
          <p:nvPr userDrawn="1"/>
        </p:nvSpPr>
        <p:spPr>
          <a:xfrm>
            <a:off x="3884497" y="448984"/>
            <a:ext cx="4423006" cy="1015663"/>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rPr>
              <a:t>CONTENTS</a:t>
            </a:r>
            <a:endParaRPr kumimoji="0" lang="zh-CN" altLang="en-US" sz="6000" b="0" i="0" u="none" strike="noStrike" kern="1200" cap="none" spc="0" normalizeH="0" baseline="0" noProof="0" dirty="0">
              <a:ln>
                <a:noFill/>
              </a:ln>
              <a:solidFill>
                <a:srgbClr val="262626">
                  <a:alpha val="8000"/>
                </a:srgbClr>
              </a:solidFill>
              <a:effectLst/>
              <a:uLnTx/>
              <a:uFillTx/>
              <a:latin typeface="+mj-ea"/>
              <a:ea typeface="+mj-ea"/>
              <a:cs typeface="OPPOSans M" panose="00020600040101010101" pitchFamily="18" charset="-122"/>
            </a:endParaRPr>
          </a:p>
        </p:txBody>
      </p:sp>
      <p:sp>
        <p:nvSpPr>
          <p:cNvPr id="7" name="矩形 6">
            <a:extLst>
              <a:ext uri="{FF2B5EF4-FFF2-40B4-BE49-F238E27FC236}">
                <a16:creationId xmlns:a16="http://schemas.microsoft.com/office/drawing/2014/main" id="{7F78D035-4F19-4A67-957E-BA676BF81A6B}"/>
              </a:ext>
            </a:extLst>
          </p:cNvPr>
          <p:cNvSpPr/>
          <p:nvPr userDrawn="1"/>
        </p:nvSpPr>
        <p:spPr>
          <a:xfrm>
            <a:off x="5403502" y="729314"/>
            <a:ext cx="1384995" cy="830997"/>
          </a:xfrm>
          <a:prstGeom prst="rect">
            <a:avLst/>
          </a:prstGeom>
        </p:spPr>
        <p:txBody>
          <a:bodyPr wrap="non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b="1" i="0" u="none" strike="noStrike" kern="1200" cap="none" spc="0" normalizeH="0" baseline="0" noProof="0" dirty="0">
                <a:ln>
                  <a:noFill/>
                </a:ln>
                <a:solidFill>
                  <a:schemeClr val="accent1"/>
                </a:solidFill>
                <a:effectLst/>
                <a:uLnTx/>
                <a:uFillTx/>
                <a:latin typeface="+mj-ea"/>
                <a:ea typeface="+mj-ea"/>
                <a:cs typeface="OPPOSans H" panose="00020600040101010101" pitchFamily="18" charset="-122"/>
              </a:rPr>
              <a:t>目录</a:t>
            </a:r>
          </a:p>
        </p:txBody>
      </p:sp>
      <p:grpSp>
        <p:nvGrpSpPr>
          <p:cNvPr id="8" name="组合 7">
            <a:extLst>
              <a:ext uri="{FF2B5EF4-FFF2-40B4-BE49-F238E27FC236}">
                <a16:creationId xmlns:a16="http://schemas.microsoft.com/office/drawing/2014/main" id="{6E29154E-71D9-49B9-9E41-BC1B4662402A}"/>
              </a:ext>
            </a:extLst>
          </p:cNvPr>
          <p:cNvGrpSpPr/>
          <p:nvPr userDrawn="1"/>
        </p:nvGrpSpPr>
        <p:grpSpPr>
          <a:xfrm>
            <a:off x="2841478" y="1091632"/>
            <a:ext cx="2260601" cy="106360"/>
            <a:chOff x="76200" y="2185195"/>
            <a:chExt cx="2260601" cy="106360"/>
          </a:xfrm>
        </p:grpSpPr>
        <p:sp>
          <p:nvSpPr>
            <p:cNvPr id="9" name="椭圆 8">
              <a:extLst>
                <a:ext uri="{FF2B5EF4-FFF2-40B4-BE49-F238E27FC236}">
                  <a16:creationId xmlns:a16="http://schemas.microsoft.com/office/drawing/2014/main" id="{64CC9B27-3B48-4467-A5AC-E9D78BC99238}"/>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0" name="直接连接符 9">
              <a:extLst>
                <a:ext uri="{FF2B5EF4-FFF2-40B4-BE49-F238E27FC236}">
                  <a16:creationId xmlns:a16="http://schemas.microsoft.com/office/drawing/2014/main" id="{8E577F71-7DE5-4917-8F6E-5E4F83E6708B}"/>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id="{8445D87D-90E7-49C4-833E-15529261D1FF}"/>
              </a:ext>
            </a:extLst>
          </p:cNvPr>
          <p:cNvGrpSpPr/>
          <p:nvPr userDrawn="1"/>
        </p:nvGrpSpPr>
        <p:grpSpPr>
          <a:xfrm flipH="1">
            <a:off x="7089922" y="1091632"/>
            <a:ext cx="2260601" cy="106360"/>
            <a:chOff x="76200" y="2185195"/>
            <a:chExt cx="2260601" cy="106360"/>
          </a:xfrm>
        </p:grpSpPr>
        <p:sp>
          <p:nvSpPr>
            <p:cNvPr id="12" name="椭圆 11">
              <a:extLst>
                <a:ext uri="{FF2B5EF4-FFF2-40B4-BE49-F238E27FC236}">
                  <a16:creationId xmlns:a16="http://schemas.microsoft.com/office/drawing/2014/main" id="{BAE23125-4C3E-4E33-9D82-0B4FF168FC9C}"/>
                </a:ext>
              </a:extLst>
            </p:cNvPr>
            <p:cNvSpPr/>
            <p:nvPr/>
          </p:nvSpPr>
          <p:spPr>
            <a:xfrm>
              <a:off x="2230441" y="2185195"/>
              <a:ext cx="106360" cy="106360"/>
            </a:xfrm>
            <a:prstGeom prst="ellipse">
              <a:avLst/>
            </a:prstGeom>
            <a:noFill/>
            <a:ln w="6350">
              <a:solidFill>
                <a:srgbClr val="0937B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mj-ea"/>
                <a:ea typeface="+mj-ea"/>
                <a:cs typeface="+mn-cs"/>
              </a:endParaRPr>
            </a:p>
          </p:txBody>
        </p:sp>
        <p:cxnSp>
          <p:nvCxnSpPr>
            <p:cNvPr id="13" name="直接连接符 12">
              <a:extLst>
                <a:ext uri="{FF2B5EF4-FFF2-40B4-BE49-F238E27FC236}">
                  <a16:creationId xmlns:a16="http://schemas.microsoft.com/office/drawing/2014/main" id="{28EC381F-70EA-47D9-B5AF-016D522C897F}"/>
                </a:ext>
              </a:extLst>
            </p:cNvPr>
            <p:cNvCxnSpPr/>
            <p:nvPr/>
          </p:nvCxnSpPr>
          <p:spPr>
            <a:xfrm flipH="1">
              <a:off x="76200" y="2243428"/>
              <a:ext cx="2152650" cy="0"/>
            </a:xfrm>
            <a:prstGeom prst="line">
              <a:avLst/>
            </a:prstGeom>
            <a:ln>
              <a:gradFill>
                <a:gsLst>
                  <a:gs pos="70000">
                    <a:srgbClr val="0937BE">
                      <a:alpha val="0"/>
                    </a:srgbClr>
                  </a:gs>
                  <a:gs pos="0">
                    <a:srgbClr val="0937BE"/>
                  </a:gs>
                </a:gsLst>
                <a:lin ang="0" scaled="0"/>
              </a:gradFill>
            </a:ln>
          </p:spPr>
          <p:style>
            <a:lnRef idx="1">
              <a:schemeClr val="accent1"/>
            </a:lnRef>
            <a:fillRef idx="0">
              <a:schemeClr val="accent1"/>
            </a:fillRef>
            <a:effectRef idx="0">
              <a:schemeClr val="accent1"/>
            </a:effectRef>
            <a:fontRef idx="minor">
              <a:schemeClr val="tx1"/>
            </a:fontRef>
          </p:style>
        </p:cxnSp>
      </p:grpSp>
      <p:sp>
        <p:nvSpPr>
          <p:cNvPr id="15" name="矩形 14"/>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6" name="矩形 15"/>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9" name="矩形: 圆角 18">
            <a:extLst>
              <a:ext uri="{FF2B5EF4-FFF2-40B4-BE49-F238E27FC236}">
                <a16:creationId xmlns:a16="http://schemas.microsoft.com/office/drawing/2014/main" id="{03282A8A-DAD2-46F3-9EC9-2BDC895C40C4}"/>
              </a:ext>
            </a:extLst>
          </p:cNvPr>
          <p:cNvSpPr/>
          <p:nvPr/>
        </p:nvSpPr>
        <p:spPr>
          <a:xfrm>
            <a:off x="868369"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22" name="等腰三角形 21"/>
          <p:cNvSpPr/>
          <p:nvPr/>
        </p:nvSpPr>
        <p:spPr>
          <a:xfrm flipH="1" flipV="1">
            <a:off x="1942141"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23" name="组合 22"/>
          <p:cNvGrpSpPr/>
          <p:nvPr/>
        </p:nvGrpSpPr>
        <p:grpSpPr>
          <a:xfrm>
            <a:off x="1537451" y="5077183"/>
            <a:ext cx="951556" cy="76192"/>
            <a:chOff x="9826508" y="883919"/>
            <a:chExt cx="951556" cy="124319"/>
          </a:xfrm>
        </p:grpSpPr>
        <p:sp>
          <p:nvSpPr>
            <p:cNvPr id="24" name="矩形: 圆角 23"/>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5" name="矩形: 圆角 24"/>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27" name="矩形: 圆角 26">
            <a:extLst>
              <a:ext uri="{FF2B5EF4-FFF2-40B4-BE49-F238E27FC236}">
                <a16:creationId xmlns:a16="http://schemas.microsoft.com/office/drawing/2014/main" id="{012D2B24-2EA5-4A9F-82EE-9DBC2557663F}"/>
              </a:ext>
            </a:extLst>
          </p:cNvPr>
          <p:cNvSpPr/>
          <p:nvPr/>
        </p:nvSpPr>
        <p:spPr>
          <a:xfrm>
            <a:off x="3529727"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0" name="等腰三角形 29"/>
          <p:cNvSpPr/>
          <p:nvPr/>
        </p:nvSpPr>
        <p:spPr>
          <a:xfrm flipH="1" flipV="1">
            <a:off x="4647319"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1" name="组合 30"/>
          <p:cNvGrpSpPr/>
          <p:nvPr/>
        </p:nvGrpSpPr>
        <p:grpSpPr>
          <a:xfrm>
            <a:off x="4257120" y="5077183"/>
            <a:ext cx="951556" cy="76192"/>
            <a:chOff x="9826508" y="883919"/>
            <a:chExt cx="951556" cy="124319"/>
          </a:xfrm>
        </p:grpSpPr>
        <p:sp>
          <p:nvSpPr>
            <p:cNvPr id="32" name="矩形: 圆角 31"/>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33" name="矩形: 圆角 32"/>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35" name="矩形: 圆角 34">
            <a:extLst>
              <a:ext uri="{FF2B5EF4-FFF2-40B4-BE49-F238E27FC236}">
                <a16:creationId xmlns:a16="http://schemas.microsoft.com/office/drawing/2014/main" id="{E6752FED-A317-4C5E-9AD6-527B5BDCBD64}"/>
              </a:ext>
            </a:extLst>
          </p:cNvPr>
          <p:cNvSpPr/>
          <p:nvPr/>
        </p:nvSpPr>
        <p:spPr>
          <a:xfrm>
            <a:off x="6191085" y="2239190"/>
            <a:ext cx="2379662" cy="3140500"/>
          </a:xfrm>
          <a:prstGeom prst="roundRect">
            <a:avLst>
              <a:gd name="adj" fmla="val 479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38" name="等腰三角形 37"/>
          <p:cNvSpPr/>
          <p:nvPr/>
        </p:nvSpPr>
        <p:spPr>
          <a:xfrm flipH="1" flipV="1">
            <a:off x="7352497" y="4304625"/>
            <a:ext cx="171158" cy="14755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39" name="组合 38"/>
          <p:cNvGrpSpPr/>
          <p:nvPr/>
        </p:nvGrpSpPr>
        <p:grpSpPr>
          <a:xfrm>
            <a:off x="6976789" y="5077183"/>
            <a:ext cx="951556" cy="76192"/>
            <a:chOff x="9826508" y="883919"/>
            <a:chExt cx="951556" cy="124319"/>
          </a:xfrm>
        </p:grpSpPr>
        <p:sp>
          <p:nvSpPr>
            <p:cNvPr id="40" name="矩形: 圆角 39"/>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1" name="矩形: 圆角 40"/>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
        <p:nvSpPr>
          <p:cNvPr id="43" name="矩形: 圆角 42">
            <a:extLst>
              <a:ext uri="{FF2B5EF4-FFF2-40B4-BE49-F238E27FC236}">
                <a16:creationId xmlns:a16="http://schemas.microsoft.com/office/drawing/2014/main" id="{99478535-BC56-4DD9-86E4-EE79DD123CCC}"/>
              </a:ext>
            </a:extLst>
          </p:cNvPr>
          <p:cNvSpPr/>
          <p:nvPr/>
        </p:nvSpPr>
        <p:spPr>
          <a:xfrm>
            <a:off x="8852442" y="2053828"/>
            <a:ext cx="2520117" cy="3325862"/>
          </a:xfrm>
          <a:prstGeom prst="roundRect">
            <a:avLst>
              <a:gd name="adj" fmla="val 479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mj-ea"/>
              <a:ea typeface="+mj-ea"/>
            </a:endParaRPr>
          </a:p>
        </p:txBody>
      </p:sp>
      <p:sp>
        <p:nvSpPr>
          <p:cNvPr id="46" name="等腰三角形 45"/>
          <p:cNvSpPr/>
          <p:nvPr/>
        </p:nvSpPr>
        <p:spPr>
          <a:xfrm flipH="1" flipV="1">
            <a:off x="10128812" y="4241171"/>
            <a:ext cx="181260" cy="15625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nvGrpSpPr>
          <p:cNvPr id="47" name="组合 46"/>
          <p:cNvGrpSpPr/>
          <p:nvPr/>
        </p:nvGrpSpPr>
        <p:grpSpPr>
          <a:xfrm>
            <a:off x="9746274" y="5059328"/>
            <a:ext cx="1007720" cy="80689"/>
            <a:chOff x="9826508" y="883919"/>
            <a:chExt cx="951556" cy="124319"/>
          </a:xfrm>
        </p:grpSpPr>
        <p:sp>
          <p:nvSpPr>
            <p:cNvPr id="48" name="矩形: 圆角 47"/>
            <p:cNvSpPr/>
            <p:nvPr/>
          </p:nvSpPr>
          <p:spPr>
            <a:xfrm>
              <a:off x="10496047" y="883920"/>
              <a:ext cx="282017" cy="124318"/>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49" name="矩形: 圆角 48"/>
            <p:cNvSpPr/>
            <p:nvPr/>
          </p:nvSpPr>
          <p:spPr>
            <a:xfrm>
              <a:off x="9826508" y="883919"/>
              <a:ext cx="617043" cy="124319"/>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grpSp>
    </p:spTree>
    <p:extLst>
      <p:ext uri="{BB962C8B-B14F-4D97-AF65-F5344CB8AC3E}">
        <p14:creationId xmlns:p14="http://schemas.microsoft.com/office/powerpoint/2010/main" val="1309021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页-1">
    <p:spTree>
      <p:nvGrpSpPr>
        <p:cNvPr id="1" name=""/>
        <p:cNvGrpSpPr/>
        <p:nvPr/>
      </p:nvGrpSpPr>
      <p:grpSpPr>
        <a:xfrm>
          <a:off x="0" y="0"/>
          <a:ext cx="0" cy="0"/>
          <a:chOff x="0" y="0"/>
          <a:chExt cx="0" cy="0"/>
        </a:xfrm>
      </p:grpSpPr>
      <p:sp>
        <p:nvSpPr>
          <p:cNvPr id="10" name="矩形 9">
            <a:extLst>
              <a:ext uri="{FF2B5EF4-FFF2-40B4-BE49-F238E27FC236}">
                <a16:creationId xmlns:a16="http://schemas.microsoft.com/office/drawing/2014/main" id="{2C91CA9A-1CBD-41CD-A6B8-024E8D0E5EBE}"/>
              </a:ext>
            </a:extLst>
          </p:cNvPr>
          <p:cNvSpPr/>
          <p:nvPr userDrawn="1"/>
        </p:nvSpPr>
        <p:spPr>
          <a:xfrm>
            <a:off x="0" y="0"/>
            <a:ext cx="12192000" cy="633414"/>
          </a:xfrm>
          <a:prstGeom prst="rect">
            <a:avLst/>
          </a:prstGeom>
          <a:solidFill>
            <a:srgbClr val="003F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1" name="矩形: 圆角 10"/>
          <p:cNvSpPr/>
          <p:nvPr userDrawn="1"/>
        </p:nvSpPr>
        <p:spPr>
          <a:xfrm>
            <a:off x="847725" y="185627"/>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6" name="椭圆 15">
            <a:extLst>
              <a:ext uri="{FF2B5EF4-FFF2-40B4-BE49-F238E27FC236}">
                <a16:creationId xmlns:a16="http://schemas.microsoft.com/office/drawing/2014/main" id="{D1F0DF94-4DC9-4043-AE10-C81011D93FB5}"/>
              </a:ext>
            </a:extLst>
          </p:cNvPr>
          <p:cNvSpPr/>
          <p:nvPr userDrawn="1"/>
        </p:nvSpPr>
        <p:spPr>
          <a:xfrm>
            <a:off x="1409487" y="584203"/>
            <a:ext cx="96834" cy="9683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a:extLst>
              <a:ext uri="{FF2B5EF4-FFF2-40B4-BE49-F238E27FC236}">
                <a16:creationId xmlns:a16="http://schemas.microsoft.com/office/drawing/2014/main" id="{B71493FA-7924-4DF7-8908-7026D4D7ED20}"/>
              </a:ext>
            </a:extLst>
          </p:cNvPr>
          <p:cNvSpPr/>
          <p:nvPr userDrawn="1"/>
        </p:nvSpPr>
        <p:spPr>
          <a:xfrm>
            <a:off x="4203885"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a:extLst>
              <a:ext uri="{FF2B5EF4-FFF2-40B4-BE49-F238E27FC236}">
                <a16:creationId xmlns:a16="http://schemas.microsoft.com/office/drawing/2014/main" id="{E7160BE0-18D8-442A-9A82-A373210862AF}"/>
              </a:ext>
            </a:extLst>
          </p:cNvPr>
          <p:cNvSpPr/>
          <p:nvPr userDrawn="1"/>
        </p:nvSpPr>
        <p:spPr>
          <a:xfrm>
            <a:off x="2806686"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CCFBB730-3EAD-4387-94D5-C88517378134}"/>
              </a:ext>
            </a:extLst>
          </p:cNvPr>
          <p:cNvSpPr/>
          <p:nvPr userDrawn="1"/>
        </p:nvSpPr>
        <p:spPr>
          <a:xfrm>
            <a:off x="5601082"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9505312" y="117102"/>
            <a:ext cx="1846901" cy="399209"/>
          </a:xfrm>
          <a:prstGeom prst="roundRect">
            <a:avLst>
              <a:gd name="adj" fmla="val 50000"/>
            </a:avLst>
          </a:prstGeom>
          <a:solidFill>
            <a:schemeClr val="bg1"/>
          </a:solidFill>
          <a:ln>
            <a:noFill/>
          </a:ln>
          <a:effectLst>
            <a:outerShdw blurRad="101600" dist="1016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
        <p:nvSpPr>
          <p:cNvPr id="23" name="矩形 22"/>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4" name="矩形 23"/>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Tree>
    <p:extLst>
      <p:ext uri="{BB962C8B-B14F-4D97-AF65-F5344CB8AC3E}">
        <p14:creationId xmlns:p14="http://schemas.microsoft.com/office/powerpoint/2010/main" val="168117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内容页-2">
    <p:spTree>
      <p:nvGrpSpPr>
        <p:cNvPr id="1" name=""/>
        <p:cNvGrpSpPr/>
        <p:nvPr/>
      </p:nvGrpSpPr>
      <p:grpSpPr>
        <a:xfrm>
          <a:off x="0" y="0"/>
          <a:ext cx="0" cy="0"/>
          <a:chOff x="0" y="0"/>
          <a:chExt cx="0" cy="0"/>
        </a:xfrm>
      </p:grpSpPr>
      <p:sp>
        <p:nvSpPr>
          <p:cNvPr id="6" name="矩形 5"/>
          <p:cNvSpPr/>
          <p:nvPr userDrawn="1"/>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7" name="矩形 6"/>
          <p:cNvSpPr/>
          <p:nvPr userDrawn="1"/>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8" name="矩形 7">
            <a:extLst>
              <a:ext uri="{FF2B5EF4-FFF2-40B4-BE49-F238E27FC236}">
                <a16:creationId xmlns:a16="http://schemas.microsoft.com/office/drawing/2014/main" id="{A06E8B96-8BCE-4241-94A8-E7D9014D2BA3}"/>
              </a:ext>
            </a:extLst>
          </p:cNvPr>
          <p:cNvSpPr/>
          <p:nvPr userDrawn="1"/>
        </p:nvSpPr>
        <p:spPr>
          <a:xfrm>
            <a:off x="0" y="0"/>
            <a:ext cx="12192000" cy="633414"/>
          </a:xfrm>
          <a:prstGeom prst="rect">
            <a:avLst/>
          </a:prstGeom>
          <a:solidFill>
            <a:srgbClr val="003F8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9" name="矩形: 圆角 8">
            <a:extLst>
              <a:ext uri="{FF2B5EF4-FFF2-40B4-BE49-F238E27FC236}">
                <a16:creationId xmlns:a16="http://schemas.microsoft.com/office/drawing/2014/main" id="{A485814C-8647-42E9-A893-F7DD76A64955}"/>
              </a:ext>
            </a:extLst>
          </p:cNvPr>
          <p:cNvSpPr/>
          <p:nvPr userDrawn="1"/>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4" name="椭圆 13">
            <a:extLst>
              <a:ext uri="{FF2B5EF4-FFF2-40B4-BE49-F238E27FC236}">
                <a16:creationId xmlns:a16="http://schemas.microsoft.com/office/drawing/2014/main" id="{BE85DE61-40F0-4F07-A66C-387B627903AA}"/>
              </a:ext>
            </a:extLst>
          </p:cNvPr>
          <p:cNvSpPr/>
          <p:nvPr userDrawn="1"/>
        </p:nvSpPr>
        <p:spPr>
          <a:xfrm>
            <a:off x="1409487"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5" name="椭圆 14">
            <a:extLst>
              <a:ext uri="{FF2B5EF4-FFF2-40B4-BE49-F238E27FC236}">
                <a16:creationId xmlns:a16="http://schemas.microsoft.com/office/drawing/2014/main" id="{7E7A0CBD-7456-47C6-8867-B92F9D924FE7}"/>
              </a:ext>
            </a:extLst>
          </p:cNvPr>
          <p:cNvSpPr/>
          <p:nvPr userDrawn="1"/>
        </p:nvSpPr>
        <p:spPr>
          <a:xfrm>
            <a:off x="4203885"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E1D90535-FD45-490D-9AEF-E6E19F801CBB}"/>
              </a:ext>
            </a:extLst>
          </p:cNvPr>
          <p:cNvSpPr/>
          <p:nvPr userDrawn="1"/>
        </p:nvSpPr>
        <p:spPr>
          <a:xfrm>
            <a:off x="2806686" y="584203"/>
            <a:ext cx="96834" cy="96834"/>
          </a:xfrm>
          <a:prstGeom prst="ellipse">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17" name="椭圆 16">
            <a:extLst>
              <a:ext uri="{FF2B5EF4-FFF2-40B4-BE49-F238E27FC236}">
                <a16:creationId xmlns:a16="http://schemas.microsoft.com/office/drawing/2014/main" id="{1D32699F-C385-4783-8BEA-688CE299CF0A}"/>
              </a:ext>
            </a:extLst>
          </p:cNvPr>
          <p:cNvSpPr/>
          <p:nvPr userDrawn="1"/>
        </p:nvSpPr>
        <p:spPr>
          <a:xfrm>
            <a:off x="5601082" y="584203"/>
            <a:ext cx="96834" cy="96834"/>
          </a:xfrm>
          <a:prstGeom prst="ellips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a:extLst>
              <a:ext uri="{FF2B5EF4-FFF2-40B4-BE49-F238E27FC236}">
                <a16:creationId xmlns:a16="http://schemas.microsoft.com/office/drawing/2014/main" id="{01688BBA-35A7-4CB2-91FA-455759B721AE}"/>
              </a:ext>
            </a:extLst>
          </p:cNvPr>
          <p:cNvSpPr/>
          <p:nvPr/>
        </p:nvSpPr>
        <p:spPr>
          <a:xfrm>
            <a:off x="9505312" y="117102"/>
            <a:ext cx="1846901" cy="399209"/>
          </a:xfrm>
          <a:prstGeom prst="roundRect">
            <a:avLst>
              <a:gd name="adj" fmla="val 50000"/>
            </a:avLst>
          </a:prstGeom>
          <a:solidFill>
            <a:schemeClr val="bg1"/>
          </a:solidFill>
          <a:ln>
            <a:noFill/>
          </a:ln>
          <a:effectLst>
            <a:outerShdw blurRad="101600" dist="1016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4406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3094035"/>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51" r:id="rId3"/>
    <p:sldLayoutId id="2147483652" r:id="rId4"/>
    <p:sldLayoutId id="2147483660" r:id="rId5"/>
    <p:sldLayoutId id="2147483661" r:id="rId6"/>
    <p:sldLayoutId id="2147483662" r:id="rId7"/>
    <p:sldLayoutId id="2147483653" r:id="rId8"/>
    <p:sldLayoutId id="2147483654" r:id="rId9"/>
    <p:sldLayoutId id="2147483655" r:id="rId10"/>
    <p:sldLayoutId id="2147483663" r:id="rId11"/>
    <p:sldLayoutId id="214748366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10.xml"/><Relationship Id="rId5" Type="http://schemas.openxmlformats.org/officeDocument/2006/relationships/image" Target="../media/image40.png"/><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0.png"/></Relationships>
</file>

<file path=ppt/slides/_rels/slide26.xml.rels><?xml version="1.0" encoding="UTF-8" standalone="yes"?>
<Relationships xmlns="http://schemas.openxmlformats.org/package/2006/relationships"><Relationship Id="rId8" Type="http://schemas.openxmlformats.org/officeDocument/2006/relationships/image" Target="../media/image480.png"/><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0.xml"/><Relationship Id="rId10" Type="http://schemas.openxmlformats.org/officeDocument/2006/relationships/image" Target="../media/image50.png"/><Relationship Id="rId4" Type="http://schemas.openxmlformats.org/officeDocument/2006/relationships/image" Target="../media/image48.png"/><Relationship Id="rId9"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10.xml"/><Relationship Id="rId6" Type="http://schemas.openxmlformats.org/officeDocument/2006/relationships/image" Target="../media/image54.png"/><Relationship Id="rId5" Type="http://schemas.openxmlformats.org/officeDocument/2006/relationships/image" Target="../media/image520.png"/><Relationship Id="rId4" Type="http://schemas.openxmlformats.org/officeDocument/2006/relationships/image" Target="../media/image53.png"/></Relationships>
</file>

<file path=ppt/slides/_rels/slide2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59.png"/><Relationship Id="rId5" Type="http://schemas.openxmlformats.org/officeDocument/2006/relationships/image" Target="../media/image25.png"/><Relationship Id="rId4" Type="http://schemas.openxmlformats.org/officeDocument/2006/relationships/image" Target="../media/image5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60.png"/><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61.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0.xml"/><Relationship Id="rId5" Type="http://schemas.openxmlformats.org/officeDocument/2006/relationships/image" Target="../media/image66.png"/><Relationship Id="rId4" Type="http://schemas.openxmlformats.org/officeDocument/2006/relationships/image" Target="../media/image65.png"/></Relationships>
</file>

<file path=ppt/slides/_rels/slide3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0.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33.xml.rels><?xml version="1.0" encoding="UTF-8" standalone="yes"?>
<Relationships xmlns="http://schemas.openxmlformats.org/package/2006/relationships"><Relationship Id="rId3" Type="http://schemas.openxmlformats.org/officeDocument/2006/relationships/image" Target="../media/image73.png"/><Relationship Id="rId7" Type="http://schemas.openxmlformats.org/officeDocument/2006/relationships/image" Target="../media/image77.png"/><Relationship Id="rId2" Type="http://schemas.openxmlformats.org/officeDocument/2006/relationships/image" Target="../media/image72.png"/><Relationship Id="rId1" Type="http://schemas.openxmlformats.org/officeDocument/2006/relationships/slideLayout" Target="../slideLayouts/slideLayout10.xml"/><Relationship Id="rId6" Type="http://schemas.openxmlformats.org/officeDocument/2006/relationships/image" Target="../media/image76.png"/><Relationship Id="rId5" Type="http://schemas.openxmlformats.org/officeDocument/2006/relationships/image" Target="../media/image75.png"/><Relationship Id="rId4" Type="http://schemas.openxmlformats.org/officeDocument/2006/relationships/image" Target="../media/image74.png"/></Relationships>
</file>

<file path=ppt/slides/_rels/slide34.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10.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3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21.png"/><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23.png"/><Relationship Id="rId1" Type="http://schemas.openxmlformats.org/officeDocument/2006/relationships/slideLayout" Target="../slideLayouts/slideLayout10.xml"/><Relationship Id="rId6"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85.png"/><Relationship Id="rId9" Type="http://schemas.openxmlformats.org/officeDocument/2006/relationships/image" Target="../media/image90.png"/></Relationships>
</file>

<file path=ppt/slides/_rels/slide37.xml.rels><?xml version="1.0" encoding="UTF-8" standalone="yes"?>
<Relationships xmlns="http://schemas.openxmlformats.org/package/2006/relationships"><Relationship Id="rId8" Type="http://schemas.openxmlformats.org/officeDocument/2006/relationships/image" Target="../media/image98.png"/><Relationship Id="rId3" Type="http://schemas.openxmlformats.org/officeDocument/2006/relationships/image" Target="../media/image93.png"/><Relationship Id="rId7" Type="http://schemas.openxmlformats.org/officeDocument/2006/relationships/image" Target="../media/image97.png"/><Relationship Id="rId2" Type="http://schemas.openxmlformats.org/officeDocument/2006/relationships/image" Target="../media/image92.png"/><Relationship Id="rId1" Type="http://schemas.openxmlformats.org/officeDocument/2006/relationships/slideLayout" Target="../slideLayouts/slideLayout10.xml"/><Relationship Id="rId6" Type="http://schemas.openxmlformats.org/officeDocument/2006/relationships/image" Target="../media/image96.png"/><Relationship Id="rId5" Type="http://schemas.openxmlformats.org/officeDocument/2006/relationships/image" Target="../media/image95.png"/><Relationship Id="rId4" Type="http://schemas.openxmlformats.org/officeDocument/2006/relationships/image" Target="../media/image94.png"/></Relationships>
</file>

<file path=ppt/slides/_rels/slide38.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10.xml"/><Relationship Id="rId5" Type="http://schemas.openxmlformats.org/officeDocument/2006/relationships/image" Target="../media/image102.png"/><Relationship Id="rId4" Type="http://schemas.openxmlformats.org/officeDocument/2006/relationships/image" Target="../media/image101.png"/></Relationships>
</file>

<file path=ppt/slides/_rels/slide39.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10.xml"/><Relationship Id="rId5" Type="http://schemas.openxmlformats.org/officeDocument/2006/relationships/image" Target="../media/image106.png"/><Relationship Id="rId4" Type="http://schemas.openxmlformats.org/officeDocument/2006/relationships/image" Target="../media/image10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8" Type="http://schemas.openxmlformats.org/officeDocument/2006/relationships/image" Target="../media/image109.png"/><Relationship Id="rId7"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0.xml"/><Relationship Id="rId6" Type="http://schemas.openxmlformats.org/officeDocument/2006/relationships/image" Target="../media/image1070.png"/><Relationship Id="rId10" Type="http://schemas.openxmlformats.org/officeDocument/2006/relationships/image" Target="../media/image111.png"/><Relationship Id="rId9"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12.png"/><Relationship Id="rId1" Type="http://schemas.openxmlformats.org/officeDocument/2006/relationships/slideLayout" Target="../slideLayouts/slideLayout10.xml"/><Relationship Id="rId5" Type="http://schemas.openxmlformats.org/officeDocument/2006/relationships/image" Target="../media/image115.png"/><Relationship Id="rId4" Type="http://schemas.openxmlformats.org/officeDocument/2006/relationships/image" Target="../media/image11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E017B34D-FCEC-4757-9C00-267DA56337EE}"/>
              </a:ext>
            </a:extLst>
          </p:cNvPr>
          <p:cNvSpPr/>
          <p:nvPr/>
        </p:nvSpPr>
        <p:spPr bwMode="auto">
          <a:xfrm>
            <a:off x="3233678" y="2057515"/>
            <a:ext cx="5724644" cy="1200329"/>
          </a:xfrm>
          <a:prstGeom prst="rect">
            <a:avLst/>
          </a:prstGeom>
        </p:spPr>
        <p:txBody>
          <a:bodyPr wrap="none">
            <a:spAutoFit/>
          </a:bodyPr>
          <a:lstStyle/>
          <a:p>
            <a:pPr algn="ctr">
              <a:defRPr/>
            </a:pPr>
            <a:r>
              <a:rPr lang="zh-CN" altLang="en-US" sz="7200" b="1" kern="1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sym typeface="微软雅黑 Light" panose="020B0502040204020203" pitchFamily="34" charset="-122"/>
              </a:rPr>
              <a:t>毕业设计答辩</a:t>
            </a:r>
          </a:p>
        </p:txBody>
      </p:sp>
      <p:sp>
        <p:nvSpPr>
          <p:cNvPr id="3" name="矩形 2">
            <a:extLst>
              <a:ext uri="{FF2B5EF4-FFF2-40B4-BE49-F238E27FC236}">
                <a16:creationId xmlns:a16="http://schemas.microsoft.com/office/drawing/2014/main" id="{FC76C7BC-050E-451E-93FE-163A4B81D1BE}"/>
              </a:ext>
            </a:extLst>
          </p:cNvPr>
          <p:cNvSpPr/>
          <p:nvPr/>
        </p:nvSpPr>
        <p:spPr>
          <a:xfrm>
            <a:off x="1520978" y="3220516"/>
            <a:ext cx="9284003" cy="523220"/>
          </a:xfrm>
          <a:prstGeom prst="rect">
            <a:avLst/>
          </a:prstGeom>
        </p:spPr>
        <p:txBody>
          <a:bodyPr wrap="square">
            <a:spAutoFit/>
          </a:bodyPr>
          <a:lstStyle/>
          <a:p>
            <a:pPr algn="ctr"/>
            <a:r>
              <a:rPr lang="en-US" altLang="zh-CN" sz="2800" spc="400" dirty="0">
                <a:solidFill>
                  <a:schemeClr val="bg1"/>
                </a:solidFill>
                <a:latin typeface="华文宋体" panose="02010600040101010101" pitchFamily="2" charset="-122"/>
                <a:ea typeface="华文宋体" panose="02010600040101010101" pitchFamily="2" charset="-122"/>
                <a:sym typeface="微软雅黑 Light" panose="020B0502040204020203" pitchFamily="34" charset="-122"/>
              </a:rPr>
              <a:t>——</a:t>
            </a:r>
            <a:r>
              <a:rPr lang="zh-CN" altLang="en-US" sz="2800" spc="400" dirty="0">
                <a:solidFill>
                  <a:schemeClr val="bg1"/>
                </a:solidFill>
                <a:latin typeface="华文宋体" panose="02010600040101010101" pitchFamily="2" charset="-122"/>
                <a:ea typeface="华文宋体" panose="02010600040101010101" pitchFamily="2" charset="-122"/>
                <a:sym typeface="微软雅黑 Light" panose="020B0502040204020203" pitchFamily="34" charset="-122"/>
              </a:rPr>
              <a:t>无网格法求解非线性耦合方程</a:t>
            </a:r>
          </a:p>
        </p:txBody>
      </p:sp>
      <p:grpSp>
        <p:nvGrpSpPr>
          <p:cNvPr id="5" name="组合 4"/>
          <p:cNvGrpSpPr/>
          <p:nvPr/>
        </p:nvGrpSpPr>
        <p:grpSpPr>
          <a:xfrm>
            <a:off x="2266175" y="5879553"/>
            <a:ext cx="1801124" cy="320344"/>
            <a:chOff x="1691946" y="6380497"/>
            <a:chExt cx="1801124" cy="320344"/>
          </a:xfrm>
        </p:grpSpPr>
        <p:sp>
          <p:nvSpPr>
            <p:cNvPr id="15" name="矩形: 圆角 14"/>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a:ln>
                  <a:noFill/>
                </a:ln>
                <a:solidFill>
                  <a:schemeClr val="tx1"/>
                </a:solidFill>
                <a:effectLst/>
                <a:uLnTx/>
                <a:uFillTx/>
                <a:latin typeface="Roboto Regular"/>
                <a:cs typeface="+mn-cs"/>
              </a:endParaRPr>
            </a:p>
          </p:txBody>
        </p:sp>
        <p:sp>
          <p:nvSpPr>
            <p:cNvPr id="16" name="矩形 15">
              <a:extLst>
                <a:ext uri="{FF2B5EF4-FFF2-40B4-BE49-F238E27FC236}">
                  <a16:creationId xmlns:a16="http://schemas.microsoft.com/office/drawing/2014/main" id="{9DA0D802-01CE-47AC-BBF9-B212B2D52054}"/>
                </a:ext>
              </a:extLst>
            </p:cNvPr>
            <p:cNvSpPr/>
            <p:nvPr/>
          </p:nvSpPr>
          <p:spPr>
            <a:xfrm>
              <a:off x="1691946" y="6435635"/>
              <a:ext cx="1801124" cy="215444"/>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专业：数学与应用数学</a:t>
              </a:r>
            </a:p>
          </p:txBody>
        </p:sp>
      </p:grpSp>
      <p:grpSp>
        <p:nvGrpSpPr>
          <p:cNvPr id="6" name="组合 5"/>
          <p:cNvGrpSpPr/>
          <p:nvPr/>
        </p:nvGrpSpPr>
        <p:grpSpPr>
          <a:xfrm>
            <a:off x="4259270" y="5879553"/>
            <a:ext cx="1801123" cy="486025"/>
            <a:chOff x="1691944" y="6380497"/>
            <a:chExt cx="1801123" cy="486025"/>
          </a:xfrm>
        </p:grpSpPr>
        <p:sp>
          <p:nvSpPr>
            <p:cNvPr id="13" name="矩形: 圆角 12"/>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400">
                <a:solidFill>
                  <a:schemeClr val="tx1"/>
                </a:solidFill>
                <a:latin typeface="Roboto Regular"/>
              </a:endParaRPr>
            </a:p>
          </p:txBody>
        </p:sp>
        <p:sp>
          <p:nvSpPr>
            <p:cNvPr id="14" name="矩形 13">
              <a:extLst>
                <a:ext uri="{FF2B5EF4-FFF2-40B4-BE49-F238E27FC236}">
                  <a16:creationId xmlns:a16="http://schemas.microsoft.com/office/drawing/2014/main" id="{9DA0D802-01CE-47AC-BBF9-B212B2D52054}"/>
                </a:ext>
              </a:extLst>
            </p:cNvPr>
            <p:cNvSpPr/>
            <p:nvPr/>
          </p:nvSpPr>
          <p:spPr>
            <a:xfrm>
              <a:off x="1691944" y="6435635"/>
              <a:ext cx="1801123"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noProof="0" dirty="0">
                  <a:latin typeface="+mn-ea"/>
                  <a:cs typeface="阿里巴巴普惠体 L" panose="00020600040101010101" pitchFamily="18" charset="-122"/>
                </a:rPr>
                <a:t>班级</a:t>
              </a: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：数学与应用数学（直招）</a:t>
              </a:r>
            </a:p>
          </p:txBody>
        </p:sp>
      </p:grpSp>
      <p:grpSp>
        <p:nvGrpSpPr>
          <p:cNvPr id="7" name="组合 6"/>
          <p:cNvGrpSpPr/>
          <p:nvPr/>
        </p:nvGrpSpPr>
        <p:grpSpPr>
          <a:xfrm>
            <a:off x="6252369" y="5879553"/>
            <a:ext cx="1691525" cy="320344"/>
            <a:chOff x="1691946" y="6380497"/>
            <a:chExt cx="1691525" cy="320344"/>
          </a:xfrm>
        </p:grpSpPr>
        <p:sp>
          <p:nvSpPr>
            <p:cNvPr id="11" name="矩形: 圆角 10"/>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400">
                <a:solidFill>
                  <a:schemeClr val="tx1"/>
                </a:solidFill>
                <a:latin typeface="Roboto Regular"/>
              </a:endParaRPr>
            </a:p>
          </p:txBody>
        </p:sp>
        <p:sp>
          <p:nvSpPr>
            <p:cNvPr id="12" name="矩形 11">
              <a:extLst>
                <a:ext uri="{FF2B5EF4-FFF2-40B4-BE49-F238E27FC236}">
                  <a16:creationId xmlns:a16="http://schemas.microsoft.com/office/drawing/2014/main" id="{9DA0D802-01CE-47AC-BBF9-B212B2D52054}"/>
                </a:ext>
              </a:extLst>
            </p:cNvPr>
            <p:cNvSpPr/>
            <p:nvPr/>
          </p:nvSpPr>
          <p:spPr>
            <a:xfrm>
              <a:off x="1691946" y="6429472"/>
              <a:ext cx="1691525" cy="215444"/>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mn-ea"/>
                  <a:cs typeface="阿里巴巴普惠体 L" panose="00020600040101010101" pitchFamily="18" charset="-122"/>
                </a:rPr>
                <a:t>姓名</a:t>
              </a: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a:t>
              </a:r>
              <a:r>
                <a:rPr lang="zh-CN" altLang="en-US" sz="1400" dirty="0">
                  <a:latin typeface="+mn-ea"/>
                  <a:cs typeface="阿里巴巴普惠体 L" panose="00020600040101010101" pitchFamily="18" charset="-122"/>
                </a:rPr>
                <a:t>俞梦泽</a:t>
              </a:r>
              <a:endParaRPr kumimoji="0" lang="zh-CN" altLang="en-US" sz="1400" i="0" u="none" strike="noStrike" kern="1200" cap="none" spc="0" normalizeH="0" baseline="0" noProof="0" dirty="0">
                <a:ln>
                  <a:noFill/>
                </a:ln>
                <a:effectLst/>
                <a:uLnTx/>
                <a:uFillTx/>
                <a:latin typeface="+mn-ea"/>
                <a:cs typeface="阿里巴巴普惠体 L" panose="00020600040101010101" pitchFamily="18" charset="-122"/>
              </a:endParaRPr>
            </a:p>
          </p:txBody>
        </p:sp>
      </p:grpSp>
      <p:grpSp>
        <p:nvGrpSpPr>
          <p:cNvPr id="8" name="组合 7"/>
          <p:cNvGrpSpPr/>
          <p:nvPr/>
        </p:nvGrpSpPr>
        <p:grpSpPr>
          <a:xfrm>
            <a:off x="8245465" y="5879553"/>
            <a:ext cx="1680360" cy="320344"/>
            <a:chOff x="1691946" y="6380497"/>
            <a:chExt cx="1680360" cy="320344"/>
          </a:xfrm>
        </p:grpSpPr>
        <p:sp>
          <p:nvSpPr>
            <p:cNvPr id="9" name="矩形: 圆角 8"/>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400">
                <a:solidFill>
                  <a:schemeClr val="tx1"/>
                </a:solidFill>
                <a:latin typeface="Roboto Regular"/>
              </a:endParaRPr>
            </a:p>
          </p:txBody>
        </p:sp>
        <p:sp>
          <p:nvSpPr>
            <p:cNvPr id="10" name="矩形 9">
              <a:extLst>
                <a:ext uri="{FF2B5EF4-FFF2-40B4-BE49-F238E27FC236}">
                  <a16:creationId xmlns:a16="http://schemas.microsoft.com/office/drawing/2014/main" id="{9DA0D802-01CE-47AC-BBF9-B212B2D52054}"/>
                </a:ext>
              </a:extLst>
            </p:cNvPr>
            <p:cNvSpPr/>
            <p:nvPr/>
          </p:nvSpPr>
          <p:spPr>
            <a:xfrm>
              <a:off x="1777021" y="6435635"/>
              <a:ext cx="1514104" cy="215444"/>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i="0" u="none" strike="noStrike" kern="1200" cap="none" spc="0" normalizeH="0" baseline="0" dirty="0">
                  <a:ln>
                    <a:noFill/>
                  </a:ln>
                  <a:effectLst/>
                  <a:uLnTx/>
                  <a:uFillTx/>
                  <a:latin typeface="+mn-ea"/>
                  <a:cs typeface="阿里巴巴普惠体 L" panose="00020600040101010101" pitchFamily="18" charset="-122"/>
                </a:rPr>
                <a:t>指导老师：李新祥</a:t>
              </a:r>
              <a:endParaRPr kumimoji="0" lang="zh-CN" altLang="en-US" sz="1400" i="0" u="none" strike="noStrike" kern="1200" cap="none" spc="0" normalizeH="0" baseline="0" noProof="0" dirty="0">
                <a:ln>
                  <a:noFill/>
                </a:ln>
                <a:effectLst/>
                <a:uLnTx/>
                <a:uFillTx/>
                <a:latin typeface="+mn-ea"/>
                <a:cs typeface="阿里巴巴普惠体 L" panose="00020600040101010101" pitchFamily="18" charset="-122"/>
              </a:endParaRPr>
            </a:p>
          </p:txBody>
        </p:sp>
      </p:grpSp>
      <p:sp>
        <p:nvSpPr>
          <p:cNvPr id="18" name="矩形: 圆角 17"/>
          <p:cNvSpPr/>
          <p:nvPr/>
        </p:nvSpPr>
        <p:spPr>
          <a:xfrm>
            <a:off x="4626470" y="1000300"/>
            <a:ext cx="2939060" cy="692468"/>
          </a:xfrm>
          <a:prstGeom prst="roundRect">
            <a:avLst>
              <a:gd name="adj" fmla="val 50000"/>
            </a:avLst>
          </a:prstGeom>
          <a:solidFill>
            <a:schemeClr val="bg1"/>
          </a:solidFill>
          <a:ln>
            <a:noFill/>
          </a:ln>
          <a:effectLst>
            <a:outerShdw blurRad="101600" dist="1016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spAutoFit/>
          </a:bodyPr>
          <a:lstStyle/>
          <a:p>
            <a:pPr algn="ctr"/>
            <a:r>
              <a:rPr lang="zh-CN" altLang="en-US" sz="2400" dirty="0">
                <a:solidFill>
                  <a:srgbClr val="0070C0"/>
                </a:solidFill>
                <a:latin typeface="华文隶书" panose="02010800040101010101" pitchFamily="2" charset="-122"/>
                <a:ea typeface="华文隶书" panose="02010800040101010101" pitchFamily="2" charset="-122"/>
              </a:rPr>
              <a:t>上海大学</a:t>
            </a:r>
          </a:p>
        </p:txBody>
      </p:sp>
    </p:spTree>
    <p:extLst>
      <p:ext uri="{BB962C8B-B14F-4D97-AF65-F5344CB8AC3E}">
        <p14:creationId xmlns:p14="http://schemas.microsoft.com/office/powerpoint/2010/main" val="3924799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半隐式差分法预处理方程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2EFBAAD-2D39-058B-7EFD-56DF583711AA}"/>
                  </a:ext>
                </a:extLst>
              </p:cNvPr>
              <p:cNvSpPr txBox="1"/>
              <p:nvPr/>
            </p:nvSpPr>
            <p:spPr>
              <a:xfrm>
                <a:off x="1417770" y="1751012"/>
                <a:ext cx="6140874" cy="958980"/>
              </a:xfrm>
              <a:prstGeom prst="rect">
                <a:avLst/>
              </a:prstGeom>
              <a:noFill/>
            </p:spPr>
            <p:txBody>
              <a:bodyPr wrap="squar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显示差分</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法：</a:t>
                </a:r>
                <a:endParaRPr lang="en-US" altLang="zh-CN" sz="1800" i="1" kern="100" dirty="0">
                  <a:effectLst/>
                  <a:latin typeface="Cambria Math" panose="020405030504060302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𝑌</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𝑌</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e>
                      </m:d>
                      <m:r>
                        <a:rPr lang="en-US" altLang="zh-CN" sz="1800" b="0" i="0" kern="100" smtClean="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b="0" kern="100" dirty="0">
                  <a:effectLst/>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在递推过程中，保留了所有剩余项，令他们不随</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变化</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6" name="文本框 5">
                <a:extLst>
                  <a:ext uri="{FF2B5EF4-FFF2-40B4-BE49-F238E27FC236}">
                    <a16:creationId xmlns:a16="http://schemas.microsoft.com/office/drawing/2014/main" id="{B2EFBAAD-2D39-058B-7EFD-56DF583711AA}"/>
                  </a:ext>
                </a:extLst>
              </p:cNvPr>
              <p:cNvSpPr txBox="1">
                <a:spLocks noRot="1" noChangeAspect="1" noMove="1" noResize="1" noEditPoints="1" noAdjustHandles="1" noChangeArrowheads="1" noChangeShapeType="1" noTextEdit="1"/>
              </p:cNvSpPr>
              <p:nvPr/>
            </p:nvSpPr>
            <p:spPr>
              <a:xfrm>
                <a:off x="1417770" y="1751012"/>
                <a:ext cx="6140874" cy="958980"/>
              </a:xfrm>
              <a:prstGeom prst="rect">
                <a:avLst/>
              </a:prstGeom>
              <a:blipFill>
                <a:blip r:embed="rId2"/>
                <a:stretch>
                  <a:fillRect l="-894" t="-4430" b="-75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CFB74AAC-4DF5-AB19-7788-A7624E0ED1F2}"/>
                  </a:ext>
                </a:extLst>
              </p:cNvPr>
              <p:cNvSpPr txBox="1"/>
              <p:nvPr/>
            </p:nvSpPr>
            <p:spPr>
              <a:xfrm>
                <a:off x="1417769" y="2940151"/>
                <a:ext cx="6402131" cy="958980"/>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隐</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示差分</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法：</a:t>
                </a:r>
                <a:endParaRPr lang="en-US" altLang="zh-CN" sz="1800" i="1" kern="100" dirty="0">
                  <a:effectLst/>
                  <a:latin typeface="Cambria Math" panose="020405030504060302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𝐺</m:t>
                      </m:r>
                      <m:d>
                        <m:dPr>
                          <m:ctrlPr>
                            <a:rPr lang="zh-CN" altLang="zh-CN" i="1">
                              <a:latin typeface="Cambria Math" panose="02040503050406030204" pitchFamily="18" charset="0"/>
                            </a:rPr>
                          </m:ctrlPr>
                        </m:dPr>
                        <m:e>
                          <m:r>
                            <a:rPr lang="en-US" altLang="zh-CN" i="1">
                              <a:latin typeface="Cambria Math" panose="02040503050406030204" pitchFamily="18" charset="0"/>
                            </a:rPr>
                            <m:t>𝑌</m:t>
                          </m:r>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𝑌</m:t>
                          </m:r>
                          <m:d>
                            <m:dPr>
                              <m:ctrlPr>
                                <a:rPr lang="zh-CN" altLang="zh-CN" i="1">
                                  <a:latin typeface="Cambria Math" panose="02040503050406030204" pitchFamily="18" charset="0"/>
                                </a:rPr>
                              </m:ctrlPr>
                            </m:dPr>
                            <m:e>
                              <m:r>
                                <a:rPr lang="en-US" altLang="zh-CN" i="1">
                                  <a:latin typeface="Cambria Math" panose="02040503050406030204" pitchFamily="18" charset="0"/>
                                </a:rPr>
                                <m:t>𝑡</m:t>
                              </m:r>
                              <m:r>
                                <a:rPr lang="en-US" altLang="zh-CN" i="1">
                                  <a:latin typeface="Cambria Math" panose="02040503050406030204" pitchFamily="18" charset="0"/>
                                </a:rPr>
                                <m:t>+</m:t>
                              </m:r>
                              <m:r>
                                <a:rPr lang="en-US" altLang="zh-CN" i="1">
                                  <a:latin typeface="Cambria Math" panose="02040503050406030204" pitchFamily="18" charset="0"/>
                                </a:rPr>
                                <m:t>𝛥</m:t>
                              </m:r>
                              <m:r>
                                <a:rPr lang="en-US" altLang="zh-CN" i="1">
                                  <a:latin typeface="Cambria Math" panose="02040503050406030204" pitchFamily="18" charset="0"/>
                                </a:rPr>
                                <m:t>𝑡</m:t>
                              </m:r>
                            </m:e>
                          </m:d>
                        </m:e>
                      </m:d>
                      <m:r>
                        <a:rPr lang="en-US" altLang="zh-CN" i="1">
                          <a:latin typeface="Cambria Math" panose="02040503050406030204" pitchFamily="18" charset="0"/>
                        </a:rPr>
                        <m:t>=0</m:t>
                      </m:r>
                      <m:r>
                        <a:rPr lang="en-US" altLang="zh-CN" b="0" i="1" smtClean="0">
                          <a:latin typeface="Cambria Math" panose="02040503050406030204" pitchFamily="18" charset="0"/>
                        </a:rPr>
                        <m:t>.</m:t>
                      </m:r>
                    </m:oMath>
                  </m:oMathPara>
                </a14:m>
                <a:endParaRPr lang="en-US" altLang="zh-CN" dirty="0"/>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对所有的剩余项作了差分处理，取其在经过</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𝛥</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迭代前后的均值</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p>
            </p:txBody>
          </p:sp>
        </mc:Choice>
        <mc:Fallback xmlns="">
          <p:sp>
            <p:nvSpPr>
              <p:cNvPr id="9" name="文本框 8">
                <a:extLst>
                  <a:ext uri="{FF2B5EF4-FFF2-40B4-BE49-F238E27FC236}">
                    <a16:creationId xmlns:a16="http://schemas.microsoft.com/office/drawing/2014/main" id="{CFB74AAC-4DF5-AB19-7788-A7624E0ED1F2}"/>
                  </a:ext>
                </a:extLst>
              </p:cNvPr>
              <p:cNvSpPr txBox="1">
                <a:spLocks noRot="1" noChangeAspect="1" noMove="1" noResize="1" noEditPoints="1" noAdjustHandles="1" noChangeArrowheads="1" noChangeShapeType="1" noTextEdit="1"/>
              </p:cNvSpPr>
              <p:nvPr/>
            </p:nvSpPr>
            <p:spPr>
              <a:xfrm>
                <a:off x="1417769" y="2940151"/>
                <a:ext cx="6402131" cy="958980"/>
              </a:xfrm>
              <a:prstGeom prst="rect">
                <a:avLst/>
              </a:prstGeom>
              <a:blipFill>
                <a:blip r:embed="rId3"/>
                <a:stretch>
                  <a:fillRect l="-857" t="-4430" r="-4286" b="-7595"/>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8D8905FD-658C-1FEB-B745-A9379C5DA78A}"/>
              </a:ext>
            </a:extLst>
          </p:cNvPr>
          <p:cNvSpPr txBox="1"/>
          <p:nvPr/>
        </p:nvSpPr>
        <p:spPr>
          <a:xfrm>
            <a:off x="1417769" y="4026277"/>
            <a:ext cx="7849590" cy="646331"/>
          </a:xfrm>
          <a:prstGeom prst="rect">
            <a:avLst/>
          </a:prstGeom>
          <a:noFill/>
        </p:spPr>
        <p:txBody>
          <a:bodyPr wrap="square" rtlCol="0">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半隐式差分法：</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对线性部分进行隐式表示。而对非线性</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部分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作显示表示。</a:t>
            </a:r>
            <a:endParaRPr lang="zh-CN" altLang="en-US" dirty="0"/>
          </a:p>
        </p:txBody>
      </p:sp>
    </p:spTree>
    <p:extLst>
      <p:ext uri="{BB962C8B-B14F-4D97-AF65-F5344CB8AC3E}">
        <p14:creationId xmlns:p14="http://schemas.microsoft.com/office/powerpoint/2010/main" val="2697789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半隐式差分法预处理方程</a:t>
            </a: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B2EFBAAD-2D39-058B-7EFD-56DF583711AA}"/>
                  </a:ext>
                </a:extLst>
              </p:cNvPr>
              <p:cNvSpPr txBox="1"/>
              <p:nvPr/>
            </p:nvSpPr>
            <p:spPr>
              <a:xfrm>
                <a:off x="1417770" y="1733199"/>
                <a:ext cx="8462500" cy="605294"/>
              </a:xfrm>
              <a:prstGeom prst="rect">
                <a:avLst/>
              </a:prstGeom>
              <a:noFill/>
            </p:spPr>
            <p:txBody>
              <a:bodyPr wrap="square" rtlCol="0">
                <a:spAutoFit/>
              </a:bodyPr>
              <a:lstStyle/>
              <a:p>
                <a:pPr indent="304800" algn="just">
                  <a:lnSpc>
                    <a:spcPts val="2000"/>
                  </a:lnSpc>
                </a:pPr>
                <a:r>
                  <a:rPr lang="zh-CN" altLang="zh-CN" sz="1800" kern="100" dirty="0">
                    <a:effectLst/>
                    <a:latin typeface="Times New Roman" panose="02020603050405020304" pitchFamily="18" charset="0"/>
                    <a:ea typeface="宋体" panose="02010600030101010101" pitchFamily="2" charset="-122"/>
                  </a:rPr>
                  <a:t>具体到上述方程</a:t>
                </a:r>
                <a:r>
                  <a:rPr lang="en-US" altLang="zh-CN" sz="1800" kern="100" dirty="0">
                    <a:effectLst/>
                    <a:latin typeface="Times New Roman" panose="02020603050405020304" pitchFamily="18" charset="0"/>
                    <a:ea typeface="宋体" panose="02010600030101010101" pitchFamily="2" charset="-122"/>
                  </a:rPr>
                  <a:t>2.1</a:t>
                </a:r>
                <a:r>
                  <a:rPr lang="zh-CN" altLang="zh-CN" sz="1800" kern="100" dirty="0">
                    <a:effectLst/>
                    <a:latin typeface="Times New Roman" panose="02020603050405020304" pitchFamily="18" charset="0"/>
                    <a:ea typeface="宋体" panose="02010600030101010101" pitchFamily="2" charset="-122"/>
                  </a:rPr>
                  <a:t>，我们对线性部分</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𝑢</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𝜇</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𝜇</m:t>
                    </m:r>
                  </m:oMath>
                </a14:m>
                <a:r>
                  <a:rPr lang="zh-CN" altLang="zh-CN" sz="1800" kern="100" dirty="0">
                    <a:effectLst/>
                    <a:latin typeface="Times New Roman" panose="02020603050405020304" pitchFamily="18" charset="0"/>
                    <a:ea typeface="宋体" panose="02010600030101010101" pitchFamily="2" charset="-122"/>
                  </a:rPr>
                  <a:t>以及</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𝐗</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𝐗</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oMath>
                </a14:m>
                <a:r>
                  <a:rPr lang="zh-CN" altLang="zh-CN" sz="1800" kern="100" dirty="0">
                    <a:effectLst/>
                    <a:latin typeface="Times New Roman" panose="02020603050405020304" pitchFamily="18" charset="0"/>
                    <a:ea typeface="宋体" panose="02010600030101010101" pitchFamily="2" charset="-122"/>
                  </a:rPr>
                  <a:t>进行隐式表示。而对非线性项</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𝑢</m:t>
                        </m:r>
                      </m:e>
                    </m:d>
                  </m:oMath>
                </a14:m>
                <a:r>
                  <a:rPr lang="zh-CN" altLang="zh-CN" sz="1800" kern="100" dirty="0">
                    <a:effectLst/>
                    <a:latin typeface="Times New Roman" panose="02020603050405020304" pitchFamily="18" charset="0"/>
                    <a:ea typeface="宋体" panose="02010600030101010101" pitchFamily="2" charset="-122"/>
                  </a:rPr>
                  <a:t>作显示表示。得到如下方程组：</a:t>
                </a:r>
              </a:p>
            </p:txBody>
          </p:sp>
        </mc:Choice>
        <mc:Fallback xmlns="">
          <p:sp>
            <p:nvSpPr>
              <p:cNvPr id="6" name="文本框 5">
                <a:extLst>
                  <a:ext uri="{FF2B5EF4-FFF2-40B4-BE49-F238E27FC236}">
                    <a16:creationId xmlns:a16="http://schemas.microsoft.com/office/drawing/2014/main" id="{B2EFBAAD-2D39-058B-7EFD-56DF583711AA}"/>
                  </a:ext>
                </a:extLst>
              </p:cNvPr>
              <p:cNvSpPr txBox="1">
                <a:spLocks noRot="1" noChangeAspect="1" noMove="1" noResize="1" noEditPoints="1" noAdjustHandles="1" noChangeArrowheads="1" noChangeShapeType="1" noTextEdit="1"/>
              </p:cNvSpPr>
              <p:nvPr/>
            </p:nvSpPr>
            <p:spPr>
              <a:xfrm>
                <a:off x="1417770" y="1733199"/>
                <a:ext cx="8462500" cy="605294"/>
              </a:xfrm>
              <a:prstGeom prst="rect">
                <a:avLst/>
              </a:prstGeom>
              <a:blipFill>
                <a:blip r:embed="rId2"/>
                <a:stretch>
                  <a:fillRect l="-648" t="-11000" r="-576" b="-12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9B920DB-9EA7-C3E0-BD32-B739192DBAC5}"/>
                  </a:ext>
                </a:extLst>
              </p:cNvPr>
              <p:cNvSpPr txBox="1"/>
              <p:nvPr/>
            </p:nvSpPr>
            <p:spPr>
              <a:xfrm>
                <a:off x="1417770" y="2382641"/>
                <a:ext cx="9112366" cy="213686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sz="1800" i="1" kern="100" smtClean="0">
                              <a:effectLst/>
                              <a:latin typeface="Cambria Math" panose="02040503050406030204" pitchFamily="18" charset="0"/>
                              <a:ea typeface="Cambria Math" panose="02040503050406030204" pitchFamily="18" charset="0"/>
                            </a:rPr>
                          </m:ctrlPr>
                        </m:dPr>
                        <m:e>
                          <m:eqArr>
                            <m:eqArrPr>
                              <m:ctrlPr>
                                <a:rPr lang="zh-CN" altLang="zh-CN" sz="1800" i="1" kern="100">
                                  <a:effectLst/>
                                  <a:latin typeface="Cambria Math" panose="02040503050406030204" pitchFamily="18" charset="0"/>
                                  <a:ea typeface="Cambria Math" panose="02040503050406030204" pitchFamily="18" charset="0"/>
                                </a:rPr>
                              </m:ctrlPr>
                            </m:eqArrPr>
                            <m:e>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num>
                                <m:den>
                                  <m:r>
                                    <a:rPr lang="en-US" altLang="zh-CN" sz="1800" i="1" kern="100">
                                      <a:effectLst/>
                                      <a:latin typeface="Cambria Math" panose="02040503050406030204" pitchFamily="18" charset="0"/>
                                      <a:ea typeface="宋体" panose="02010600030101010101" pitchFamily="2" charset="-122"/>
                                    </a:rPr>
                                    <m:t>𝜏</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num>
                                <m:den>
                                  <m:r>
                                    <a:rPr lang="en-US" altLang="zh-CN" sz="1800" i="1" kern="100">
                                      <a:effectLst/>
                                      <a:latin typeface="Cambria Math" panose="02040503050406030204" pitchFamily="18" charset="0"/>
                                      <a:ea typeface="宋体" panose="02010600030101010101" pitchFamily="2" charset="-122"/>
                                    </a:rPr>
                                    <m:t>2</m:t>
                                  </m:r>
                                </m:den>
                              </m:f>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num>
                                <m:den>
                                  <m:r>
                                    <a:rPr lang="en-US" altLang="zh-CN" sz="1800" i="1" kern="100">
                                      <a:effectLst/>
                                      <a:latin typeface="Cambria Math" panose="02040503050406030204" pitchFamily="18" charset="0"/>
                                      <a:ea typeface="宋体" panose="02010600030101010101" pitchFamily="2" charset="-122"/>
                                    </a:rPr>
                                    <m:t>2</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num>
                                <m:den>
                                  <m:r>
                                    <a:rPr lang="en-US" altLang="zh-CN" sz="1800" i="1" kern="100">
                                      <a:effectLst/>
                                      <a:latin typeface="Cambria Math" panose="02040503050406030204" pitchFamily="18" charset="0"/>
                                      <a:ea typeface="宋体" panose="02010600030101010101" pitchFamily="2" charset="-122"/>
                                    </a:rPr>
                                    <m:t>2</m:t>
                                  </m:r>
                                </m:den>
                              </m:f>
                              <m:r>
                                <a:rPr lang="en-US" altLang="zh-CN" sz="1800" i="1" kern="100">
                                  <a:effectLst/>
                                  <a:latin typeface="Cambria Math" panose="02040503050406030204" pitchFamily="18" charset="0"/>
                                  <a:ea typeface="宋体" panose="02010600030101010101" pitchFamily="2" charset="-122"/>
                                </a:rPr>
                                <m:t>,       </m:t>
                              </m:r>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𝛺</m:t>
                              </m:r>
                            </m:e>
                            <m:e>
                              <m:r>
                                <a:rPr lang="en-US" altLang="zh-CN" sz="1800" i="1" kern="100">
                                  <a:effectLst/>
                                  <a:latin typeface="Cambria Math" panose="02040503050406030204" pitchFamily="18" charset="0"/>
                                  <a:ea typeface="宋体" panose="02010600030101010101" pitchFamily="2" charset="-122"/>
                                </a:rPr>
                                <m:t>#####</m:t>
                              </m:r>
                            </m:e>
                            <m:e>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sup>
                                  </m:sSup>
                                </m:num>
                                <m:den>
                                  <m:r>
                                    <a:rPr lang="en-US" altLang="zh-CN" sz="1800" i="1" kern="100">
                                      <a:effectLst/>
                                      <a:latin typeface="Cambria Math" panose="02040503050406030204" pitchFamily="18" charset="0"/>
                                      <a:ea typeface="宋体" panose="02010600030101010101" pitchFamily="2" charset="-122"/>
                                    </a:rPr>
                                    <m:t>𝜏</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num>
                                <m:den>
                                  <m:r>
                                    <a:rPr lang="en-US" altLang="zh-CN" sz="1800" i="1" kern="100">
                                      <a:effectLst/>
                                      <a:latin typeface="Cambria Math" panose="02040503050406030204" pitchFamily="18" charset="0"/>
                                      <a:ea typeface="宋体" panose="02010600030101010101" pitchFamily="2" charset="-122"/>
                                    </a:rPr>
                                    <m:t>2</m:t>
                                  </m:r>
                                </m:den>
                              </m:f>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i="1" kern="100">
                                      <a:effectLst/>
                                      <a:latin typeface="Cambria Math" panose="02040503050406030204" pitchFamily="18" charset="0"/>
                                      <a:ea typeface="宋体" panose="02010600030101010101" pitchFamily="2" charset="-122"/>
                                    </a:rPr>
                                    <m:t>1</m:t>
                                  </m:r>
                                </m:sub>
                              </m:sSub>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num>
                                <m:den>
                                  <m:r>
                                    <a:rPr lang="en-US" altLang="zh-CN" sz="1800" i="1" kern="100">
                                      <a:effectLst/>
                                      <a:latin typeface="Cambria Math" panose="02040503050406030204" pitchFamily="18" charset="0"/>
                                      <a:ea typeface="宋体" panose="02010600030101010101" pitchFamily="2" charset="-122"/>
                                    </a:rPr>
                                    <m:t>2</m:t>
                                  </m:r>
                                </m:den>
                              </m:f>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2</m:t>
                                          </m:r>
                                        </m:sub>
                                      </m:sSub>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2</m:t>
                                          </m:r>
                                        </m:sub>
                                      </m:sSub>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num>
                                <m:den>
                                  <m:r>
                                    <a:rPr lang="en-US" altLang="zh-CN" sz="1800" i="1" kern="100">
                                      <a:effectLst/>
                                      <a:latin typeface="Cambria Math" panose="02040503050406030204" pitchFamily="18" charset="0"/>
                                      <a:ea typeface="宋体" panose="02010600030101010101" pitchFamily="2" charset="-122"/>
                                    </a:rPr>
                                    <m:t>2</m:t>
                                  </m:r>
                                </m:den>
                              </m:f>
                              <m:r>
                                <a:rPr lang="en-US" altLang="zh-CN" sz="1800" i="1" kern="100">
                                  <a:effectLst/>
                                  <a:latin typeface="Cambria Math" panose="02040503050406030204" pitchFamily="18" charset="0"/>
                                  <a:ea typeface="宋体" panose="02010600030101010101" pitchFamily="2" charset="-122"/>
                                </a:rPr>
                                <m:t>,       </m:t>
                              </m:r>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𝛺</m:t>
                              </m:r>
                            </m:e>
                            <m:e>
                              <m:r>
                                <a:rPr lang="en-US" altLang="zh-CN" sz="1800" i="1" kern="100">
                                  <a:effectLst/>
                                  <a:latin typeface="Cambria Math" panose="02040503050406030204" pitchFamily="18" charset="0"/>
                                  <a:ea typeface="宋体" panose="02010600030101010101" pitchFamily="2" charset="-122"/>
                                </a:rPr>
                                <m:t>##</m:t>
                              </m:r>
                            </m:e>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0</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i="1"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        </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0</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i="1"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                          </m:t>
                              </m:r>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𝛺</m:t>
                              </m:r>
                              <m:r>
                                <a:rPr lang="en-US" altLang="zh-CN" sz="1800" i="1" kern="100">
                                  <a:effectLst/>
                                  <a:latin typeface="Cambria Math" panose="02040503050406030204" pitchFamily="18" charset="0"/>
                                  <a:ea typeface="宋体" panose="02010600030101010101" pitchFamily="2" charset="-122"/>
                                </a:rPr>
                                <m:t>                   </m:t>
                              </m:r>
                            </m:e>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=0,        </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=0.                                                  </m:t>
                              </m:r>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𝜕𝛺</m:t>
                              </m:r>
                            </m:e>
                          </m:eqArr>
                          <m:r>
                            <a:rPr lang="en-US" altLang="zh-CN" sz="1800" b="0" i="1" kern="100" smtClean="0">
                              <a:effectLst/>
                              <a:latin typeface="Cambria Math" panose="02040503050406030204" pitchFamily="18" charset="0"/>
                              <a:ea typeface="宋体" panose="02010600030101010101" pitchFamily="2" charset="-122"/>
                            </a:rPr>
                            <m:t>            (2.2)</m:t>
                          </m:r>
                        </m:e>
                      </m:d>
                    </m:oMath>
                  </m:oMathPara>
                </a14:m>
                <a:endParaRPr lang="zh-CN" altLang="en-US" dirty="0"/>
              </a:p>
            </p:txBody>
          </p:sp>
        </mc:Choice>
        <mc:Fallback xmlns="">
          <p:sp>
            <p:nvSpPr>
              <p:cNvPr id="5" name="文本框 4">
                <a:extLst>
                  <a:ext uri="{FF2B5EF4-FFF2-40B4-BE49-F238E27FC236}">
                    <a16:creationId xmlns:a16="http://schemas.microsoft.com/office/drawing/2014/main" id="{89B920DB-9EA7-C3E0-BD32-B739192DBAC5}"/>
                  </a:ext>
                </a:extLst>
              </p:cNvPr>
              <p:cNvSpPr txBox="1">
                <a:spLocks noRot="1" noChangeAspect="1" noMove="1" noResize="1" noEditPoints="1" noAdjustHandles="1" noChangeArrowheads="1" noChangeShapeType="1" noTextEdit="1"/>
              </p:cNvSpPr>
              <p:nvPr/>
            </p:nvSpPr>
            <p:spPr>
              <a:xfrm>
                <a:off x="1417770" y="2382641"/>
                <a:ext cx="9112366" cy="213686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E13C848-F300-1CE4-90FE-4DBFF9991983}"/>
                  </a:ext>
                </a:extLst>
              </p:cNvPr>
              <p:cNvSpPr txBox="1"/>
              <p:nvPr/>
            </p:nvSpPr>
            <p:spPr>
              <a:xfrm>
                <a:off x="1531917" y="4720442"/>
                <a:ext cx="8348353" cy="1500988"/>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上式中，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表示每次递进时的步长，</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表示当第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次递推时，即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时的函数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。所以，</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是一个仅关于变量</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的函数。同理，</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则表示当第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次递推时，即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时的函数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，也是一个仅关于变量</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的函数。上式中的</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m:rPr>
                            <m:sty m:val="p"/>
                          </m:rP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n</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p>
                    </m:sSup>
                    <m:r>
                      <a:rPr lang="zh-CN" altLang="en-US" i="1" kern="100">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i="1" kern="100" dirty="0">
                    <a:effectLst/>
                    <a:latin typeface="Cambria Math" panose="02040503050406030204" pitchFamily="18" charset="0"/>
                    <a:ea typeface="宋体" panose="02010600030101010101" pitchFamily="2" charset="-122"/>
                    <a:cs typeface="Times New Roman" panose="02020603050405020304" pitchFamily="18" charset="0"/>
                  </a:rPr>
                  <a:t> </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kern="100">
                            <a:latin typeface="Cambria Math" panose="02040503050406030204" pitchFamily="18" charset="0"/>
                            <a:ea typeface="宋体" panose="02010600030101010101" pitchFamily="2" charset="-122"/>
                            <a:cs typeface="Times New Roman" panose="02020603050405020304" pitchFamily="18" charset="0"/>
                          </a:rPr>
                          <m:t>𝜇</m:t>
                        </m:r>
                      </m:e>
                      <m:sup>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p>
                    </m:sSup>
                    <m:r>
                      <a:rPr lang="zh-CN" altLang="en-US" kern="10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pPr>
                      <m:e>
                        <m:r>
                          <a:rPr lang="en-US" altLang="zh-CN" kern="100">
                            <a:latin typeface="Cambria Math" panose="02040503050406030204" pitchFamily="18" charset="0"/>
                            <a:ea typeface="宋体" panose="02010600030101010101" pitchFamily="2" charset="-122"/>
                            <a:cs typeface="Times New Roman" panose="02020603050405020304" pitchFamily="18" charset="0"/>
                          </a:rPr>
                          <m:t>∆</m:t>
                        </m:r>
                        <m:r>
                          <a:rPr lang="en-US" altLang="zh-CN" kern="100">
                            <a:latin typeface="Cambria Math" panose="02040503050406030204" pitchFamily="18" charset="0"/>
                            <a:ea typeface="宋体" panose="02010600030101010101" pitchFamily="2" charset="-122"/>
                            <a:cs typeface="Times New Roman" panose="02020603050405020304" pitchFamily="18" charset="0"/>
                          </a:rPr>
                          <m:t>𝜇</m:t>
                        </m:r>
                      </m:e>
                      <m:sup>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p>
                    </m:sSup>
                    <m:r>
                      <a:rPr lang="zh-CN" altLang="en-US" kern="100" smtClean="0">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pPr>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e>
                      <m:sup>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n</m:t>
                        </m:r>
                      </m:sup>
                    </m:sSup>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pPr>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b>
                        </m:sSub>
                      </m:e>
                      <m:sup>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n</m:t>
                        </m:r>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pPr>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e>
                      <m:sup>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n</m:t>
                        </m:r>
                      </m:sup>
                    </m:sSup>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p>
                      <m:s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pPr>
                      <m:e>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2</m:t>
                            </m:r>
                          </m:sub>
                        </m:sSub>
                      </m:e>
                      <m:sup>
                        <m:r>
                          <m:rPr>
                            <m:sty m:val="p"/>
                          </m:rPr>
                          <a:rPr lang="en-US" altLang="zh-CN" kern="100">
                            <a:latin typeface="Cambria Math" panose="02040503050406030204" pitchFamily="18" charset="0"/>
                            <a:ea typeface="宋体" panose="02010600030101010101" pitchFamily="2" charset="-122"/>
                            <a:cs typeface="Times New Roman" panose="02020603050405020304" pitchFamily="18" charset="0"/>
                          </a:rPr>
                          <m:t>n</m:t>
                        </m:r>
                        <m:r>
                          <a:rPr lang="en-US" altLang="zh-CN" kern="100">
                            <a:latin typeface="Cambria Math" panose="02040503050406030204" pitchFamily="18" charset="0"/>
                            <a:ea typeface="宋体" panose="02010600030101010101" pitchFamily="2" charset="-122"/>
                            <a:cs typeface="Times New Roman" panose="02020603050405020304" pitchFamily="18" charset="0"/>
                          </a:rPr>
                          <m:t>+1</m:t>
                        </m:r>
                      </m:sup>
                    </m:sSup>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均采用这种表示方法，并且，他们都变成了仅关于变量</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的函数。</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7" name="文本框 6">
                <a:extLst>
                  <a:ext uri="{FF2B5EF4-FFF2-40B4-BE49-F238E27FC236}">
                    <a16:creationId xmlns:a16="http://schemas.microsoft.com/office/drawing/2014/main" id="{2E13C848-F300-1CE4-90FE-4DBFF9991983}"/>
                  </a:ext>
                </a:extLst>
              </p:cNvPr>
              <p:cNvSpPr txBox="1">
                <a:spLocks noRot="1" noChangeAspect="1" noMove="1" noResize="1" noEditPoints="1" noAdjustHandles="1" noChangeArrowheads="1" noChangeShapeType="1" noTextEdit="1"/>
              </p:cNvSpPr>
              <p:nvPr/>
            </p:nvSpPr>
            <p:spPr>
              <a:xfrm>
                <a:off x="1531917" y="4720442"/>
                <a:ext cx="8348353" cy="1500988"/>
              </a:xfrm>
              <a:prstGeom prst="rect">
                <a:avLst/>
              </a:prstGeom>
              <a:blipFill>
                <a:blip r:embed="rId4"/>
                <a:stretch>
                  <a:fillRect l="-584" t="-2834" r="-3285" b="-445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40006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半隐式差分法预处理方程</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7E869DA-0D48-BCB3-9393-E68290973A57}"/>
                  </a:ext>
                </a:extLst>
              </p:cNvPr>
              <p:cNvSpPr txBox="1"/>
              <p:nvPr/>
            </p:nvSpPr>
            <p:spPr>
              <a:xfrm>
                <a:off x="860961" y="1710047"/>
                <a:ext cx="9328068" cy="662361"/>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在求解过程中，可以将</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oMath>
                </a14:m>
                <a:r>
                  <a:rPr lang="zh-CN" altLang="zh-CN" sz="1800" kern="100" dirty="0">
                    <a:effectLst/>
                    <a:latin typeface="Times New Roman" panose="02020603050405020304" pitchFamily="18" charset="0"/>
                    <a:ea typeface="宋体" panose="02010600030101010101" pitchFamily="2" charset="-122"/>
                  </a:rPr>
                  <a:t>视为常系数，</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e>
                      <m:sup>
                        <m:r>
                          <a:rPr lang="en-US" altLang="zh-CN" sz="1800" i="1" kern="100">
                            <a:effectLst/>
                            <a:latin typeface="Cambria Math" panose="02040503050406030204" pitchFamily="18" charset="0"/>
                            <a:ea typeface="宋体" panose="02010600030101010101" pitchFamily="2" charset="-122"/>
                          </a:rPr>
                          <m:t>𝑛</m:t>
                        </m:r>
                      </m:sup>
                    </m:sSup>
                  </m:oMath>
                </a14:m>
                <a:r>
                  <a:rPr lang="zh-CN" altLang="zh-CN" sz="1800" kern="100" dirty="0">
                    <a:effectLst/>
                    <a:latin typeface="Times New Roman" panose="02020603050405020304" pitchFamily="18" charset="0"/>
                    <a:ea typeface="宋体" panose="02010600030101010101" pitchFamily="2" charset="-122"/>
                  </a:rPr>
                  <a:t>和</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e>
                      <m:sup>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sup>
                    </m:sSup>
                  </m:oMath>
                </a14:m>
                <a:r>
                  <a:rPr lang="zh-CN" altLang="zh-CN" sz="1800" kern="100" dirty="0">
                    <a:effectLst/>
                    <a:latin typeface="Times New Roman" panose="02020603050405020304" pitchFamily="18" charset="0"/>
                    <a:ea typeface="宋体" panose="02010600030101010101" pitchFamily="2" charset="-122"/>
                  </a:rPr>
                  <a:t>视为常数项，随后将其余项中的第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+1</m:t>
                    </m:r>
                  </m:oMath>
                </a14:m>
                <a:r>
                  <a:rPr lang="zh-CN" altLang="zh-CN" sz="1800" kern="100" dirty="0">
                    <a:effectLst/>
                    <a:latin typeface="Times New Roman" panose="02020603050405020304" pitchFamily="18" charset="0"/>
                    <a:ea typeface="宋体" panose="02010600030101010101" pitchFamily="2" charset="-122"/>
                  </a:rPr>
                  <a:t>次递推得到的项放在等式左侧，第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𝑛</m:t>
                    </m:r>
                  </m:oMath>
                </a14:m>
                <a:r>
                  <a:rPr lang="zh-CN" altLang="zh-CN" sz="1800" kern="100" dirty="0">
                    <a:effectLst/>
                    <a:latin typeface="Times New Roman" panose="02020603050405020304" pitchFamily="18" charset="0"/>
                    <a:ea typeface="宋体" panose="02010600030101010101" pitchFamily="2" charset="-122"/>
                  </a:rPr>
                  <a:t>次递推得到的项放在等式右侧，得到如下方程组：</a:t>
                </a:r>
              </a:p>
            </p:txBody>
          </p:sp>
        </mc:Choice>
        <mc:Fallback xmlns="">
          <p:sp>
            <p:nvSpPr>
              <p:cNvPr id="7" name="文本框 6">
                <a:extLst>
                  <a:ext uri="{FF2B5EF4-FFF2-40B4-BE49-F238E27FC236}">
                    <a16:creationId xmlns:a16="http://schemas.microsoft.com/office/drawing/2014/main" id="{F7E869DA-0D48-BCB3-9393-E68290973A57}"/>
                  </a:ext>
                </a:extLst>
              </p:cNvPr>
              <p:cNvSpPr txBox="1">
                <a:spLocks noRot="1" noChangeAspect="1" noMove="1" noResize="1" noEditPoints="1" noAdjustHandles="1" noChangeArrowheads="1" noChangeShapeType="1" noTextEdit="1"/>
              </p:cNvSpPr>
              <p:nvPr/>
            </p:nvSpPr>
            <p:spPr>
              <a:xfrm>
                <a:off x="860961" y="1710047"/>
                <a:ext cx="9328068" cy="662361"/>
              </a:xfrm>
              <a:prstGeom prst="rect">
                <a:avLst/>
              </a:prstGeom>
              <a:blipFill>
                <a:blip r:embed="rId2"/>
                <a:stretch>
                  <a:fillRect t="-5556" r="-588" b="-120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A50C0E0-EB53-E996-D695-1E9913F75672}"/>
                  </a:ext>
                </a:extLst>
              </p:cNvPr>
              <p:cNvSpPr txBox="1"/>
              <p:nvPr/>
            </p:nvSpPr>
            <p:spPr>
              <a:xfrm>
                <a:off x="855023" y="2618509"/>
                <a:ext cx="4109125" cy="1802673"/>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d>
                        <m:dPr>
                          <m:begChr m:val="{"/>
                          <m:endChr m:val=""/>
                          <m:ctrlPr>
                            <a:rPr lang="zh-CN" altLang="zh-CN" i="1" kern="100" smtClean="0">
                              <a:latin typeface="Cambria Math" panose="02040503050406030204" pitchFamily="18" charset="0"/>
                              <a:ea typeface="Cambria Math" panose="02040503050406030204" pitchFamily="18" charset="0"/>
                            </a:rPr>
                          </m:ctrlPr>
                        </m:dPr>
                        <m:e>
                          <m:eqArr>
                            <m:eqArrPr>
                              <m:ctrlPr>
                                <a:rPr lang="zh-CN" altLang="zh-CN" i="1" kern="100">
                                  <a:latin typeface="Cambria Math" panose="02040503050406030204" pitchFamily="18" charset="0"/>
                                  <a:ea typeface="Cambria Math" panose="02040503050406030204" pitchFamily="18" charset="0"/>
                                </a:rPr>
                              </m:ctrlPr>
                            </m:eqArrPr>
                            <m:e>
                              <m:r>
                                <a:rPr lang="en-US" altLang="zh-CN" i="1">
                                  <a:latin typeface="Cambria Math" panose="02040503050406030204" pitchFamily="18" charset="0"/>
                                </a:rPr>
                                <m:t>2</m:t>
                              </m:r>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e>
                              </m:d>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𝜇</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=2</m:t>
                              </m:r>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e>
                              </m:d>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𝜇</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m:t>
                                  </m:r>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e>
                              </m:d>
                              <m:r>
                                <a:rPr lang="en-US" altLang="zh-CN" i="1" kern="100">
                                  <a:latin typeface="Cambria Math" panose="02040503050406030204" pitchFamily="18" charset="0"/>
                                  <a:ea typeface="宋体" panose="02010600030101010101" pitchFamily="2" charset="-122"/>
                                </a:rPr>
                                <m:t>,       </m:t>
                              </m:r>
                              <m:r>
                                <a:rPr lang="en-US" altLang="zh-CN" b="1" i="1" kern="100">
                                  <a:latin typeface="Cambria Math" panose="02040503050406030204" pitchFamily="18" charset="0"/>
                                  <a:ea typeface="宋体" panose="02010600030101010101" pitchFamily="2" charset="-122"/>
                                </a:rPr>
                                <m:t>𝑿</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𝛺</m:t>
                              </m:r>
                            </m:e>
                            <m:e>
                              <m:r>
                                <a:rPr lang="en-US" altLang="zh-CN" i="1" kern="100">
                                  <a:latin typeface="Cambria Math" panose="02040503050406030204" pitchFamily="18" charset="0"/>
                                  <a:ea typeface="宋体" panose="02010600030101010101" pitchFamily="2" charset="-122"/>
                                </a:rPr>
                                <m:t>#####</m:t>
                              </m:r>
                            </m:e>
                            <m:e>
                              <m:r>
                                <a:rPr lang="en-US" altLang="zh-CN" i="1">
                                  <a:latin typeface="Cambria Math" panose="02040503050406030204" pitchFamily="18" charset="0"/>
                                </a:rPr>
                                <m:t>(2+</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e>
                              </m:d>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𝜇</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𝜇</m:t>
                                  </m:r>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=(2−</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e>
                              </m:d>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𝜇</m:t>
                                  </m:r>
                                </m:e>
                                <m:sup>
                                  <m:r>
                                    <a:rPr lang="en-US" altLang="zh-CN" i="1">
                                      <a:latin typeface="Cambria Math" panose="02040503050406030204" pitchFamily="18" charset="0"/>
                                    </a:rPr>
                                    <m:t>𝑛</m:t>
                                  </m:r>
                                </m:sup>
                              </m:sSup>
                              <m:r>
                                <a:rPr lang="en-US" altLang="zh-CN" i="1">
                                  <a:latin typeface="Cambria Math" panose="02040503050406030204" pitchFamily="18" charset="0"/>
                                </a:rPr>
                                <m:t>+  </m:t>
                              </m:r>
                              <m:r>
                                <a:rPr lang="en-US" altLang="zh-CN" i="1">
                                  <a:latin typeface="Cambria Math" panose="02040503050406030204" pitchFamily="18" charset="0"/>
                                </a:rPr>
                                <m:t>𝜏</m:t>
                              </m:r>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𝜇</m:t>
                                  </m:r>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2</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m:t>
                                  </m:r>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2</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e>
                              </m:d>
                              <m:r>
                                <a:rPr lang="en-US" altLang="zh-CN" i="1" kern="100">
                                  <a:latin typeface="Cambria Math" panose="02040503050406030204" pitchFamily="18" charset="0"/>
                                  <a:ea typeface="宋体" panose="02010600030101010101" pitchFamily="2" charset="-122"/>
                                </a:rPr>
                                <m:t>,      </m:t>
                              </m:r>
                              <m:r>
                                <a:rPr lang="en-US" altLang="zh-CN" b="0" i="1" kern="100" smtClean="0">
                                  <a:latin typeface="Cambria Math" panose="02040503050406030204" pitchFamily="18" charset="0"/>
                                  <a:ea typeface="宋体" panose="02010600030101010101" pitchFamily="2" charset="-122"/>
                                </a:rPr>
                                <m:t>    </m:t>
                              </m:r>
                              <m:r>
                                <a:rPr lang="en-US" altLang="zh-CN" i="1" kern="100">
                                  <a:latin typeface="Cambria Math" panose="02040503050406030204" pitchFamily="18" charset="0"/>
                                  <a:ea typeface="宋体" panose="02010600030101010101" pitchFamily="2" charset="-122"/>
                                </a:rPr>
                                <m:t> </m:t>
                              </m:r>
                              <m:r>
                                <a:rPr lang="en-US" altLang="zh-CN" b="1" i="1" kern="100">
                                  <a:latin typeface="Cambria Math" panose="02040503050406030204" pitchFamily="18" charset="0"/>
                                  <a:ea typeface="宋体" panose="02010600030101010101" pitchFamily="2" charset="-122"/>
                                </a:rPr>
                                <m:t>𝑿</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𝛺</m:t>
                              </m:r>
                            </m:e>
                            <m:e>
                              <m:r>
                                <a:rPr lang="en-US" altLang="zh-CN" i="1" kern="100">
                                  <a:latin typeface="Cambria Math" panose="02040503050406030204" pitchFamily="18" charset="0"/>
                                  <a:ea typeface="宋体" panose="02010600030101010101" pitchFamily="2" charset="-122"/>
                                </a:rPr>
                                <m:t>##</m:t>
                              </m:r>
                            </m:e>
                            <m:e>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𝑢</m:t>
                                  </m:r>
                                </m:e>
                                <m:sup>
                                  <m:r>
                                    <a:rPr lang="en-US" altLang="zh-CN" i="1" kern="100">
                                      <a:latin typeface="Cambria Math" panose="02040503050406030204" pitchFamily="18" charset="0"/>
                                      <a:ea typeface="宋体" panose="02010600030101010101" pitchFamily="2" charset="-122"/>
                                    </a:rPr>
                                    <m:t>0</m:t>
                                  </m:r>
                                </m:sup>
                              </m:sSup>
                              <m:d>
                                <m:dPr>
                                  <m:ctrlPr>
                                    <a:rPr lang="zh-CN" altLang="zh-CN" i="1" kern="100">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rPr>
                                    <m:t>𝑿</m:t>
                                  </m:r>
                                </m:e>
                              </m:d>
                              <m:r>
                                <a:rPr lang="en-US"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𝑔</m:t>
                                  </m:r>
                                </m:e>
                                <m:sub>
                                  <m:r>
                                    <a:rPr lang="en-US" altLang="zh-CN" i="1" kern="100">
                                      <a:latin typeface="Cambria Math" panose="02040503050406030204" pitchFamily="18" charset="0"/>
                                      <a:ea typeface="宋体" panose="02010600030101010101" pitchFamily="2" charset="-122"/>
                                    </a:rPr>
                                    <m:t>1</m:t>
                                  </m:r>
                                </m:sub>
                              </m:sSub>
                              <m:d>
                                <m:dPr>
                                  <m:ctrlPr>
                                    <a:rPr lang="zh-CN" altLang="zh-CN" i="1" kern="100">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rPr>
                                    <m:t>𝑿</m:t>
                                  </m:r>
                                </m:e>
                              </m:d>
                              <m:r>
                                <a:rPr lang="en-US" altLang="zh-CN" i="1" kern="100">
                                  <a:latin typeface="Cambria Math" panose="02040503050406030204" pitchFamily="18" charset="0"/>
                                  <a:ea typeface="宋体" panose="02010600030101010101" pitchFamily="2" charset="-122"/>
                                </a:rPr>
                                <m:t>,        </m:t>
                              </m:r>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𝜇</m:t>
                                  </m:r>
                                </m:e>
                                <m:sup>
                                  <m:r>
                                    <a:rPr lang="en-US" altLang="zh-CN" i="1" kern="100">
                                      <a:latin typeface="Cambria Math" panose="02040503050406030204" pitchFamily="18" charset="0"/>
                                      <a:ea typeface="宋体" panose="02010600030101010101" pitchFamily="2" charset="-122"/>
                                    </a:rPr>
                                    <m:t>0</m:t>
                                  </m:r>
                                </m:sup>
                              </m:sSup>
                              <m:d>
                                <m:dPr>
                                  <m:ctrlPr>
                                    <a:rPr lang="zh-CN" altLang="zh-CN" i="1" kern="100">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rPr>
                                    <m:t>𝑿</m:t>
                                  </m:r>
                                </m:e>
                              </m:d>
                              <m:r>
                                <a:rPr lang="en-US" altLang="zh-CN" i="1"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Cambria Math" panose="02040503050406030204" pitchFamily="18" charset="0"/>
                                    </a:rPr>
                                  </m:ctrlPr>
                                </m:sSubPr>
                                <m:e>
                                  <m:r>
                                    <a:rPr lang="en-US" altLang="zh-CN" i="1" kern="100">
                                      <a:latin typeface="Cambria Math" panose="02040503050406030204" pitchFamily="18" charset="0"/>
                                      <a:ea typeface="宋体" panose="02010600030101010101" pitchFamily="2" charset="-122"/>
                                    </a:rPr>
                                    <m:t>𝑔</m:t>
                                  </m:r>
                                </m:e>
                                <m:sub>
                                  <m:r>
                                    <a:rPr lang="en-US" altLang="zh-CN" i="1" kern="100">
                                      <a:latin typeface="Cambria Math" panose="02040503050406030204" pitchFamily="18" charset="0"/>
                                      <a:ea typeface="宋体" panose="02010600030101010101" pitchFamily="2" charset="-122"/>
                                    </a:rPr>
                                    <m:t>2</m:t>
                                  </m:r>
                                </m:sub>
                              </m:sSub>
                              <m:d>
                                <m:dPr>
                                  <m:ctrlPr>
                                    <a:rPr lang="zh-CN" altLang="zh-CN" i="1" kern="100">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rPr>
                                    <m:t>𝑿</m:t>
                                  </m:r>
                                </m:e>
                              </m:d>
                              <m:r>
                                <a:rPr lang="en-US" altLang="zh-CN" i="1" kern="100">
                                  <a:latin typeface="Cambria Math" panose="02040503050406030204" pitchFamily="18" charset="0"/>
                                  <a:ea typeface="宋体" panose="02010600030101010101" pitchFamily="2" charset="-122"/>
                                </a:rPr>
                                <m:t>, </m:t>
                              </m:r>
                              <m:r>
                                <a:rPr lang="en-US" altLang="zh-CN" b="0" i="1" kern="100" smtClean="0">
                                  <a:latin typeface="Cambria Math" panose="02040503050406030204" pitchFamily="18" charset="0"/>
                                  <a:ea typeface="宋体" panose="02010600030101010101" pitchFamily="2" charset="-122"/>
                                </a:rPr>
                                <m:t>                                  </m:t>
                              </m:r>
                              <m:r>
                                <a:rPr lang="en-US" altLang="zh-CN" i="1" kern="100">
                                  <a:latin typeface="Cambria Math" panose="02040503050406030204" pitchFamily="18" charset="0"/>
                                  <a:ea typeface="宋体" panose="02010600030101010101" pitchFamily="2" charset="-122"/>
                                </a:rPr>
                                <m:t> </m:t>
                              </m:r>
                              <m:r>
                                <a:rPr lang="en-US" altLang="zh-CN" b="1" i="1" kern="100">
                                  <a:latin typeface="Cambria Math" panose="02040503050406030204" pitchFamily="18" charset="0"/>
                                  <a:ea typeface="宋体" panose="02010600030101010101" pitchFamily="2" charset="-122"/>
                                </a:rPr>
                                <m:t>𝑿</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𝛺</m:t>
                              </m:r>
                              <m:r>
                                <a:rPr lang="en-US" altLang="zh-CN" i="1" kern="100">
                                  <a:latin typeface="Cambria Math" panose="02040503050406030204" pitchFamily="18" charset="0"/>
                                  <a:ea typeface="宋体" panose="02010600030101010101" pitchFamily="2" charset="-122"/>
                                </a:rPr>
                                <m:t>                   </m:t>
                              </m:r>
                            </m:e>
                            <m:e>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𝑢</m:t>
                                  </m:r>
                                </m:e>
                                <m:sup>
                                  <m:r>
                                    <a:rPr lang="en-US" altLang="zh-CN" i="1" kern="100">
                                      <a:latin typeface="Cambria Math" panose="02040503050406030204" pitchFamily="18" charset="0"/>
                                      <a:ea typeface="宋体" panose="02010600030101010101" pitchFamily="2" charset="-122"/>
                                    </a:rPr>
                                    <m:t>𝑛</m:t>
                                  </m:r>
                                  <m:r>
                                    <a:rPr lang="en-US" altLang="zh-CN" i="1" kern="100">
                                      <a:latin typeface="Cambria Math" panose="02040503050406030204" pitchFamily="18" charset="0"/>
                                      <a:ea typeface="宋体" panose="02010600030101010101" pitchFamily="2" charset="-122"/>
                                    </a:rPr>
                                    <m:t>+1</m:t>
                                  </m:r>
                                </m:sup>
                              </m:sSup>
                              <m:d>
                                <m:dPr>
                                  <m:ctrlPr>
                                    <a:rPr lang="zh-CN" altLang="zh-CN" i="1" kern="100">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rPr>
                                    <m:t>𝑿</m:t>
                                  </m:r>
                                </m:e>
                              </m:d>
                              <m:r>
                                <a:rPr lang="en-US" altLang="zh-CN" i="1" kern="100">
                                  <a:latin typeface="Cambria Math" panose="02040503050406030204" pitchFamily="18" charset="0"/>
                                  <a:ea typeface="宋体" panose="02010600030101010101" pitchFamily="2" charset="-122"/>
                                </a:rPr>
                                <m:t>=0,    </m:t>
                              </m:r>
                              <m:r>
                                <a:rPr lang="en-US" altLang="zh-CN" b="0" i="1" kern="100" smtClean="0">
                                  <a:latin typeface="Cambria Math" panose="02040503050406030204" pitchFamily="18" charset="0"/>
                                  <a:ea typeface="宋体" panose="02010600030101010101" pitchFamily="2" charset="-122"/>
                                </a:rPr>
                                <m:t>   </m:t>
                              </m:r>
                              <m:r>
                                <a:rPr lang="en-US" altLang="zh-CN" i="1" kern="100">
                                  <a:latin typeface="Cambria Math" panose="02040503050406030204" pitchFamily="18" charset="0"/>
                                  <a:ea typeface="宋体" panose="02010600030101010101" pitchFamily="2" charset="-122"/>
                                </a:rPr>
                                <m:t>    </m:t>
                              </m:r>
                              <m:sSup>
                                <m:sSupPr>
                                  <m:ctrlPr>
                                    <a:rPr lang="zh-CN" altLang="zh-CN" i="1" kern="100">
                                      <a:latin typeface="Cambria Math" panose="02040503050406030204" pitchFamily="18" charset="0"/>
                                      <a:ea typeface="Cambria Math" panose="02040503050406030204" pitchFamily="18" charset="0"/>
                                    </a:rPr>
                                  </m:ctrlPr>
                                </m:sSupPr>
                                <m:e>
                                  <m:r>
                                    <a:rPr lang="en-US" altLang="zh-CN" i="1" kern="100">
                                      <a:latin typeface="Cambria Math" panose="02040503050406030204" pitchFamily="18" charset="0"/>
                                      <a:ea typeface="宋体" panose="02010600030101010101" pitchFamily="2" charset="-122"/>
                                    </a:rPr>
                                    <m:t>𝜇</m:t>
                                  </m:r>
                                </m:e>
                                <m:sup>
                                  <m:r>
                                    <a:rPr lang="en-US" altLang="zh-CN" i="1" kern="100">
                                      <a:latin typeface="Cambria Math" panose="02040503050406030204" pitchFamily="18" charset="0"/>
                                      <a:ea typeface="宋体" panose="02010600030101010101" pitchFamily="2" charset="-122"/>
                                    </a:rPr>
                                    <m:t>𝑛</m:t>
                                  </m:r>
                                  <m:r>
                                    <a:rPr lang="en-US" altLang="zh-CN" i="1" kern="100">
                                      <a:latin typeface="Cambria Math" panose="02040503050406030204" pitchFamily="18" charset="0"/>
                                      <a:ea typeface="宋体" panose="02010600030101010101" pitchFamily="2" charset="-122"/>
                                    </a:rPr>
                                    <m:t>+1</m:t>
                                  </m:r>
                                </m:sup>
                              </m:sSup>
                              <m:d>
                                <m:dPr>
                                  <m:ctrlPr>
                                    <a:rPr lang="zh-CN" altLang="zh-CN" i="1" kern="100">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rPr>
                                    <m:t>𝑿</m:t>
                                  </m:r>
                                </m:e>
                              </m:d>
                              <m:r>
                                <a:rPr lang="en-US" altLang="zh-CN" i="1" kern="100">
                                  <a:latin typeface="Cambria Math" panose="02040503050406030204" pitchFamily="18" charset="0"/>
                                  <a:ea typeface="宋体" panose="02010600030101010101" pitchFamily="2" charset="-122"/>
                                </a:rPr>
                                <m:t>=0. </m:t>
                              </m:r>
                              <m:r>
                                <a:rPr lang="en-US" altLang="zh-CN" b="1" i="1" kern="100" smtClean="0">
                                  <a:latin typeface="Cambria Math" panose="02040503050406030204" pitchFamily="18" charset="0"/>
                                  <a:ea typeface="宋体" panose="02010600030101010101" pitchFamily="2" charset="-122"/>
                                </a:rPr>
                                <m:t>                                  </m:t>
                              </m:r>
                              <m:r>
                                <a:rPr lang="en-US" altLang="zh-CN" b="1" i="1" kern="100">
                                  <a:latin typeface="Cambria Math" panose="02040503050406030204" pitchFamily="18" charset="0"/>
                                  <a:ea typeface="宋体" panose="02010600030101010101" pitchFamily="2" charset="-122"/>
                                </a:rPr>
                                <m:t>𝑿</m:t>
                              </m:r>
                              <m:r>
                                <a:rPr lang="en-US" altLang="zh-CN" i="1" kern="100">
                                  <a:latin typeface="Cambria Math" panose="02040503050406030204" pitchFamily="18" charset="0"/>
                                  <a:ea typeface="宋体" panose="02010600030101010101" pitchFamily="2" charset="-122"/>
                                </a:rPr>
                                <m:t>∈</m:t>
                              </m:r>
                              <m:r>
                                <a:rPr lang="en-US" altLang="zh-CN" i="1" kern="100">
                                  <a:latin typeface="Cambria Math" panose="02040503050406030204" pitchFamily="18" charset="0"/>
                                  <a:ea typeface="宋体" panose="02010600030101010101" pitchFamily="2" charset="-122"/>
                                </a:rPr>
                                <m:t>𝜕𝛺</m:t>
                              </m:r>
                            </m:e>
                          </m:eqArr>
                          <m:r>
                            <a:rPr lang="en-US" altLang="zh-CN" i="1" kern="100">
                              <a:latin typeface="Cambria Math" panose="02040503050406030204" pitchFamily="18" charset="0"/>
                              <a:ea typeface="宋体" panose="02010600030101010101" pitchFamily="2" charset="-122"/>
                            </a:rPr>
                            <m:t>        (2.</m:t>
                          </m:r>
                          <m:r>
                            <a:rPr lang="en-US" altLang="zh-CN" b="0" i="1" kern="100" smtClean="0">
                              <a:latin typeface="Cambria Math" panose="02040503050406030204" pitchFamily="18" charset="0"/>
                              <a:ea typeface="宋体" panose="02010600030101010101" pitchFamily="2" charset="-122"/>
                            </a:rPr>
                            <m:t>3</m:t>
                          </m:r>
                          <m:r>
                            <a:rPr lang="en-US" altLang="zh-CN" i="1" kern="100">
                              <a:latin typeface="Cambria Math" panose="02040503050406030204" pitchFamily="18" charset="0"/>
                              <a:ea typeface="宋体" panose="02010600030101010101" pitchFamily="2" charset="-122"/>
                            </a:rPr>
                            <m:t>)</m:t>
                          </m:r>
                        </m:e>
                      </m:d>
                    </m:oMath>
                  </m:oMathPara>
                </a14:m>
                <a:endParaRPr lang="zh-CN" altLang="en-US" dirty="0"/>
              </a:p>
            </p:txBody>
          </p:sp>
        </mc:Choice>
        <mc:Fallback xmlns="">
          <p:sp>
            <p:nvSpPr>
              <p:cNvPr id="8" name="文本框 7">
                <a:extLst>
                  <a:ext uri="{FF2B5EF4-FFF2-40B4-BE49-F238E27FC236}">
                    <a16:creationId xmlns:a16="http://schemas.microsoft.com/office/drawing/2014/main" id="{3A50C0E0-EB53-E996-D695-1E9913F75672}"/>
                  </a:ext>
                </a:extLst>
              </p:cNvPr>
              <p:cNvSpPr txBox="1">
                <a:spLocks noRot="1" noChangeAspect="1" noMove="1" noResize="1" noEditPoints="1" noAdjustHandles="1" noChangeArrowheads="1" noChangeShapeType="1" noTextEdit="1"/>
              </p:cNvSpPr>
              <p:nvPr/>
            </p:nvSpPr>
            <p:spPr>
              <a:xfrm>
                <a:off x="855023" y="2618509"/>
                <a:ext cx="4109125" cy="1802673"/>
              </a:xfrm>
              <a:prstGeom prst="rect">
                <a:avLst/>
              </a:prstGeom>
              <a:blipFill>
                <a:blip r:embed="rId3"/>
                <a:stretch>
                  <a:fillRect r="-16587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72120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径向基函数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26AC1-0FE7-0FA0-FAB9-4CCF72682652}"/>
                  </a:ext>
                </a:extLst>
              </p:cNvPr>
              <p:cNvSpPr txBox="1"/>
              <p:nvPr/>
            </p:nvSpPr>
            <p:spPr>
              <a:xfrm>
                <a:off x="748144" y="1815932"/>
                <a:ext cx="11044052" cy="4942315"/>
              </a:xfrm>
              <a:prstGeom prst="rect">
                <a:avLst/>
              </a:prstGeom>
              <a:noFill/>
            </p:spPr>
            <p:txBody>
              <a:bodyPr wrap="square" rtlCol="0">
                <a:spAutoFit/>
              </a:bodyPr>
              <a:lstStyle/>
              <a:p>
                <a:pPr indent="304800" algn="just">
                  <a:lnSpc>
                    <a:spcPts val="2300"/>
                  </a:lnSpc>
                </a:pPr>
                <a:r>
                  <a:rPr lang="zh-CN" altLang="en-US" kern="100" dirty="0">
                    <a:latin typeface="Times New Roman" panose="02020603050405020304" pitchFamily="18" charset="0"/>
                    <a:ea typeface="宋体" panose="02010600030101010101" pitchFamily="2" charset="-122"/>
                  </a:rPr>
                  <a:t> 径向基函数属于无网格法，是一种基于节点构造函数的方法。所以，使用径向基函数前需要先确定节点。</a:t>
                </a:r>
                <a:endParaRPr lang="en-US" altLang="zh-CN" sz="1800" kern="100" dirty="0">
                  <a:effectLst/>
                  <a:latin typeface="Times New Roman" panose="02020603050405020304" pitchFamily="18" charset="0"/>
                  <a:ea typeface="宋体" panose="02010600030101010101" pitchFamily="2" charset="-122"/>
                </a:endParaRPr>
              </a:p>
              <a:p>
                <a:pPr indent="304800" algn="just">
                  <a:lnSpc>
                    <a:spcPts val="2300"/>
                  </a:lnSpc>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在规则区域</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𝛺</m:t>
                    </m:r>
                  </m:oMath>
                </a14:m>
                <a:r>
                  <a:rPr lang="zh-CN" altLang="zh-CN" sz="1800" kern="100" dirty="0">
                    <a:effectLst/>
                    <a:latin typeface="Times New Roman" panose="02020603050405020304" pitchFamily="18" charset="0"/>
                    <a:ea typeface="宋体" panose="02010600030101010101" pitchFamily="2" charset="-122"/>
                  </a:rPr>
                  <a:t>上均匀地取</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𝑁</m:t>
                    </m:r>
                  </m:oMath>
                </a14:m>
                <a:r>
                  <a:rPr lang="zh-CN" altLang="zh-CN" sz="1800" kern="100" dirty="0">
                    <a:effectLst/>
                    <a:latin typeface="Times New Roman" panose="02020603050405020304" pitchFamily="18" charset="0"/>
                    <a:ea typeface="宋体" panose="02010600030101010101" pitchFamily="2" charset="-122"/>
                  </a:rPr>
                  <a:t>个节点</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𝒀</m:t>
                    </m:r>
                  </m:oMath>
                </a14:m>
                <a:r>
                  <a:rPr lang="zh-CN" altLang="zh-CN" sz="1800" kern="100" dirty="0">
                    <a:effectLst/>
                    <a:latin typeface="Times New Roman" panose="02020603050405020304" pitchFamily="18" charset="0"/>
                    <a:ea typeface="宋体" panose="02010600030101010101" pitchFamily="2" charset="-122"/>
                  </a:rPr>
                  <a:t>，称为虚拟点，是构造近似函数的重要组成部分。</a:t>
                </a:r>
              </a:p>
              <a:p>
                <a:pPr indent="304800" algn="just">
                  <a:lnSpc>
                    <a:spcPts val="2300"/>
                  </a:lnSpc>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随后，令</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𝒀</m:t>
                    </m:r>
                  </m:oMath>
                </a14:m>
                <a:r>
                  <a:rPr lang="zh-CN" altLang="zh-CN" sz="1800" kern="100" dirty="0">
                    <a:effectLst/>
                    <a:latin typeface="Times New Roman" panose="02020603050405020304" pitchFamily="18" charset="0"/>
                    <a:ea typeface="宋体" panose="02010600030101010101" pitchFamily="2" charset="-122"/>
                  </a:rPr>
                  <a:t>， 称为测试点，用于求解待定系数。其中，由于初始条件限制，需要根据</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𝐗</m:t>
                    </m:r>
                  </m:oMath>
                </a14:m>
                <a:r>
                  <a:rPr lang="zh-CN" altLang="zh-CN" sz="1800" kern="100" dirty="0">
                    <a:effectLst/>
                    <a:latin typeface="Times New Roman" panose="02020603050405020304" pitchFamily="18" charset="0"/>
                    <a:ea typeface="宋体" panose="02010600030101010101" pitchFamily="2" charset="-122"/>
                  </a:rPr>
                  <a:t>内的点是否在边界上，分为边界点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𝐵</m:t>
                        </m:r>
                      </m:sub>
                    </m:sSub>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𝐵</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𝜕𝛺</m:t>
                    </m:r>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，和内部点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𝐼</m:t>
                        </m:r>
                      </m:sub>
                    </m:sSub>
                    <m:r>
                      <a:rPr lang="en-US" altLang="zh-CN" sz="1800" i="1" kern="100">
                        <a:effectLst/>
                        <a:latin typeface="Cambria Math" panose="02040503050406030204" pitchFamily="18" charset="0"/>
                        <a:ea typeface="宋体" panose="02010600030101010101" pitchFamily="2" charset="-122"/>
                      </a:rPr>
                      <m:t> </m:t>
                    </m:r>
                  </m:oMath>
                </a14:m>
                <a:r>
                  <a:rPr lang="en-US"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𝐼</m:t>
                        </m:r>
                      </m:sub>
                    </m:sSub>
                    <m:r>
                      <a:rPr lang="en-US" altLang="zh-CN" sz="1800" i="1" kern="100">
                        <a:effectLst/>
                        <a:latin typeface="Cambria Math" panose="02040503050406030204" pitchFamily="18" charset="0"/>
                        <a:ea typeface="宋体" panose="02010600030101010101" pitchFamily="2" charset="-122"/>
                      </a:rPr>
                      <m:t>=</m:t>
                    </m:r>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𝐵</m:t>
                        </m:r>
                      </m:sub>
                    </m:sSub>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。令边界点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𝐵</m:t>
                        </m:r>
                      </m:sub>
                    </m:sSub>
                    <m:r>
                      <a:rPr lang="zh-CN" altLang="zh-CN" sz="1800" kern="100">
                        <a:effectLst/>
                        <a:latin typeface="Cambria Math" panose="02040503050406030204" pitchFamily="18" charset="0"/>
                        <a:ea typeface="宋体" panose="02010600030101010101" pitchFamily="2" charset="-122"/>
                      </a:rPr>
                      <m:t>和内部点</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𝐼</m:t>
                        </m:r>
                      </m:sub>
                    </m:sSub>
                  </m:oMath>
                </a14:m>
                <a:r>
                  <a:rPr lang="zh-CN" altLang="zh-CN" sz="1800" kern="100" dirty="0">
                    <a:effectLst/>
                    <a:latin typeface="Times New Roman" panose="02020603050405020304" pitchFamily="18" charset="0"/>
                    <a:ea typeface="宋体" panose="02010600030101010101" pitchFamily="2" charset="-122"/>
                  </a:rPr>
                  <a:t>的数量分别为</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𝐵</m:t>
                        </m:r>
                      </m:sub>
                    </m:sSub>
                  </m:oMath>
                </a14:m>
                <a:r>
                  <a:rPr lang="zh-CN" altLang="zh-CN" sz="1800" kern="100" dirty="0">
                    <a:effectLst/>
                    <a:latin typeface="Times New Roman" panose="02020603050405020304" pitchFamily="18" charset="0"/>
                    <a:ea typeface="宋体" panose="02010600030101010101" pitchFamily="2" charset="-122"/>
                  </a:rPr>
                  <a:t>和</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𝐼</m:t>
                        </m:r>
                      </m:sub>
                    </m:sSub>
                    <m:r>
                      <a:rPr lang="en-US" altLang="zh-CN" sz="1800" i="1" kern="100">
                        <a:effectLst/>
                        <a:latin typeface="Cambria Math" panose="02040503050406030204" pitchFamily="18" charset="0"/>
                        <a:ea typeface="宋体" panose="02010600030101010101" pitchFamily="2" charset="-122"/>
                      </a:rPr>
                      <m:t> </m:t>
                    </m:r>
                  </m:oMath>
                </a14:m>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选取完节点后，需要选取近似时使用的径向基函数，一般采用带有常系数的指数函数或二次函数。在本文中选取</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p>
                          <m:sSupPr>
                            <m:ctrlPr>
                              <a:rPr lang="zh-CN" altLang="zh-CN" i="1">
                                <a:effectLst/>
                                <a:latin typeface="Cambria Math" panose="02040503050406030204" pitchFamily="18" charset="0"/>
                                <a:ea typeface="Cambria Math" panose="02040503050406030204" pitchFamily="18" charset="0"/>
                              </a:rPr>
                            </m:ctrlPr>
                          </m:sSup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作为径向基函数，其中</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是常系数，</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代表某个测试点和某个虚拟点之间的欧氏距离。</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即在</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𝐗</m:t>
                    </m:r>
                  </m:oMath>
                </a14:m>
                <a:r>
                  <a:rPr lang="zh-CN" altLang="zh-CN" sz="1800" kern="100" dirty="0">
                    <a:effectLst/>
                    <a:latin typeface="Times New Roman" panose="02020603050405020304" pitchFamily="18" charset="0"/>
                    <a:ea typeface="宋体" panose="02010600030101010101" pitchFamily="2" charset="-122"/>
                  </a:rPr>
                  <a:t>一维情况下：</a:t>
                </a:r>
              </a:p>
              <a:p>
                <a:pPr/>
                <a14:m>
                  <m:oMathPara xmlns:m="http://schemas.openxmlformats.org/officeDocument/2006/math">
                    <m:oMathParaPr>
                      <m:jc m:val="centerGroup"/>
                    </m:oMathParaPr>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p>
                            <m:sSupPr>
                              <m:ctrlPr>
                                <a:rPr lang="zh-CN" altLang="zh-CN" i="1">
                                  <a:effectLst/>
                                  <a:latin typeface="Cambria Math" panose="02040503050406030204" pitchFamily="18" charset="0"/>
                                  <a:ea typeface="Cambria Math" panose="02040503050406030204" pitchFamily="18" charset="0"/>
                                </a:rPr>
                              </m:ctrlPr>
                            </m:sSup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𝑖𝑗</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b="1" i="1">
                                  <a:effectLst/>
                                  <a:latin typeface="Cambria Math" panose="02040503050406030204" pitchFamily="18" charset="0"/>
                                  <a:ea typeface="Cambria Math" panose="02040503050406030204" pitchFamily="18" charset="0"/>
                                </a:rPr>
                              </m:ctrlPr>
                            </m:sSupPr>
                            <m:e>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𝒀</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近似函数</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ac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与</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acc>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写作如下形式：</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p>
                            <m:sSupPr>
                              <m:ctrlPr>
                                <a:rPr lang="zh-CN" altLang="zh-CN" sz="1800" i="1" kern="100">
                                  <a:effectLst/>
                                  <a:latin typeface="Cambria Math" panose="02040503050406030204" pitchFamily="18" charset="0"/>
                                  <a:ea typeface="Cambria Math" panose="02040503050406030204" pitchFamily="18" charset="0"/>
                                </a:rPr>
                              </m:ctrlPr>
                            </m:s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𝑢</m:t>
                                  </m:r>
                                </m:e>
                              </m:acc>
                            </m:e>
                            <m:sup>
                              <m:r>
                                <a:rPr lang="en-US" altLang="zh-CN" sz="1800" i="1" kern="100">
                                  <a:effectLst/>
                                  <a:latin typeface="Cambria Math" panose="02040503050406030204" pitchFamily="18" charset="0"/>
                                  <a:ea typeface="宋体" panose="02010600030101010101" pitchFamily="2" charset="-122"/>
                                </a:rPr>
                                <m:t>𝑛</m:t>
                              </m:r>
                            </m:sup>
                          </m:sSup>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𝑗</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𝑁</m:t>
                              </m:r>
                            </m:sup>
                            <m:e>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𝑗</m:t>
                                      </m:r>
                                    </m:sub>
                                  </m:sSub>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e>
                          </m:nary>
                          <m:r>
                            <a:rPr lang="en-US" altLang="zh-CN" sz="1800" i="1" kern="100">
                              <a:effectLst/>
                              <a:latin typeface="Cambria Math" panose="02040503050406030204" pitchFamily="18" charset="0"/>
                              <a:ea typeface="宋体" panose="02010600030101010101" pitchFamily="2" charset="-122"/>
                            </a:rPr>
                            <m:t>𝜑</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𝑟</m:t>
                                  </m:r>
                                </m:e>
                                <m:sub>
                                  <m:r>
                                    <a:rPr lang="en-US" altLang="zh-CN" sz="1800" i="1" kern="100">
                                      <a:effectLst/>
                                      <a:latin typeface="Cambria Math" panose="02040503050406030204" pitchFamily="18" charset="0"/>
                                      <a:ea typeface="宋体" panose="02010600030101010101" pitchFamily="2" charset="-122"/>
                                    </a:rPr>
                                    <m:t>𝑖𝑗</m:t>
                                  </m:r>
                                </m:sub>
                              </m:sSub>
                            </m:e>
                          </m:d>
                          <m:r>
                            <a:rPr lang="en-US" altLang="zh-CN" sz="1800" i="1" kern="100">
                              <a:effectLst/>
                              <a:latin typeface="Cambria Math" panose="02040503050406030204" pitchFamily="18" charset="0"/>
                              <a:ea typeface="宋体" panose="02010600030101010101" pitchFamily="2" charset="-122"/>
                            </a:rPr>
                            <m:t>=</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𝑗</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𝑁</m:t>
                              </m:r>
                            </m:sup>
                            <m:e>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𝑗</m:t>
                                      </m:r>
                                    </m:sub>
                                  </m:sSub>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e>
                          </m:nary>
                          <m:r>
                            <a:rPr lang="en-US" altLang="zh-CN" sz="1800" i="1" kern="100">
                              <a:effectLst/>
                              <a:latin typeface="Cambria Math" panose="02040503050406030204" pitchFamily="18" charset="0"/>
                              <a:ea typeface="宋体" panose="02010600030101010101" pitchFamily="2" charset="-122"/>
                            </a:rPr>
                            <m:t>𝜑</m:t>
                          </m:r>
                          <m:d>
                            <m:dPr>
                              <m:ctrlPr>
                                <a:rPr lang="zh-CN" altLang="zh-CN" sz="1800" i="1" kern="100">
                                  <a:effectLst/>
                                  <a:latin typeface="Cambria Math" panose="02040503050406030204" pitchFamily="18" charset="0"/>
                                  <a:ea typeface="Cambria Math" panose="02040503050406030204" pitchFamily="18" charset="0"/>
                                </a:rPr>
                              </m:ctrlPr>
                            </m:dPr>
                            <m:e>
                              <m:d>
                                <m:dPr>
                                  <m:begChr m:val="‖"/>
                                  <m:endChr m:val="‖"/>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𝒀</m:t>
                                      </m:r>
                                    </m:e>
                                    <m:sub>
                                      <m:r>
                                        <a:rPr lang="en-US" altLang="zh-CN" sz="1800" i="1" kern="100">
                                          <a:effectLst/>
                                          <a:latin typeface="Cambria Math" panose="02040503050406030204" pitchFamily="18" charset="0"/>
                                          <a:ea typeface="宋体" panose="02010600030101010101" pitchFamily="2" charset="-122"/>
                                        </a:rPr>
                                        <m:t>𝑗</m:t>
                                      </m:r>
                                    </m:sub>
                                  </m:sSub>
                                </m:e>
                              </m:d>
                            </m:e>
                          </m:d>
                          <m:r>
                            <a:rPr lang="en-US" altLang="zh-CN" sz="1800" i="1" kern="100">
                              <a:effectLst/>
                              <a:latin typeface="Cambria Math" panose="02040503050406030204" pitchFamily="18" charset="0"/>
                              <a:ea typeface="宋体" panose="02010600030101010101" pitchFamily="2" charset="-122"/>
                            </a:rPr>
                            <m:t>,#</m:t>
                          </m:r>
                        </m:e>
                        <m:e>
                          <m:sSup>
                            <m:sSupPr>
                              <m:ctrlPr>
                                <a:rPr lang="zh-CN" altLang="zh-CN" sz="1800" i="1" kern="100">
                                  <a:effectLst/>
                                  <a:latin typeface="Cambria Math" panose="02040503050406030204" pitchFamily="18" charset="0"/>
                                  <a:ea typeface="Cambria Math" panose="02040503050406030204" pitchFamily="18" charset="0"/>
                                </a:rPr>
                              </m:ctrlPr>
                            </m:s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𝜇</m:t>
                                  </m:r>
                                </m:e>
                              </m:acc>
                            </m:e>
                            <m:sup>
                              <m:r>
                                <a:rPr lang="en-US" altLang="zh-CN" sz="1800" i="1" kern="100">
                                  <a:effectLst/>
                                  <a:latin typeface="Cambria Math" panose="02040503050406030204" pitchFamily="18" charset="0"/>
                                  <a:ea typeface="宋体" panose="02010600030101010101" pitchFamily="2" charset="-122"/>
                                </a:rPr>
                                <m:t>𝑛</m:t>
                              </m:r>
                            </m:sup>
                          </m:sSup>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𝑗</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𝑁</m:t>
                              </m:r>
                            </m:sup>
                            <m:e>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𝑗</m:t>
                                      </m:r>
                                    </m:sub>
                                  </m:sSub>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e>
                          </m:nary>
                          <m:r>
                            <a:rPr lang="en-US" altLang="zh-CN" sz="1800" i="1" kern="100">
                              <a:effectLst/>
                              <a:latin typeface="Cambria Math" panose="02040503050406030204" pitchFamily="18" charset="0"/>
                              <a:ea typeface="宋体" panose="02010600030101010101" pitchFamily="2" charset="-122"/>
                            </a:rPr>
                            <m:t>𝜑</m:t>
                          </m:r>
                          <m:d>
                            <m:dPr>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𝑟</m:t>
                                  </m:r>
                                </m:e>
                                <m:sub>
                                  <m:r>
                                    <a:rPr lang="en-US" altLang="zh-CN" sz="1800" i="1" kern="100">
                                      <a:effectLst/>
                                      <a:latin typeface="Cambria Math" panose="02040503050406030204" pitchFamily="18" charset="0"/>
                                      <a:ea typeface="宋体" panose="02010600030101010101" pitchFamily="2" charset="-122"/>
                                    </a:rPr>
                                    <m:t>𝑖𝑗</m:t>
                                  </m:r>
                                </m:sub>
                              </m:sSub>
                            </m:e>
                          </m:d>
                          <m:r>
                            <a:rPr lang="en-US" altLang="zh-CN" sz="1800" i="1" kern="100">
                              <a:effectLst/>
                              <a:latin typeface="Cambria Math" panose="02040503050406030204" pitchFamily="18" charset="0"/>
                              <a:ea typeface="宋体" panose="02010600030101010101" pitchFamily="2" charset="-122"/>
                            </a:rPr>
                            <m:t>=</m:t>
                          </m:r>
                          <m:nary>
                            <m:naryPr>
                              <m:chr m:val="∑"/>
                              <m:limLoc m:val="undOvr"/>
                              <m:ctrlPr>
                                <a:rPr lang="zh-CN" altLang="zh-CN" sz="1800" i="1" kern="100">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rPr>
                                <m:t>𝑗</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r>
                                <a:rPr lang="en-US" altLang="zh-CN" sz="1800" i="1" kern="100">
                                  <a:effectLst/>
                                  <a:latin typeface="Cambria Math" panose="02040503050406030204" pitchFamily="18" charset="0"/>
                                  <a:ea typeface="宋体" panose="02010600030101010101" pitchFamily="2" charset="-122"/>
                                </a:rPr>
                                <m:t>+1</m:t>
                              </m:r>
                            </m:sub>
                            <m:sup>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𝑁</m:t>
                              </m:r>
                            </m:sup>
                            <m:e>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𝑗</m:t>
                                      </m:r>
                                    </m:sub>
                                  </m:sSub>
                                </m:e>
                                <m:sup>
                                  <m:r>
                                    <a:rPr lang="en-US" altLang="zh-CN" sz="1800" i="1" kern="100">
                                      <a:effectLst/>
                                      <a:latin typeface="Cambria Math" panose="02040503050406030204" pitchFamily="18" charset="0"/>
                                      <a:ea typeface="宋体" panose="02010600030101010101" pitchFamily="2" charset="-122"/>
                                    </a:rPr>
                                    <m:t>𝑛</m:t>
                                  </m:r>
                                </m:sup>
                              </m:sSup>
                              <m:r>
                                <a:rPr lang="en-US" altLang="zh-CN" sz="1800" i="1" kern="100">
                                  <a:effectLst/>
                                  <a:latin typeface="Cambria Math" panose="02040503050406030204" pitchFamily="18" charset="0"/>
                                  <a:ea typeface="宋体" panose="02010600030101010101" pitchFamily="2" charset="-122"/>
                                </a:rPr>
                                <m:t>∙</m:t>
                              </m:r>
                            </m:e>
                          </m:nary>
                          <m:r>
                            <a:rPr lang="en-US" altLang="zh-CN" sz="1800" i="1" kern="100">
                              <a:effectLst/>
                              <a:latin typeface="Cambria Math" panose="02040503050406030204" pitchFamily="18" charset="0"/>
                              <a:ea typeface="宋体" panose="02010600030101010101" pitchFamily="2" charset="-122"/>
                            </a:rPr>
                            <m:t>𝜑</m:t>
                          </m:r>
                          <m:d>
                            <m:dPr>
                              <m:ctrlPr>
                                <a:rPr lang="zh-CN" altLang="zh-CN" sz="1800" i="1" kern="100">
                                  <a:effectLst/>
                                  <a:latin typeface="Cambria Math" panose="02040503050406030204" pitchFamily="18" charset="0"/>
                                  <a:ea typeface="Cambria Math" panose="02040503050406030204" pitchFamily="18" charset="0"/>
                                </a:rPr>
                              </m:ctrlPr>
                            </m:dPr>
                            <m:e>
                              <m:d>
                                <m:dPr>
                                  <m:begChr m:val="‖"/>
                                  <m:endChr m:val="‖"/>
                                  <m:ctrlPr>
                                    <a:rPr lang="zh-CN" altLang="zh-CN" sz="1800" i="1" kern="100">
                                      <a:effectLst/>
                                      <a:latin typeface="Cambria Math" panose="02040503050406030204" pitchFamily="18" charset="0"/>
                                      <a:ea typeface="Cambria Math" panose="02040503050406030204" pitchFamily="18" charset="0"/>
                                    </a:rPr>
                                  </m:ctrlPr>
                                </m:dPr>
                                <m:e>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𝒀</m:t>
                                      </m:r>
                                    </m:e>
                                    <m:sub>
                                      <m:r>
                                        <a:rPr lang="en-US" altLang="zh-CN" sz="1800" i="1" kern="100">
                                          <a:effectLst/>
                                          <a:latin typeface="Cambria Math" panose="02040503050406030204" pitchFamily="18" charset="0"/>
                                          <a:ea typeface="宋体" panose="02010600030101010101" pitchFamily="2" charset="-122"/>
                                        </a:rPr>
                                        <m:t>𝑗</m:t>
                                      </m:r>
                                    </m:sub>
                                  </m:sSub>
                                </m:e>
                              </m:d>
                            </m:e>
                          </m:d>
                          <m:r>
                            <a:rPr lang="en-US" altLang="zh-CN" sz="1800" i="1" kern="100">
                              <a:effectLst/>
                              <a:latin typeface="Cambria Math" panose="02040503050406030204" pitchFamily="18" charset="0"/>
                              <a:ea typeface="宋体" panose="02010600030101010101" pitchFamily="2" charset="-122"/>
                            </a:rPr>
                            <m:t>.#</m:t>
                          </m:r>
                        </m:e>
                      </m:eqArr>
                      <m:r>
                        <a:rPr lang="en-US" altLang="zh-CN" sz="1800" b="0" i="1" kern="100" smtClean="0">
                          <a:effectLst/>
                          <a:latin typeface="Cambria Math" panose="02040503050406030204" pitchFamily="18" charset="0"/>
                          <a:ea typeface="宋体" panose="02010600030101010101" pitchFamily="2" charset="-122"/>
                        </a:rPr>
                        <m:t>                         (2.4)</m:t>
                      </m:r>
                    </m:oMath>
                  </m:oMathPara>
                </a14:m>
                <a:endParaRPr lang="zh-CN" altLang="zh-CN" sz="1800" i="1"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5" name="文本框 4">
                <a:extLst>
                  <a:ext uri="{FF2B5EF4-FFF2-40B4-BE49-F238E27FC236}">
                    <a16:creationId xmlns:a16="http://schemas.microsoft.com/office/drawing/2014/main" id="{5BB26AC1-0FE7-0FA0-FAB9-4CCF72682652}"/>
                  </a:ext>
                </a:extLst>
              </p:cNvPr>
              <p:cNvSpPr txBox="1">
                <a:spLocks noRot="1" noChangeAspect="1" noMove="1" noResize="1" noEditPoints="1" noAdjustHandles="1" noChangeArrowheads="1" noChangeShapeType="1" noTextEdit="1"/>
              </p:cNvSpPr>
              <p:nvPr/>
            </p:nvSpPr>
            <p:spPr>
              <a:xfrm>
                <a:off x="748144" y="1815932"/>
                <a:ext cx="11044052" cy="4942315"/>
              </a:xfrm>
              <a:prstGeom prst="rect">
                <a:avLst/>
              </a:prstGeom>
              <a:blipFill>
                <a:blip r:embed="rId2"/>
                <a:stretch>
                  <a:fillRect l="-497" t="-1110" r="-254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844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求解径向基函数待定系数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26AC1-0FE7-0FA0-FAB9-4CCF72682652}"/>
                  </a:ext>
                </a:extLst>
              </p:cNvPr>
              <p:cNvSpPr txBox="1"/>
              <p:nvPr/>
            </p:nvSpPr>
            <p:spPr>
              <a:xfrm>
                <a:off x="805656" y="1703332"/>
                <a:ext cx="10505591" cy="4650632"/>
              </a:xfrm>
              <a:prstGeom prst="rect">
                <a:avLst/>
              </a:prstGeom>
              <a:noFill/>
            </p:spPr>
            <p:txBody>
              <a:bodyPr wrap="square" rtlCol="0">
                <a:spAutoFit/>
              </a:bodyPr>
              <a:lstStyle/>
              <a:p>
                <a:pPr indent="304800" algn="just">
                  <a:lnSpc>
                    <a:spcPts val="2300"/>
                  </a:lnSpc>
                </a:pP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显然，</a:t>
                </a:r>
                <a:r>
                  <a:rPr lang="zh-CN" altLang="en-US" sz="1800" kern="100" dirty="0">
                    <a:effectLst/>
                    <a:latin typeface="Times New Roman" panose="02020603050405020304" pitchFamily="18" charset="0"/>
                    <a:ea typeface="宋体" panose="02010600030101010101" pitchFamily="2" charset="-122"/>
                  </a:rPr>
                  <a:t>对上式</a:t>
                </a:r>
                <a:r>
                  <a:rPr lang="en-US" altLang="zh-CN" sz="1800" kern="100" dirty="0">
                    <a:effectLst/>
                    <a:latin typeface="Times New Roman" panose="02020603050405020304" pitchFamily="18" charset="0"/>
                    <a:ea typeface="宋体" panose="02010600030101010101" pitchFamily="2" charset="-122"/>
                  </a:rPr>
                  <a:t>2.4</a:t>
                </a:r>
                <a:r>
                  <a:rPr lang="zh-CN" altLang="zh-CN" sz="1800" kern="100" dirty="0">
                    <a:effectLst/>
                    <a:latin typeface="Times New Roman" panose="02020603050405020304" pitchFamily="18" charset="0"/>
                    <a:ea typeface="宋体" panose="02010600030101010101" pitchFamily="2" charset="-122"/>
                  </a:rPr>
                  <a:t>只需求解出第</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𝑛</m:t>
                    </m:r>
                  </m:oMath>
                </a14:m>
                <a:r>
                  <a:rPr lang="zh-CN" altLang="zh-CN" sz="1800" kern="100" dirty="0">
                    <a:effectLst/>
                    <a:latin typeface="Times New Roman" panose="02020603050405020304" pitchFamily="18" charset="0"/>
                    <a:ea typeface="宋体" panose="02010600030101010101" pitchFamily="2" charset="-122"/>
                  </a:rPr>
                  <a:t>次迭代的系数</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𝑣</m:t>
                            </m:r>
                          </m:e>
                          <m:sub>
                            <m:r>
                              <a:rPr lang="en-US" altLang="zh-CN" sz="1800" i="1" kern="100">
                                <a:effectLst/>
                                <a:latin typeface="Cambria Math" panose="02040503050406030204" pitchFamily="18" charset="0"/>
                                <a:ea typeface="宋体" panose="02010600030101010101" pitchFamily="2" charset="-122"/>
                              </a:rPr>
                              <m:t>𝑗</m:t>
                            </m:r>
                          </m:sub>
                        </m:sSub>
                      </m:e>
                      <m:sup>
                        <m:r>
                          <m:rPr>
                            <m:sty m:val="p"/>
                          </m:rPr>
                          <a:rPr lang="en-US" altLang="zh-CN" sz="1800" kern="100">
                            <a:effectLst/>
                            <a:latin typeface="Cambria Math" panose="02040503050406030204" pitchFamily="18" charset="0"/>
                            <a:ea typeface="宋体" panose="02010600030101010101" pitchFamily="2" charset="-122"/>
                          </a:rPr>
                          <m:t>n</m:t>
                        </m:r>
                      </m:sup>
                    </m:sSup>
                  </m:oMath>
                </a14:m>
                <a:r>
                  <a:rPr lang="zh-CN" altLang="zh-CN" sz="1800" kern="100" dirty="0">
                    <a:effectLst/>
                    <a:latin typeface="Times New Roman" panose="02020603050405020304" pitchFamily="18" charset="0"/>
                    <a:ea typeface="宋体" panose="02010600030101010101" pitchFamily="2" charset="-122"/>
                  </a:rPr>
                  <a:t>，即可得到在</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𝑡</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𝜏</m:t>
                    </m:r>
                  </m:oMath>
                </a14:m>
                <a:r>
                  <a:rPr lang="zh-CN" altLang="zh-CN" sz="1800" kern="100" dirty="0">
                    <a:effectLst/>
                    <a:latin typeface="Times New Roman" panose="02020603050405020304" pitchFamily="18" charset="0"/>
                    <a:ea typeface="宋体" panose="02010600030101010101" pitchFamily="2" charset="-122"/>
                  </a:rPr>
                  <a:t>时的函数</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oMath>
                </a14:m>
                <a:r>
                  <a:rPr lang="zh-CN" altLang="zh-CN" sz="1800" kern="100" dirty="0">
                    <a:effectLst/>
                    <a:latin typeface="Times New Roman" panose="02020603050405020304" pitchFamily="18" charset="0"/>
                    <a:ea typeface="宋体" panose="02010600030101010101" pitchFamily="2" charset="-122"/>
                  </a:rPr>
                  <a:t>的值。</a:t>
                </a:r>
              </a:p>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首先考虑式</a:t>
                </a:r>
                <a:r>
                  <a:rPr lang="en-US" altLang="zh-CN" sz="1800" kern="100" dirty="0">
                    <a:effectLst/>
                    <a:latin typeface="Times New Roman" panose="02020603050405020304" pitchFamily="18" charset="0"/>
                    <a:ea typeface="宋体" panose="02010600030101010101" pitchFamily="2" charset="-122"/>
                  </a:rPr>
                  <a:t>2.3</a:t>
                </a:r>
                <a:r>
                  <a:rPr lang="zh-CN" altLang="zh-CN" sz="1800" kern="100" dirty="0">
                    <a:effectLst/>
                    <a:latin typeface="Times New Roman" panose="02020603050405020304" pitchFamily="18" charset="0"/>
                    <a:ea typeface="宋体" panose="02010600030101010101" pitchFamily="2" charset="-122"/>
                  </a:rPr>
                  <a:t>中的</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𝑡</m:t>
                    </m:r>
                  </m:oMath>
                </a14:m>
                <a:r>
                  <a:rPr lang="zh-CN" altLang="zh-CN" sz="1800" kern="100" dirty="0">
                    <a:effectLst/>
                    <a:latin typeface="Times New Roman" panose="02020603050405020304" pitchFamily="18" charset="0"/>
                    <a:ea typeface="宋体" panose="02010600030101010101" pitchFamily="2" charset="-122"/>
                  </a:rPr>
                  <a:t>初值问题，即：</a:t>
                </a:r>
              </a:p>
              <a:p>
                <a:pPr/>
                <a14:m>
                  <m:oMathPara xmlns:m="http://schemas.openxmlformats.org/officeDocument/2006/math">
                    <m:oMathParaPr>
                      <m:jc m:val="centerGroup"/>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0</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i="1"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        </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𝜇</m:t>
                              </m:r>
                            </m:e>
                            <m:sup>
                              <m:r>
                                <a:rPr lang="en-US" altLang="zh-CN" sz="1800" i="1" kern="100">
                                  <a:effectLst/>
                                  <a:latin typeface="Cambria Math" panose="02040503050406030204" pitchFamily="18" charset="0"/>
                                  <a:ea typeface="宋体" panose="02010600030101010101" pitchFamily="2" charset="-122"/>
                                </a:rPr>
                                <m:t>0</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i="1"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i="1" kern="100">
                              <a:effectLst/>
                              <a:latin typeface="Cambria Math" panose="02040503050406030204" pitchFamily="18" charset="0"/>
                              <a:ea typeface="宋体" panose="02010600030101010101" pitchFamily="2" charset="-122"/>
                            </a:rPr>
                            <m:t>.        </m:t>
                          </m:r>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𝛺</m:t>
                          </m:r>
                          <m:r>
                            <a:rPr lang="en-US" altLang="zh-CN" sz="1800" i="1" kern="100">
                              <a:effectLst/>
                              <a:latin typeface="Cambria Math" panose="02040503050406030204" pitchFamily="18" charset="0"/>
                              <a:ea typeface="宋体" panose="02010600030101010101" pitchFamily="2" charset="-122"/>
                            </a:rPr>
                            <m:t>#</m:t>
                          </m:r>
                        </m:e>
                      </m:eqArr>
                    </m:oMath>
                  </m:oMathPara>
                </a14:m>
                <a:endParaRPr lang="zh-CN" altLang="zh-CN" sz="1800" kern="100" dirty="0">
                  <a:effectLst/>
                  <a:latin typeface="Times New Roman" panose="02020603050405020304" pitchFamily="18" charset="0"/>
                  <a:ea typeface="宋体" panose="02010600030101010101" pitchFamily="2" charset="-122"/>
                </a:endParaRPr>
              </a:p>
              <a:p>
                <a:r>
                  <a:rPr lang="en-US" altLang="zh-CN" sz="1800" i="1" kern="100" dirty="0">
                    <a:effectLst/>
                    <a:latin typeface="Times New Roman" panose="02020603050405020304" pitchFamily="18" charset="0"/>
                    <a:ea typeface="宋体" panose="02010600030101010101" pitchFamily="2" charset="-122"/>
                  </a:rPr>
                  <a:t>      </a:t>
                </a:r>
                <a:r>
                  <a:rPr lang="zh-CN" altLang="en-US" kern="100" dirty="0">
                    <a:latin typeface="Times New Roman" panose="02020603050405020304" pitchFamily="18" charset="0"/>
                    <a:ea typeface="宋体" panose="02010600030101010101" pitchFamily="2" charset="-122"/>
                  </a:rPr>
                  <a:t>将式</a:t>
                </a:r>
                <a:r>
                  <a:rPr lang="en-US" altLang="zh-CN" kern="100" dirty="0">
                    <a:latin typeface="Times New Roman" panose="02020603050405020304" pitchFamily="18" charset="0"/>
                    <a:ea typeface="宋体" panose="02010600030101010101" pitchFamily="2" charset="-122"/>
                  </a:rPr>
                  <a:t>2.4</a:t>
                </a:r>
                <a:r>
                  <a:rPr lang="zh-CN" altLang="en-US" kern="100" dirty="0">
                    <a:latin typeface="Times New Roman" panose="02020603050405020304" pitchFamily="18" charset="0"/>
                    <a:ea typeface="宋体" panose="02010600030101010101" pitchFamily="2" charset="-122"/>
                  </a:rPr>
                  <a:t>代入后得：</a:t>
                </a:r>
                <a:endParaRPr lang="zh-CN" altLang="zh-CN" kern="100"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acc>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d>
                                <m:dPr>
                                  <m:ctrlPr>
                                    <a:rPr lang="zh-CN" altLang="zh-CN"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e>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acc>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d>
                                <m:dPr>
                                  <m:ctrlPr>
                                    <a:rPr lang="zh-CN" altLang="zh-CN"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nary>
                                <m:naryPr>
                                  <m:chr m:val="∑"/>
                                  <m:limLoc m:val="undOvr"/>
                                  <m:ctrlPr>
                                    <a:rPr lang="zh-CN" altLang="zh-CN" i="1">
                                      <a:effectLst/>
                                      <a:latin typeface="Cambria Math" panose="02040503050406030204" pitchFamily="18" charset="0"/>
                                      <a:ea typeface="Cambria Math" panose="02040503050406030204" pitchFamily="18" charset="0"/>
                                    </a:rPr>
                                  </m:ctrlPr>
                                </m:naryPr>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p>
                                <m:e>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nary>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eqArr>
                        </m:e>
                      </m:d>
                    </m:oMath>
                  </m:oMathPara>
                </a14:m>
                <a:endParaRPr lang="en-US" altLang="zh-CN" dirty="0"/>
              </a:p>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由于</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𝑿</m:t>
                    </m:r>
                  </m:oMath>
                </a14:m>
                <a:r>
                  <a:rPr lang="zh-CN" altLang="zh-CN" sz="1800" kern="100" dirty="0">
                    <a:effectLst/>
                    <a:latin typeface="Times New Roman" panose="02020603050405020304" pitchFamily="18" charset="0"/>
                    <a:ea typeface="宋体" panose="02010600030101010101" pitchFamily="2" charset="-122"/>
                  </a:rPr>
                  <a:t>中有</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个元素，所以共可以写出</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个上述方程组，即</a:t>
                </a:r>
                <a:r>
                  <a:rPr lang="en-US" altLang="zh-CN" sz="1800" i="1" kern="100" dirty="0">
                    <a:effectLst/>
                    <a:latin typeface="Times New Roman" panose="02020603050405020304" pitchFamily="18" charset="0"/>
                    <a:ea typeface="宋体" panose="02010600030101010101" pitchFamily="2" charset="-122"/>
                  </a:rPr>
                  <a:t>2N</a:t>
                </a:r>
                <a:r>
                  <a:rPr lang="zh-CN" altLang="zh-CN" sz="1800" kern="100" dirty="0">
                    <a:effectLst/>
                    <a:latin typeface="Times New Roman" panose="02020603050405020304" pitchFamily="18" charset="0"/>
                    <a:ea typeface="宋体" panose="02010600030101010101" pitchFamily="2" charset="-122"/>
                  </a:rPr>
                  <a:t>个方程，刚好可以求解元素数量为</a:t>
                </a:r>
                <a:r>
                  <a:rPr lang="en-US" altLang="zh-CN" sz="1800" i="1" kern="100" dirty="0">
                    <a:effectLst/>
                    <a:latin typeface="Times New Roman" panose="02020603050405020304" pitchFamily="18" charset="0"/>
                    <a:ea typeface="宋体" panose="02010600030101010101" pitchFamily="2" charset="-122"/>
                  </a:rPr>
                  <a:t>2N</a:t>
                </a:r>
                <a:r>
                  <a:rPr lang="zh-CN" altLang="zh-CN" sz="1800" kern="100" dirty="0">
                    <a:effectLst/>
                    <a:latin typeface="Times New Roman" panose="02020603050405020304" pitchFamily="18" charset="0"/>
                    <a:ea typeface="宋体" panose="02010600030101010101" pitchFamily="2" charset="-122"/>
                  </a:rPr>
                  <a:t>的待定系数</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𝑣</m:t>
                        </m:r>
                      </m:e>
                      <m:sup>
                        <m:r>
                          <a:rPr lang="en-US" altLang="zh-CN" sz="1800" i="1" kern="100">
                            <a:effectLst/>
                            <a:latin typeface="Cambria Math" panose="02040503050406030204" pitchFamily="18" charset="0"/>
                            <a:ea typeface="宋体" panose="02010600030101010101" pitchFamily="2" charset="-122"/>
                          </a:rPr>
                          <m:t>0</m:t>
                        </m:r>
                      </m:sup>
                    </m:sSup>
                  </m:oMath>
                </a14:m>
                <a:r>
                  <a:rPr lang="zh-CN" altLang="zh-CN" sz="1800" kern="100" dirty="0">
                    <a:effectLst/>
                    <a:latin typeface="Times New Roman" panose="02020603050405020304" pitchFamily="18" charset="0"/>
                    <a:ea typeface="宋体" panose="02010600030101010101" pitchFamily="2" charset="-122"/>
                  </a:rPr>
                  <a:t>。具体可以用如下矩阵求解：</a:t>
                </a:r>
              </a:p>
              <a:p>
                <a:pPr/>
                <a14:m>
                  <m:oMathPara xmlns:m="http://schemas.openxmlformats.org/officeDocument/2006/math">
                    <m:oMathParaPr>
                      <m:jc m:val="centerGroup"/>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p>
              <a:p>
                <a:r>
                  <a:rPr lang="zh-CN" altLang="en-US" kern="100" dirty="0">
                    <a:latin typeface="Times New Roman" panose="02020603050405020304" pitchFamily="18" charset="0"/>
                    <a:ea typeface="宋体" panose="02010600030101010101" pitchFamily="2" charset="-122"/>
                  </a:rPr>
                  <a:t>       其中：</a:t>
                </a:r>
                <a:endParaRPr lang="en-US" altLang="zh-CN" kern="100" dirty="0">
                  <a:latin typeface="Times New Roman" panose="02020603050405020304" pitchFamily="18" charset="0"/>
                  <a:ea typeface="宋体" panose="02010600030101010101" pitchFamily="2" charset="-122"/>
                </a:endParaRPr>
              </a:p>
              <a:p>
                <a:pPr/>
                <a14:m>
                  <m:oMathPara xmlns:m="http://schemas.openxmlformats.org/officeDocument/2006/math">
                    <m:oMathParaPr>
                      <m:jc m:val="centerGroup"/>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zh-CN" altLang="zh-CN" i="1">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sSub>
                                <m:sSubPr>
                                  <m:ctrlPr>
                                    <a:rPr lang="zh-CN" altLang="zh-CN" i="1">
                                      <a:effectLst/>
                                      <a:latin typeface="Cambria Math" panose="02040503050406030204" pitchFamily="18" charset="0"/>
                                      <a:ea typeface="Cambria Math" panose="02040503050406030204" pitchFamily="18" charset="0"/>
                                    </a:rPr>
                                  </m:ctrlPr>
                                </m:sSub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b>
                              </m:sSub>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i="1">
                                      <a:effectLst/>
                                      <a:latin typeface="Cambria Math" panose="02040503050406030204" pitchFamily="18" charset="0"/>
                                      <a:ea typeface="Cambria Math" panose="02040503050406030204" pitchFamily="18" charset="0"/>
                                    </a:rPr>
                                  </m:ctrlPr>
                                </m:sSub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𝑗</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sub>
                              </m:sSub>
                            </m:e>
                          </m:eqAr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d>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5BB26AC1-0FE7-0FA0-FAB9-4CCF72682652}"/>
                  </a:ext>
                </a:extLst>
              </p:cNvPr>
              <p:cNvSpPr txBox="1">
                <a:spLocks noRot="1" noChangeAspect="1" noMove="1" noResize="1" noEditPoints="1" noAdjustHandles="1" noChangeArrowheads="1" noChangeShapeType="1" noTextEdit="1"/>
              </p:cNvSpPr>
              <p:nvPr/>
            </p:nvSpPr>
            <p:spPr>
              <a:xfrm>
                <a:off x="805656" y="1703332"/>
                <a:ext cx="10505591" cy="4650632"/>
              </a:xfrm>
              <a:prstGeom prst="rect">
                <a:avLst/>
              </a:prstGeom>
              <a:blipFill>
                <a:blip r:embed="rId2"/>
                <a:stretch>
                  <a:fillRect l="-464" t="-1048" r="-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342729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求解径向基函数待定系数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26AC1-0FE7-0FA0-FAB9-4CCF72682652}"/>
                  </a:ext>
                </a:extLst>
              </p:cNvPr>
              <p:cNvSpPr txBox="1"/>
              <p:nvPr/>
            </p:nvSpPr>
            <p:spPr>
              <a:xfrm>
                <a:off x="805656" y="1703332"/>
                <a:ext cx="10505591" cy="363754"/>
              </a:xfrm>
              <a:prstGeom prst="rect">
                <a:avLst/>
              </a:prstGeom>
              <a:noFill/>
            </p:spPr>
            <p:txBody>
              <a:bodyPr wrap="square" rtlCol="0">
                <a:spAutoFit/>
              </a:bodyPr>
              <a:lstStyle/>
              <a:p>
                <a:pPr indent="304800" algn="just">
                  <a:lnSpc>
                    <a:spcPts val="2300"/>
                  </a:lnSpc>
                </a:pPr>
                <a:r>
                  <a:rPr lang="zh-CN" altLang="zh-CN" dirty="0">
                    <a:latin typeface="宋体" panose="02010600030101010101" pitchFamily="2" charset="-122"/>
                    <a:ea typeface="宋体" panose="02010600030101010101" pitchFamily="2" charset="-122"/>
                  </a:rPr>
                  <a:t>有了初始值</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𝑣</m:t>
                        </m:r>
                      </m:e>
                      <m:sup>
                        <m:r>
                          <a:rPr lang="en-US" altLang="zh-CN" i="1">
                            <a:latin typeface="Cambria Math" panose="02040503050406030204" pitchFamily="18" charset="0"/>
                          </a:rPr>
                          <m:t>0</m:t>
                        </m:r>
                      </m:sup>
                    </m:sSup>
                  </m:oMath>
                </a14:m>
                <a:r>
                  <a:rPr lang="zh-CN" altLang="zh-CN" dirty="0">
                    <a:latin typeface="宋体" panose="02010600030101010101" pitchFamily="2" charset="-122"/>
                    <a:ea typeface="宋体" panose="02010600030101010101" pitchFamily="2" charset="-122"/>
                  </a:rPr>
                  <a:t>之后，可以进行迭代</a:t>
                </a:r>
                <a:r>
                  <a:rPr lang="zh-CN" altLang="en-US" dirty="0">
                    <a:latin typeface="宋体" panose="02010600030101010101" pitchFamily="2" charset="-122"/>
                    <a:ea typeface="宋体" panose="02010600030101010101" pitchFamily="2" charset="-122"/>
                  </a:rPr>
                  <a:t>。将式</a:t>
                </a:r>
                <a:r>
                  <a:rPr lang="en-US" altLang="zh-CN" dirty="0">
                    <a:latin typeface="宋体" panose="02010600030101010101" pitchFamily="2" charset="-122"/>
                    <a:ea typeface="宋体" panose="02010600030101010101" pitchFamily="2" charset="-122"/>
                  </a:rPr>
                  <a:t>2.3</a:t>
                </a:r>
                <a:r>
                  <a:rPr lang="zh-CN" altLang="en-US" dirty="0">
                    <a:latin typeface="宋体" panose="02010600030101010101" pitchFamily="2" charset="-122"/>
                    <a:ea typeface="宋体" panose="02010600030101010101" pitchFamily="2" charset="-122"/>
                  </a:rPr>
                  <a:t>代入式</a:t>
                </a:r>
                <a:r>
                  <a:rPr lang="en-US" altLang="zh-CN" dirty="0">
                    <a:latin typeface="宋体" panose="02010600030101010101" pitchFamily="2" charset="-122"/>
                    <a:ea typeface="宋体" panose="02010600030101010101" pitchFamily="2" charset="-122"/>
                  </a:rPr>
                  <a:t>2.4</a:t>
                </a:r>
                <a:r>
                  <a:rPr lang="zh-CN" altLang="en-US" dirty="0">
                    <a:latin typeface="宋体" panose="02010600030101010101" pitchFamily="2" charset="-122"/>
                    <a:ea typeface="宋体" panose="02010600030101010101" pitchFamily="2" charset="-122"/>
                  </a:rPr>
                  <a:t>得：</a:t>
                </a:r>
                <a:endParaRPr lang="en-US" altLang="zh-CN"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5BB26AC1-0FE7-0FA0-FAB9-4CCF72682652}"/>
                  </a:ext>
                </a:extLst>
              </p:cNvPr>
              <p:cNvSpPr txBox="1">
                <a:spLocks noRot="1" noChangeAspect="1" noMove="1" noResize="1" noEditPoints="1" noAdjustHandles="1" noChangeArrowheads="1" noChangeShapeType="1" noTextEdit="1"/>
              </p:cNvSpPr>
              <p:nvPr/>
            </p:nvSpPr>
            <p:spPr>
              <a:xfrm>
                <a:off x="805656" y="1703332"/>
                <a:ext cx="10505591" cy="363754"/>
              </a:xfrm>
              <a:prstGeom prst="rect">
                <a:avLst/>
              </a:prstGeom>
              <a:blipFill>
                <a:blip r:embed="rId2"/>
                <a:stretch>
                  <a:fillRect t="-13333" b="-21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0ADCFA4-84DD-3950-08C3-5D621EC3562D}"/>
                  </a:ext>
                </a:extLst>
              </p:cNvPr>
              <p:cNvSpPr txBox="1"/>
              <p:nvPr/>
            </p:nvSpPr>
            <p:spPr>
              <a:xfrm>
                <a:off x="1217221" y="2102712"/>
                <a:ext cx="3580410" cy="440460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∙(2∙</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e>
                              </m:nary>
                              <m:r>
                                <a:rPr lang="en-US" altLang="zh-CN" i="1">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rPr>
                                    <m:t>2</m:t>
                                  </m:r>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m:t>
                                      </m:r>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e>
                              </m:nary>
                            </m:e>
                            <m:e>
                              <m:r>
                                <a:rPr lang="en-US" altLang="zh-CN" b="1" i="1" smtClean="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∙(2∙</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e>
                              </m:nary>
                              <m:r>
                                <a:rPr lang="en-US" altLang="zh-CN" i="1">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rPr>
                                    <m:t>2</m:t>
                                  </m:r>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r>
                                    <a:rPr lang="en-US" altLang="zh-CN" i="1">
                                      <a:latin typeface="Cambria Math" panose="02040503050406030204" pitchFamily="18" charset="0"/>
                                    </a:rPr>
                                    <m:t>(</m:t>
                                  </m:r>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e>
                              </m:nary>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m:t>
                                  </m:r>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e>
                              </m:d>
                              <m:r>
                                <a:rPr lang="en-US" altLang="zh-CN" i="1">
                                  <a:latin typeface="Cambria Math" panose="02040503050406030204" pitchFamily="18" charset="0"/>
                                </a:rPr>
                                <m:t> , </m:t>
                              </m:r>
                              <m:sSub>
                                <m:sSubPr>
                                  <m:ctrlPr>
                                    <a:rPr lang="zh-CN" altLang="en-US" b="1" i="1">
                                      <a:latin typeface="Cambria Math" panose="02040503050406030204" pitchFamily="18" charset="0"/>
                                    </a:rPr>
                                  </m:ctrlPr>
                                </m:sSubPr>
                                <m:e>
                                  <m:r>
                                    <a:rPr lang="en-US" altLang="zh-CN" b="1" i="1" smtClean="0">
                                      <a:latin typeface="Cambria Math" panose="02040503050406030204" pitchFamily="18" charset="0"/>
                                    </a:rPr>
                                    <m:t>            </m:t>
                                  </m:r>
                                  <m:r>
                                    <a:rPr lang="en-US" altLang="zh-CN" b="1" i="1">
                                      <a:latin typeface="Cambria Math" panose="02040503050406030204" pitchFamily="18" charset="0"/>
                                    </a:rPr>
                                    <m:t>𝑿</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𝑰</m:t>
                                  </m:r>
                                </m:sub>
                              </m:sSub>
                            </m:e>
                            <m:e>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rPr>
                                    <m:t>2</m:t>
                                  </m:r>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∙(2+</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e>
                              </m:nary>
                            </m:e>
                            <m:e>
                              <m:r>
                                <a:rPr lang="en-US" altLang="zh-CN" b="0" i="1" smtClean="0">
                                  <a:latin typeface="Cambria Math" panose="02040503050406030204" pitchFamily="18" charset="0"/>
                                </a:rPr>
                                <m:t>=</m:t>
                              </m:r>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rPr>
                                    <m:t>2</m:t>
                                  </m:r>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m:t>
                                  </m:r>
                                  <m:d>
                                    <m:dPr>
                                      <m:ctrlPr>
                                        <a:rPr lang="zh-CN" altLang="en-US" i="1">
                                          <a:latin typeface="Cambria Math" panose="02040503050406030204" pitchFamily="18" charset="0"/>
                                        </a:rPr>
                                      </m:ctrlPr>
                                    </m:dPr>
                                    <m:e>
                                      <m:r>
                                        <a:rPr lang="en-US" altLang="zh-CN" i="1">
                                          <a:latin typeface="Cambria Math" panose="02040503050406030204" pitchFamily="18" charset="0"/>
                                        </a:rPr>
                                        <m:t>2−</m:t>
                                      </m:r>
                                      <m:r>
                                        <a:rPr lang="en-US" altLang="zh-CN" i="1">
                                          <a:latin typeface="Cambria Math" panose="02040503050406030204" pitchFamily="18" charset="0"/>
                                        </a:rPr>
                                        <m:t>𝜏</m:t>
                                      </m:r>
                                      <m:r>
                                        <a:rPr lang="en-US" altLang="zh-CN" i="1">
                                          <a:latin typeface="Cambria Math" panose="02040503050406030204" pitchFamily="18" charset="0"/>
                                        </a:rPr>
                                        <m:t>∙</m:t>
                                      </m:r>
                                      <m:r>
                                        <a:rPr lang="en-US" altLang="zh-CN" i="1">
                                          <a:latin typeface="Cambria Math" panose="02040503050406030204" pitchFamily="18" charset="0"/>
                                        </a:rPr>
                                        <m:t>𝑓</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r>
                                                <a:rPr lang="en-US" altLang="zh-CN" i="1">
                                                  <a:latin typeface="Cambria Math" panose="02040503050406030204" pitchFamily="18" charset="0"/>
                                                </a:rPr>
                                                <m:t>𝑢</m:t>
                                              </m:r>
                                            </m:e>
                                            <m:sup>
                                              <m:r>
                                                <a:rPr lang="en-US" altLang="zh-CN" i="1">
                                                  <a:latin typeface="Cambria Math" panose="02040503050406030204" pitchFamily="18" charset="0"/>
                                                </a:rPr>
                                                <m:t>𝑛</m:t>
                                              </m:r>
                                            </m:sup>
                                          </m:sSup>
                                        </m:e>
                                      </m:d>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e>
                                      </m:d>
                                    </m:e>
                                  </m:d>
                                </m:e>
                              </m:nary>
                              <m:r>
                                <a:rPr lang="en-US" altLang="zh-CN" i="1">
                                  <a:latin typeface="Cambria Math" panose="02040503050406030204" pitchFamily="18" charset="0"/>
                                </a:rPr>
                                <m:t>+</m:t>
                              </m:r>
                              <m:r>
                                <a:rPr lang="en-US" altLang="zh-CN" i="1">
                                  <a:latin typeface="Cambria Math" panose="02040503050406030204" pitchFamily="18" charset="0"/>
                                </a:rPr>
                                <m:t>𝜏</m:t>
                              </m:r>
                              <m:r>
                                <a:rPr lang="en-US" altLang="zh-CN" i="1">
                                  <a:latin typeface="Cambria Math" panose="02040503050406030204" pitchFamily="18" charset="0"/>
                                </a:rPr>
                                <m:t>∙</m:t>
                              </m:r>
                              <m:d>
                                <m:dPr>
                                  <m:ctrlPr>
                                    <a:rPr lang="zh-CN" altLang="en-US" i="1">
                                      <a:latin typeface="Cambria Math" panose="02040503050406030204" pitchFamily="18" charset="0"/>
                                    </a:rPr>
                                  </m:ctrlPr>
                                </m:dPr>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2</m:t>
                                          </m:r>
                                        </m:sub>
                                      </m:sSub>
                                    </m:e>
                                    <m:sup>
                                      <m:r>
                                        <a:rPr lang="en-US" altLang="zh-CN" i="1">
                                          <a:latin typeface="Cambria Math" panose="02040503050406030204" pitchFamily="18" charset="0"/>
                                        </a:rPr>
                                        <m:t>𝑛</m:t>
                                      </m:r>
                                    </m:sup>
                                  </m:sSup>
                                  <m:r>
                                    <a:rPr lang="en-US" altLang="zh-CN" i="1">
                                      <a:latin typeface="Cambria Math" panose="02040503050406030204" pitchFamily="18" charset="0"/>
                                    </a:rPr>
                                    <m:t>+</m:t>
                                  </m:r>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2</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e>
                              </m:d>
                              <m:r>
                                <a:rPr lang="en-US" altLang="zh-CN" i="1">
                                  <a:latin typeface="Cambria Math" panose="02040503050406030204" pitchFamily="18" charset="0"/>
                                </a:rPr>
                                <m:t> , </m:t>
                              </m:r>
                              <m:r>
                                <a:rPr lang="en-US" altLang="zh-CN" b="1" i="1" smtClean="0">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𝑖</m:t>
                                  </m:r>
                                </m:sub>
                              </m:sSub>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𝑰</m:t>
                                  </m:r>
                                </m:sub>
                              </m:sSub>
                            </m:e>
                            <m:e>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=1</m:t>
                                  </m:r>
                                </m:sub>
                                <m:sup>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𝑏</m:t>
                                          </m:r>
                                        </m:sub>
                                      </m:sSub>
                                    </m:e>
                                  </m:d>
                                  <m:r>
                                    <a:rPr lang="en-US" altLang="zh-CN" i="1">
                                      <a:latin typeface="Cambria Math" panose="02040503050406030204" pitchFamily="18" charset="0"/>
                                    </a:rPr>
                                    <m:t>=0,     </m:t>
                                  </m:r>
                                </m:e>
                              </m:nary>
                              <m:nary>
                                <m:naryPr>
                                  <m:chr m:val="∑"/>
                                  <m:limLoc m:val="undOvr"/>
                                  <m:ctrlPr>
                                    <a:rPr lang="zh-CN" altLang="en-US" i="1">
                                      <a:latin typeface="Cambria Math" panose="02040503050406030204" pitchFamily="18" charset="0"/>
                                    </a:rPr>
                                  </m:ctrlPr>
                                </m:naryPr>
                                <m:sub>
                                  <m:r>
                                    <a:rPr lang="en-US" altLang="zh-CN" i="1">
                                      <a:latin typeface="Cambria Math" panose="02040503050406030204" pitchFamily="18" charset="0"/>
                                    </a:rPr>
                                    <m:t>𝑗</m:t>
                                  </m:r>
                                  <m:r>
                                    <a:rPr lang="en-US" altLang="zh-CN" i="1">
                                      <a:latin typeface="Cambria Math" panose="02040503050406030204" pitchFamily="18" charset="0"/>
                                    </a:rPr>
                                    <m:t>=</m:t>
                                  </m:r>
                                  <m:r>
                                    <a:rPr lang="en-US" altLang="zh-CN" i="1">
                                      <a:latin typeface="Cambria Math" panose="02040503050406030204" pitchFamily="18" charset="0"/>
                                    </a:rPr>
                                    <m:t>𝑁</m:t>
                                  </m:r>
                                  <m:r>
                                    <a:rPr lang="en-US" altLang="zh-CN" i="1">
                                      <a:latin typeface="Cambria Math" panose="02040503050406030204" pitchFamily="18" charset="0"/>
                                    </a:rPr>
                                    <m:t>+1</m:t>
                                  </m:r>
                                </m:sub>
                                <m:sup>
                                  <m:r>
                                    <a:rPr lang="en-US" altLang="zh-CN" i="1">
                                      <a:latin typeface="Cambria Math" panose="02040503050406030204" pitchFamily="18" charset="0"/>
                                    </a:rPr>
                                    <m:t>2</m:t>
                                  </m:r>
                                  <m:r>
                                    <a:rPr lang="en-US" altLang="zh-CN" i="1">
                                      <a:latin typeface="Cambria Math" panose="02040503050406030204" pitchFamily="18" charset="0"/>
                                    </a:rPr>
                                    <m:t>𝑁</m:t>
                                  </m:r>
                                </m:sup>
                                <m:e>
                                  <m:sSup>
                                    <m:sSupPr>
                                      <m:ctrlPr>
                                        <a:rPr lang="zh-CN" altLang="en-US" i="1">
                                          <a:latin typeface="Cambria Math" panose="02040503050406030204" pitchFamily="18" charset="0"/>
                                        </a:rPr>
                                      </m:ctrlPr>
                                    </m:sSupPr>
                                    <m:e>
                                      <m:sSub>
                                        <m:sSubPr>
                                          <m:ctrlPr>
                                            <a:rPr lang="zh-CN" altLang="en-US"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𝑗</m:t>
                                          </m:r>
                                        </m:sub>
                                      </m:sSub>
                                    </m:e>
                                    <m:sup>
                                      <m:r>
                                        <a:rPr lang="en-US" altLang="zh-CN" i="1">
                                          <a:latin typeface="Cambria Math" panose="02040503050406030204" pitchFamily="18" charset="0"/>
                                        </a:rPr>
                                        <m:t>𝑛</m:t>
                                      </m:r>
                                      <m:r>
                                        <a:rPr lang="en-US" altLang="zh-CN" i="1">
                                          <a:latin typeface="Cambria Math" panose="02040503050406030204" pitchFamily="18" charset="0"/>
                                        </a:rPr>
                                        <m:t>+1</m:t>
                                      </m:r>
                                    </m:sup>
                                  </m:sSup>
                                  <m:r>
                                    <a:rPr lang="en-US" altLang="zh-CN" i="1">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𝜑</m:t>
                                      </m:r>
                                    </m:e>
                                    <m:sub>
                                      <m:r>
                                        <a:rPr lang="en-US" altLang="zh-CN" i="1">
                                          <a:latin typeface="Cambria Math" panose="02040503050406030204" pitchFamily="18" charset="0"/>
                                        </a:rPr>
                                        <m:t>𝑗</m:t>
                                      </m:r>
                                    </m:sub>
                                  </m:sSub>
                                  <m:d>
                                    <m:dPr>
                                      <m:ctrlPr>
                                        <a:rPr lang="zh-CN" altLang="en-US" i="1">
                                          <a:latin typeface="Cambria Math" panose="02040503050406030204" pitchFamily="18" charset="0"/>
                                        </a:rPr>
                                      </m:ctrlPr>
                                    </m:dPr>
                                    <m:e>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𝑏</m:t>
                                          </m:r>
                                        </m:sub>
                                      </m:sSub>
                                    </m:e>
                                  </m:d>
                                </m:e>
                              </m:nary>
                              <m:r>
                                <a:rPr lang="en-US" altLang="zh-CN" i="1">
                                  <a:latin typeface="Cambria Math" panose="02040503050406030204" pitchFamily="18" charset="0"/>
                                </a:rPr>
                                <m:t>=0.             </m:t>
                              </m:r>
                              <m:r>
                                <a:rPr lang="en-US" altLang="zh-CN" b="0" i="1" smtClean="0">
                                  <a:latin typeface="Cambria Math" panose="02040503050406030204" pitchFamily="18" charset="0"/>
                                </a:rPr>
                                <m:t>                                                                    </m:t>
                              </m:r>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i="1">
                                      <a:latin typeface="Cambria Math" panose="02040503050406030204" pitchFamily="18" charset="0"/>
                                    </a:rPr>
                                    <m:t>𝑏</m:t>
                                  </m:r>
                                </m:sub>
                              </m:sSub>
                              <m:r>
                                <a:rPr lang="en-US" altLang="zh-CN" i="1">
                                  <a:latin typeface="Cambria Math" panose="02040503050406030204" pitchFamily="18" charset="0"/>
                                </a:rPr>
                                <m:t>∈ </m:t>
                              </m:r>
                              <m:sSub>
                                <m:sSubPr>
                                  <m:ctrlPr>
                                    <a:rPr lang="zh-CN" altLang="en-US" b="1" i="1">
                                      <a:latin typeface="Cambria Math" panose="02040503050406030204" pitchFamily="18" charset="0"/>
                                    </a:rPr>
                                  </m:ctrlPr>
                                </m:sSubPr>
                                <m:e>
                                  <m:r>
                                    <a:rPr lang="en-US" altLang="zh-CN" b="1" i="1">
                                      <a:latin typeface="Cambria Math" panose="02040503050406030204" pitchFamily="18" charset="0"/>
                                    </a:rPr>
                                    <m:t>𝑿</m:t>
                                  </m:r>
                                </m:e>
                                <m:sub>
                                  <m:r>
                                    <a:rPr lang="en-US" altLang="zh-CN" b="1" i="1">
                                      <a:latin typeface="Cambria Math" panose="02040503050406030204" pitchFamily="18" charset="0"/>
                                    </a:rPr>
                                    <m:t>𝑩</m:t>
                                  </m:r>
                                </m:sub>
                              </m:sSub>
                            </m:e>
                          </m:eqArr>
                        </m:e>
                      </m:d>
                    </m:oMath>
                  </m:oMathPara>
                </a14:m>
                <a:endParaRPr lang="zh-CN" altLang="en-US" dirty="0"/>
              </a:p>
            </p:txBody>
          </p:sp>
        </mc:Choice>
        <mc:Fallback xmlns="">
          <p:sp>
            <p:nvSpPr>
              <p:cNvPr id="7" name="文本框 6">
                <a:extLst>
                  <a:ext uri="{FF2B5EF4-FFF2-40B4-BE49-F238E27FC236}">
                    <a16:creationId xmlns:a16="http://schemas.microsoft.com/office/drawing/2014/main" id="{B0ADCFA4-84DD-3950-08C3-5D621EC3562D}"/>
                  </a:ext>
                </a:extLst>
              </p:cNvPr>
              <p:cNvSpPr txBox="1">
                <a:spLocks noRot="1" noChangeAspect="1" noMove="1" noResize="1" noEditPoints="1" noAdjustHandles="1" noChangeArrowheads="1" noChangeShapeType="1" noTextEdit="1"/>
              </p:cNvSpPr>
              <p:nvPr/>
            </p:nvSpPr>
            <p:spPr>
              <a:xfrm>
                <a:off x="1217221" y="2102712"/>
                <a:ext cx="3580410" cy="4404604"/>
              </a:xfrm>
              <a:prstGeom prst="rect">
                <a:avLst/>
              </a:prstGeom>
              <a:blipFill>
                <a:blip r:embed="rId3"/>
                <a:stretch>
                  <a:fillRect r="-1841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96339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求解径向基函数待定系数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26AC1-0FE7-0FA0-FAB9-4CCF72682652}"/>
                  </a:ext>
                </a:extLst>
              </p:cNvPr>
              <p:cNvSpPr txBox="1"/>
              <p:nvPr/>
            </p:nvSpPr>
            <p:spPr>
              <a:xfrm>
                <a:off x="805656" y="1703332"/>
                <a:ext cx="10505591" cy="942374"/>
              </a:xfrm>
              <a:prstGeom prst="rect">
                <a:avLst/>
              </a:prstGeom>
              <a:noFill/>
            </p:spPr>
            <p:txBody>
              <a:bodyPr wrap="square" rtlCol="0">
                <a:spAutoFit/>
              </a:bodyPr>
              <a:lstStyle/>
              <a:p>
                <a:pPr indent="304800" algn="just">
                  <a:lnSpc>
                    <a:spcPts val="2300"/>
                  </a:lnSpc>
                </a:pPr>
                <a:r>
                  <a:rPr lang="zh-CN" altLang="en-US" dirty="0">
                    <a:latin typeface="宋体" panose="02010600030101010101" pitchFamily="2" charset="-122"/>
                    <a:ea typeface="宋体" panose="02010600030101010101" pitchFamily="2" charset="-122"/>
                  </a:rPr>
                  <a:t>将上式转化为矩阵相乘形式，得如下方程：</a:t>
                </a:r>
                <a:endParaRPr lang="en-US" altLang="zh-CN" dirty="0">
                  <a:latin typeface="宋体" panose="02010600030101010101" pitchFamily="2" charset="-122"/>
                  <a:ea typeface="宋体" panose="02010600030101010101" pitchFamily="2" charset="-122"/>
                </a:endParaRPr>
              </a:p>
              <a:p>
                <a:pPr indent="304800" algn="just">
                  <a:lnSpc>
                    <a:spcPts val="2300"/>
                  </a:lnSpc>
                </a:pPr>
                <a14:m>
                  <m:oMathPara xmlns:m="http://schemas.openxmlformats.org/officeDocument/2006/math">
                    <m:oMathParaPr>
                      <m:jc m:val="centerGroup"/>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𝐴</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𝐵</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𝑣</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dirty="0">
                  <a:latin typeface="宋体" panose="02010600030101010101" pitchFamily="2" charset="-122"/>
                  <a:ea typeface="宋体" panose="02010600030101010101" pitchFamily="2" charset="-122"/>
                </a:endParaRPr>
              </a:p>
              <a:p>
                <a:pPr indent="304800" algn="just">
                  <a:lnSpc>
                    <a:spcPts val="2300"/>
                  </a:lnSpc>
                </a:pPr>
                <a:r>
                  <a:rPr lang="zh-CN" altLang="en-US" dirty="0">
                    <a:latin typeface="宋体" panose="02010600030101010101" pitchFamily="2" charset="-122"/>
                    <a:ea typeface="宋体" panose="02010600030101010101" pitchFamily="2" charset="-122"/>
                  </a:rPr>
                  <a:t>其中：</a:t>
                </a:r>
                <a:endParaRPr lang="en-US" altLang="zh-CN"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5BB26AC1-0FE7-0FA0-FAB9-4CCF72682652}"/>
                  </a:ext>
                </a:extLst>
              </p:cNvPr>
              <p:cNvSpPr txBox="1">
                <a:spLocks noRot="1" noChangeAspect="1" noMove="1" noResize="1" noEditPoints="1" noAdjustHandles="1" noChangeArrowheads="1" noChangeShapeType="1" noTextEdit="1"/>
              </p:cNvSpPr>
              <p:nvPr/>
            </p:nvSpPr>
            <p:spPr>
              <a:xfrm>
                <a:off x="805656" y="1703332"/>
                <a:ext cx="10505591" cy="942374"/>
              </a:xfrm>
              <a:prstGeom prst="rect">
                <a:avLst/>
              </a:prstGeom>
              <a:blipFill>
                <a:blip r:embed="rId2"/>
                <a:stretch>
                  <a:fillRect t="-5161" b="-90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0ADCFA4-84DD-3950-08C3-5D621EC3562D}"/>
                  </a:ext>
                </a:extLst>
              </p:cNvPr>
              <p:cNvSpPr txBox="1"/>
              <p:nvPr/>
            </p:nvSpPr>
            <p:spPr>
              <a:xfrm>
                <a:off x="1148005" y="2812542"/>
                <a:ext cx="9524010" cy="210564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zh-CN" altLang="zh-CN" i="1" smtClean="0">
                              <a:latin typeface="Cambria Math" panose="02040503050406030204" pitchFamily="18" charset="0"/>
                            </a:rPr>
                          </m:ctrlPr>
                        </m:sSupPr>
                        <m:e>
                          <m:r>
                            <a:rPr lang="en-US" altLang="zh-CN" i="1">
                              <a:latin typeface="Cambria Math" panose="02040503050406030204" pitchFamily="18" charset="0"/>
                            </a:rPr>
                            <m:t>𝐴</m:t>
                          </m:r>
                        </m:e>
                        <m:sup>
                          <m:r>
                            <a:rPr lang="en-US" altLang="zh-CN" i="1">
                              <a:latin typeface="Cambria Math" panose="02040503050406030204" pitchFamily="18" charset="0"/>
                            </a:rPr>
                            <m:t>𝑛</m:t>
                          </m:r>
                        </m:sup>
                      </m:sSup>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𝑏</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0</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e>
                            <m:e>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0</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𝑏</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e>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1</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2</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e>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3</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𝐴</m:t>
                                      </m:r>
                                    </m:e>
                                    <m:sub>
                                      <m:r>
                                        <a:rPr lang="en-US" altLang="zh-CN" i="1">
                                          <a:latin typeface="Cambria Math" panose="02040503050406030204" pitchFamily="18" charset="0"/>
                                        </a:rPr>
                                        <m:t>4</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e>
                          </m:eqArr>
                        </m:e>
                      </m:d>
                      <m:r>
                        <a:rPr lang="en-US" altLang="zh-CN" i="1">
                          <a:latin typeface="Cambria Math" panose="02040503050406030204" pitchFamily="18" charset="0"/>
                        </a:rPr>
                        <m:t>,                 </m:t>
                      </m:r>
                      <m:sSup>
                        <m:sSupPr>
                          <m:ctrlPr>
                            <a:rPr lang="zh-CN" altLang="zh-CN" i="1">
                              <a:latin typeface="Cambria Math" panose="02040503050406030204" pitchFamily="18" charset="0"/>
                            </a:rPr>
                          </m:ctrlPr>
                        </m:sSupPr>
                        <m:e>
                          <m:r>
                            <a:rPr lang="en-US" altLang="zh-CN" i="1">
                              <a:latin typeface="Cambria Math" panose="02040503050406030204" pitchFamily="18" charset="0"/>
                            </a:rPr>
                            <m:t>𝐵</m:t>
                          </m:r>
                        </m:e>
                        <m:sup>
                          <m:r>
                            <a:rPr lang="en-US" altLang="zh-CN" i="1">
                              <a:latin typeface="Cambria Math" panose="02040503050406030204" pitchFamily="18" charset="0"/>
                            </a:rPr>
                            <m:t>𝑛</m:t>
                          </m:r>
                        </m:sup>
                      </m:sSup>
                      <m:r>
                        <a:rPr lang="en-US" altLang="zh-CN" i="1">
                          <a:latin typeface="Cambria Math" panose="02040503050406030204" pitchFamily="18" charset="0"/>
                        </a:rPr>
                        <m:t>=</m:t>
                      </m:r>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sSub>
                                <m:sSubPr>
                                  <m:ctrlPr>
                                    <a:rPr lang="zh-CN" altLang="zh-CN" i="1">
                                      <a:latin typeface="Cambria Math" panose="02040503050406030204" pitchFamily="18" charset="0"/>
                                    </a:rPr>
                                  </m:ctrlPr>
                                </m:sSubPr>
                                <m:e>
                                  <m:r>
                                    <a:rPr lang="en-US" altLang="zh-CN" i="1">
                                      <a:latin typeface="Cambria Math" panose="02040503050406030204" pitchFamily="18" charset="0"/>
                                    </a:rPr>
                                    <m:t>0</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0</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e>
                            <m:e>
                              <m:sSub>
                                <m:sSubPr>
                                  <m:ctrlPr>
                                    <a:rPr lang="zh-CN" altLang="zh-CN" i="1">
                                      <a:latin typeface="Cambria Math" panose="02040503050406030204" pitchFamily="18" charset="0"/>
                                    </a:rPr>
                                  </m:ctrlPr>
                                </m:sSubPr>
                                <m:e>
                                  <m:r>
                                    <a:rPr lang="en-US" altLang="zh-CN" i="1">
                                      <a:latin typeface="Cambria Math" panose="02040503050406030204" pitchFamily="18" charset="0"/>
                                    </a:rPr>
                                    <m:t>0</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r>
                                    <a:rPr lang="en-US" altLang="zh-CN" i="1">
                                      <a:latin typeface="Cambria Math" panose="02040503050406030204" pitchFamily="18" charset="0"/>
                                    </a:rPr>
                                    <m:t>0</m:t>
                                  </m:r>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m:t>
                                  </m:r>
                                  <m:r>
                                    <a:rPr lang="en-US" altLang="zh-CN" i="1">
                                      <a:latin typeface="Cambria Math" panose="02040503050406030204" pitchFamily="18" charset="0"/>
                                    </a:rPr>
                                    <m:t>𝑁</m:t>
                                  </m:r>
                                </m:sub>
                              </m:sSub>
                            </m:e>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1</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2</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e>
                            <m:e>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3</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sSub>
                                <m:sSubPr>
                                  <m:ctrlPr>
                                    <a:rPr lang="zh-CN" altLang="zh-CN" i="1">
                                      <a:latin typeface="Cambria Math" panose="02040503050406030204" pitchFamily="18" charset="0"/>
                                    </a:rPr>
                                  </m:ctrlPr>
                                </m:sSubPr>
                                <m:e>
                                  <m:sSub>
                                    <m:sSubPr>
                                      <m:ctrlPr>
                                        <a:rPr lang="zh-CN" altLang="zh-CN" i="1">
                                          <a:latin typeface="Cambria Math" panose="02040503050406030204" pitchFamily="18" charset="0"/>
                                        </a:rPr>
                                      </m:ctrlPr>
                                    </m:sSubPr>
                                    <m:e>
                                      <m:r>
                                        <a:rPr lang="en-US" altLang="zh-CN" i="1">
                                          <a:latin typeface="Cambria Math" panose="02040503050406030204" pitchFamily="18" charset="0"/>
                                        </a:rPr>
                                        <m:t>𝐵</m:t>
                                      </m:r>
                                    </m:e>
                                    <m:sub>
                                      <m:r>
                                        <a:rPr lang="en-US" altLang="zh-CN" i="1">
                                          <a:latin typeface="Cambria Math" panose="02040503050406030204" pitchFamily="18" charset="0"/>
                                        </a:rPr>
                                        <m:t>4</m:t>
                                      </m:r>
                                    </m:sub>
                                  </m:sSub>
                                </m:e>
                                <m:sub>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m:t>
                                  </m:r>
                                  <m:r>
                                    <a:rPr lang="en-US" altLang="zh-CN" i="1">
                                      <a:latin typeface="Cambria Math" panose="02040503050406030204" pitchFamily="18" charset="0"/>
                                    </a:rPr>
                                    <m:t>𝑁</m:t>
                                  </m:r>
                                </m:sub>
                              </m:sSub>
                              <m:r>
                                <a:rPr lang="en-US" altLang="zh-CN" i="1">
                                  <a:latin typeface="Cambria Math" panose="02040503050406030204" pitchFamily="18" charset="0"/>
                                </a:rPr>
                                <m:t> </m:t>
                              </m:r>
                            </m:e>
                          </m:eqArr>
                        </m:e>
                      </m:d>
                      <m:r>
                        <a:rPr lang="en-US" altLang="zh-CN" i="1">
                          <a:latin typeface="Cambria Math" panose="02040503050406030204" pitchFamily="18" charset="0"/>
                        </a:rPr>
                        <m:t>,</m:t>
                      </m:r>
                    </m:oMath>
                  </m:oMathPara>
                </a14:m>
                <a:endParaRPr lang="zh-CN" altLang="zh-CN" i="1" dirty="0"/>
              </a:p>
              <a:p>
                <a:pPr/>
                <a14:m>
                  <m:oMathPara xmlns:m="http://schemas.openxmlformats.org/officeDocument/2006/math">
                    <m:oMathParaPr>
                      <m:jc m:val="centerGroup"/>
                    </m:oMathParaPr>
                    <m:oMath xmlns:m="http://schemas.openxmlformats.org/officeDocument/2006/math">
                      <m:sSup>
                        <m:sSupPr>
                          <m:ctrlPr>
                            <a:rPr lang="zh-CN" altLang="zh-CN" i="1"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d>
                            <m:dPr>
                              <m:begChr m:val="["/>
                              <m:endChr m:val="]"/>
                              <m:ctrlPr>
                                <a:rPr lang="zh-CN" altLang="zh-CN" i="1">
                                  <a:effectLst/>
                                  <a:latin typeface="Cambria Math" panose="02040503050406030204" pitchFamily="18" charset="0"/>
                                  <a:ea typeface="Cambria Math" panose="02040503050406030204" pitchFamily="18" charset="0"/>
                                </a:rPr>
                              </m:ctrlPr>
                            </m:d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sub>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𝑰</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𝑰</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𝑰</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b="1" i="1">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sub>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𝑰</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e>
                          </m:d>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sup>
                      </m:sSup>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m:oMathPara>
                </a14:m>
                <a:endParaRPr lang="en-US" altLang="zh-CN" sz="1800" b="0" kern="100" dirty="0">
                  <a:effectLst/>
                  <a:ea typeface="宋体" panose="02010600030101010101" pitchFamily="2" charset="-122"/>
                  <a:cs typeface="Times New Roman" panose="02020603050405020304" pitchFamily="18" charset="0"/>
                </a:endParaRPr>
              </a:p>
              <a:p>
                <a:endParaRPr lang="zh-CN" altLang="en-US" dirty="0"/>
              </a:p>
            </p:txBody>
          </p:sp>
        </mc:Choice>
        <mc:Fallback xmlns="">
          <p:sp>
            <p:nvSpPr>
              <p:cNvPr id="7" name="文本框 6">
                <a:extLst>
                  <a:ext uri="{FF2B5EF4-FFF2-40B4-BE49-F238E27FC236}">
                    <a16:creationId xmlns:a16="http://schemas.microsoft.com/office/drawing/2014/main" id="{B0ADCFA4-84DD-3950-08C3-5D621EC3562D}"/>
                  </a:ext>
                </a:extLst>
              </p:cNvPr>
              <p:cNvSpPr txBox="1">
                <a:spLocks noRot="1" noChangeAspect="1" noMove="1" noResize="1" noEditPoints="1" noAdjustHandles="1" noChangeArrowheads="1" noChangeShapeType="1" noTextEdit="1"/>
              </p:cNvSpPr>
              <p:nvPr/>
            </p:nvSpPr>
            <p:spPr>
              <a:xfrm>
                <a:off x="1148005" y="2812542"/>
                <a:ext cx="9524010" cy="2105641"/>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71822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求解径向基函数待定系数</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26AC1-0FE7-0FA0-FAB9-4CCF72682652}"/>
                  </a:ext>
                </a:extLst>
              </p:cNvPr>
              <p:cNvSpPr txBox="1"/>
              <p:nvPr/>
            </p:nvSpPr>
            <p:spPr>
              <a:xfrm>
                <a:off x="805656" y="1703332"/>
                <a:ext cx="10505591" cy="2968826"/>
              </a:xfrm>
              <a:prstGeom prst="rect">
                <a:avLst/>
              </a:prstGeom>
              <a:noFill/>
            </p:spPr>
            <p:txBody>
              <a:bodyPr wrap="square" rtlCol="0">
                <a:spAutoFit/>
              </a:bodyPr>
              <a:lstStyle/>
              <a:p>
                <a:pPr indent="304800" algn="ctr">
                  <a:lnSpc>
                    <a:spcPct val="150000"/>
                  </a:lnSpc>
                  <a:tabLst>
                    <a:tab pos="2635250" algn="ctr"/>
                    <a:tab pos="5271135" algn="r"/>
                  </a:tabLst>
                </a:pPr>
                <a14:m>
                  <m:oMathPara xmlns:m="http://schemas.openxmlformats.org/officeDocument/2006/math">
                    <m:oMathParaPr>
                      <m:jc m:val="left"/>
                    </m:oMathParaPr>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𝑏</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𝑏</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𝑏</m:t>
                              </m:r>
                            </m:sub>
                          </m:sSub>
                        </m:e>
                      </m:d>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i="1" kern="100" dirty="0">
                  <a:effectLst/>
                  <a:latin typeface="Times New Roman" panose="02020603050405020304" pitchFamily="18" charset="0"/>
                  <a:ea typeface="宋体" panose="02010600030101010101" pitchFamily="2" charset="-122"/>
                </a:endParaRPr>
              </a:p>
              <a:p>
                <a:pPr indent="127000" algn="just">
                  <a:lnSpc>
                    <a:spcPct val="150000"/>
                  </a:lnSpc>
                  <a:tabLst>
                    <a:tab pos="2635250" algn="ctr"/>
                    <a:tab pos="5271135" algn="r"/>
                  </a:tabLst>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0" i="1" kern="100" smtClean="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1</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=2∙</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2</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i="1" kern="100" dirty="0">
                  <a:effectLst/>
                  <a:latin typeface="Times New Roman" panose="02020603050405020304" pitchFamily="18" charset="0"/>
                  <a:ea typeface="宋体" panose="02010600030101010101" pitchFamily="2" charset="-122"/>
                </a:endParaRPr>
              </a:p>
              <a:p>
                <a:pPr indent="127000" algn="just">
                  <a:lnSpc>
                    <a:spcPct val="150000"/>
                  </a:lnSpc>
                  <a:tabLst>
                    <a:tab pos="2635250" algn="ctr"/>
                    <a:tab pos="5271135" algn="r"/>
                  </a:tabLst>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0" i="1" kern="100" smtClean="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3</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0</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𝐴</m:t>
                              </m:r>
                            </m:e>
                            <m:sub>
                              <m:r>
                                <a:rPr lang="en-US" altLang="zh-CN" sz="1800" i="1" kern="100">
                                  <a:effectLst/>
                                  <a:latin typeface="Cambria Math" panose="02040503050406030204" pitchFamily="18" charset="0"/>
                                  <a:ea typeface="宋体" panose="02010600030101010101" pitchFamily="2" charset="-122"/>
                                </a:rPr>
                                <m:t>4</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i="1" kern="100" dirty="0">
                  <a:effectLst/>
                  <a:latin typeface="Times New Roman" panose="02020603050405020304" pitchFamily="18" charset="0"/>
                  <a:ea typeface="宋体" panose="02010600030101010101" pitchFamily="2" charset="-122"/>
                </a:endParaRPr>
              </a:p>
              <a:p>
                <a:pPr indent="127000" algn="just">
                  <a:lnSpc>
                    <a:spcPct val="150000"/>
                  </a:lnSpc>
                  <a:tabLst>
                    <a:tab pos="2635250" algn="ctr"/>
                    <a:tab pos="5271135" algn="r"/>
                  </a:tabLst>
                </a:pPr>
                <a14:m>
                  <m:oMathPara xmlns:m="http://schemas.openxmlformats.org/officeDocument/2006/math">
                    <m:oMathParaPr>
                      <m:jc m:val="left"/>
                    </m:oMathParaPr>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0" i="1" kern="100" smtClean="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1</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=2∙</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2</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oMath>
                  </m:oMathPara>
                </a14:m>
                <a:endParaRPr lang="zh-CN" altLang="zh-CN" sz="1800" i="1" kern="100" dirty="0">
                  <a:effectLst/>
                  <a:latin typeface="Times New Roman" panose="02020603050405020304" pitchFamily="18" charset="0"/>
                  <a:ea typeface="宋体" panose="02010600030101010101" pitchFamily="2" charset="-122"/>
                </a:endParaRPr>
              </a:p>
              <a:p>
                <a:pPr indent="127000" algn="just">
                  <a:lnSpc>
                    <a:spcPct val="150000"/>
                  </a:lnSpc>
                  <a:tabLst>
                    <a:tab pos="2635250" algn="ctr"/>
                    <a:tab pos="5271135" algn="r"/>
                  </a:tabLst>
                </a:pPr>
                <a14:m>
                  <m:oMathPara xmlns:m="http://schemas.openxmlformats.org/officeDocument/2006/math">
                    <m:oMathParaPr>
                      <m:jc m:val="left"/>
                    </m:oMathParaPr>
                    <m:oMath xmlns:m="http://schemas.openxmlformats.org/officeDocument/2006/math">
                      <m:eqArr>
                        <m:eqArrPr>
                          <m:ctrlPr>
                            <a:rPr lang="zh-CN" altLang="zh-CN" sz="1800" i="1" kern="10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b="0" i="1" kern="100" smtClean="0">
                                      <a:effectLst/>
                                      <a:latin typeface="Cambria Math" panose="02040503050406030204" pitchFamily="18" charset="0"/>
                                      <a:ea typeface="Cambria Math" panose="02040503050406030204" pitchFamily="18" charset="0"/>
                                    </a:rPr>
                                    <m:t>      </m:t>
                                  </m:r>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3</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0</m:t>
                              </m:r>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              </m:t>
                          </m:r>
                          <m:sSub>
                            <m:sSubPr>
                              <m:ctrlPr>
                                <a:rPr lang="zh-CN" altLang="zh-CN" sz="1800" i="1" kern="100">
                                  <a:effectLst/>
                                  <a:latin typeface="Cambria Math" panose="02040503050406030204" pitchFamily="18" charset="0"/>
                                  <a:ea typeface="Cambria Math" panose="02040503050406030204" pitchFamily="18" charset="0"/>
                                </a:rPr>
                              </m:ctrlPr>
                            </m:sSub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𝐵</m:t>
                                  </m:r>
                                </m:e>
                                <m:sub>
                                  <m:r>
                                    <a:rPr lang="en-US" altLang="zh-CN" sz="1800" i="1" kern="100">
                                      <a:effectLst/>
                                      <a:latin typeface="Cambria Math" panose="02040503050406030204" pitchFamily="18" charset="0"/>
                                      <a:ea typeface="宋体" panose="02010600030101010101" pitchFamily="2" charset="-122"/>
                                    </a:rPr>
                                    <m:t>4</m:t>
                                  </m:r>
                                </m:sub>
                              </m:sSub>
                            </m:e>
                            <m:sub>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𝑁</m:t>
                                  </m:r>
                                </m:e>
                                <m:sub>
                                  <m:r>
                                    <a:rPr lang="en-US" altLang="zh-CN" sz="1800" i="1" kern="100">
                                      <a:effectLst/>
                                      <a:latin typeface="Cambria Math" panose="02040503050406030204" pitchFamily="18" charset="0"/>
                                      <a:ea typeface="宋体" panose="02010600030101010101" pitchFamily="2" charset="-122"/>
                                    </a:rPr>
                                    <m:t>𝑖</m:t>
                                  </m:r>
                                </m:sub>
                              </m:sSub>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𝑁</m:t>
                              </m:r>
                            </m:sub>
                          </m:sSub>
                          <m:r>
                            <a:rPr lang="en-US" altLang="zh-CN" sz="1800" i="1" kern="100">
                              <a:effectLst/>
                              <a:latin typeface="Cambria Math" panose="02040503050406030204" pitchFamily="18" charset="0"/>
                              <a:ea typeface="宋体" panose="02010600030101010101" pitchFamily="2" charset="-122"/>
                            </a:rPr>
                            <m:t>=</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e>
                                    <m:sup>
                                      <m:r>
                                        <a:rPr lang="en-US" altLang="zh-CN" sz="1800" i="1" kern="100">
                                          <a:effectLst/>
                                          <a:latin typeface="Cambria Math" panose="02040503050406030204" pitchFamily="18" charset="0"/>
                                          <a:ea typeface="宋体" panose="02010600030101010101" pitchFamily="2" charset="-122"/>
                                        </a:rPr>
                                        <m:t>𝑛</m:t>
                                      </m:r>
                                    </m:sup>
                                  </m:sSup>
                                </m:e>
                              </m:d>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𝜏</m:t>
                          </m:r>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𝜑</m:t>
                              </m:r>
                            </m:e>
                            <m:sub>
                              <m:r>
                                <a:rPr lang="en-US" altLang="zh-CN" sz="1800" i="1" kern="100">
                                  <a:effectLst/>
                                  <a:latin typeface="Cambria Math" panose="02040503050406030204" pitchFamily="18" charset="0"/>
                                  <a:ea typeface="宋体" panose="02010600030101010101" pitchFamily="2" charset="-122"/>
                                </a:rPr>
                                <m:t>𝑗</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 </m:t>
                              </m:r>
                              <m:sSub>
                                <m:sSubPr>
                                  <m:ctrlPr>
                                    <a:rPr lang="zh-CN" altLang="zh-CN" sz="1800" b="1" i="1" kern="100">
                                      <a:effectLst/>
                                      <a:latin typeface="Cambria Math" panose="02040503050406030204" pitchFamily="18" charset="0"/>
                                      <a:ea typeface="Cambria Math" panose="02040503050406030204" pitchFamily="18" charset="0"/>
                                    </a:rPr>
                                  </m:ctrlPr>
                                </m:sSubPr>
                                <m:e>
                                  <m:r>
                                    <a:rPr lang="en-US" altLang="zh-CN" sz="1800" b="1" i="1" kern="100">
                                      <a:effectLst/>
                                      <a:latin typeface="Cambria Math" panose="02040503050406030204" pitchFamily="18" charset="0"/>
                                      <a:ea typeface="宋体" panose="02010600030101010101" pitchFamily="2" charset="-122"/>
                                    </a:rPr>
                                    <m:t>𝑿</m:t>
                                  </m:r>
                                </m:e>
                                <m:sub>
                                  <m:r>
                                    <a:rPr lang="en-US" altLang="zh-CN" sz="1800" i="1" kern="100">
                                      <a:effectLst/>
                                      <a:latin typeface="Cambria Math" panose="02040503050406030204" pitchFamily="18" charset="0"/>
                                      <a:ea typeface="宋体" panose="02010600030101010101" pitchFamily="2" charset="-122"/>
                                    </a:rPr>
                                    <m:t>𝑖</m:t>
                                  </m:r>
                                </m:sub>
                              </m:sSub>
                            </m:e>
                          </m:d>
                          <m:r>
                            <a:rPr lang="en-US" altLang="zh-CN" sz="1800" i="1" kern="100">
                              <a:effectLst/>
                              <a:latin typeface="Cambria Math" panose="02040503050406030204" pitchFamily="18" charset="0"/>
                              <a:ea typeface="宋体" panose="02010600030101010101" pitchFamily="2" charset="-122"/>
                            </a:rPr>
                            <m:t>.#</m:t>
                          </m:r>
                        </m:e>
                      </m:eqArr>
                    </m:oMath>
                  </m:oMathPara>
                </a14:m>
                <a:endParaRPr lang="zh-CN" altLang="zh-CN" sz="1800" i="1" kern="100" dirty="0">
                  <a:effectLst/>
                  <a:latin typeface="Times New Roman" panose="02020603050405020304" pitchFamily="18" charset="0"/>
                  <a:ea typeface="宋体" panose="02010600030101010101" pitchFamily="2" charset="-122"/>
                </a:endParaRPr>
              </a:p>
              <a:p>
                <a:pPr indent="304800" algn="just">
                  <a:lnSpc>
                    <a:spcPts val="2300"/>
                  </a:lnSpc>
                </a:pPr>
                <a:endParaRPr lang="en-US" altLang="zh-CN"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5BB26AC1-0FE7-0FA0-FAB9-4CCF72682652}"/>
                  </a:ext>
                </a:extLst>
              </p:cNvPr>
              <p:cNvSpPr txBox="1">
                <a:spLocks noRot="1" noChangeAspect="1" noMove="1" noResize="1" noEditPoints="1" noAdjustHandles="1" noChangeArrowheads="1" noChangeShapeType="1" noTextEdit="1"/>
              </p:cNvSpPr>
              <p:nvPr/>
            </p:nvSpPr>
            <p:spPr>
              <a:xfrm>
                <a:off x="805656" y="1703332"/>
                <a:ext cx="10505591" cy="296882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89202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近似结果分析</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5BB26AC1-0FE7-0FA0-FAB9-4CCF72682652}"/>
                  </a:ext>
                </a:extLst>
              </p:cNvPr>
              <p:cNvSpPr txBox="1"/>
              <p:nvPr/>
            </p:nvSpPr>
            <p:spPr>
              <a:xfrm>
                <a:off x="805656" y="1703332"/>
                <a:ext cx="10505591" cy="3596947"/>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rPr>
                  <a:t>首先</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需定义每个</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𝑢</m:t>
                            </m:r>
                          </m:e>
                        </m:acc>
                      </m:e>
                      <m:sup>
                        <m:r>
                          <a:rPr lang="en-US" altLang="zh-CN" sz="1800" i="1" kern="100">
                            <a:effectLst/>
                            <a:latin typeface="Cambria Math" panose="02040503050406030204" pitchFamily="18" charset="0"/>
                            <a:ea typeface="宋体" panose="02010600030101010101" pitchFamily="2" charset="-122"/>
                          </a:rPr>
                          <m:t>𝑛</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oMath>
                </a14:m>
                <a:r>
                  <a:rPr lang="zh-CN" altLang="zh-CN" sz="1800" kern="100" dirty="0">
                    <a:effectLst/>
                    <a:latin typeface="Times New Roman" panose="02020603050405020304" pitchFamily="18" charset="0"/>
                    <a:ea typeface="宋体" panose="02010600030101010101" pitchFamily="2" charset="-122"/>
                  </a:rPr>
                  <a:t>的误差，取其在定义域内各点与真实值的插值的最大值，即：</a:t>
                </a:r>
              </a:p>
              <a:p>
                <a:pPr indent="304800" algn="just">
                  <a:lnSpc>
                    <a:spcPts val="2300"/>
                  </a:lnSpc>
                </a:pPr>
                <a14:m>
                  <m:oMathPara xmlns:m="http://schemas.openxmlformats.org/officeDocument/2006/math">
                    <m:oMathParaPr>
                      <m:jc m:val="centerGroup"/>
                    </m:oMathParaPr>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d>
                            <m:dPr>
                              <m:begChr m:val="‖"/>
                              <m:endChr m:val="‖"/>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acc>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d>
                            </m:e>
                          </m:d>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m:oMathPara>
                </a14:m>
                <a:endParaRPr lang="en-US" altLang="zh-CN" dirty="0">
                  <a:latin typeface="宋体" panose="02010600030101010101" pitchFamily="2" charset="-122"/>
                  <a:ea typeface="宋体" panose="02010600030101010101" pitchFamily="2" charset="-122"/>
                </a:endParaRPr>
              </a:p>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然后，取所有</a:t>
                </a:r>
                <a14:m>
                  <m:oMath xmlns:m="http://schemas.openxmlformats.org/officeDocument/2006/math">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中的最大值作为整个近似方法对</a:t>
                </a:r>
                <a14:m>
                  <m:oMath xmlns:m="http://schemas.openxmlformats.org/officeDocument/2006/math">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acc>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的误差：</a:t>
                </a:r>
                <a:endParaRPr lang="en-US" altLang="zh-CN" sz="1800" kern="100" dirty="0">
                  <a:effectLst/>
                  <a:latin typeface="宋体" panose="02010600030101010101" pitchFamily="2" charset="-122"/>
                  <a:ea typeface="宋体" panose="02010600030101010101" pitchFamily="2" charset="-122"/>
                  <a:cs typeface="Times New Roman" panose="02020603050405020304" pitchFamily="18" charset="0"/>
                </a:endParaRPr>
              </a:p>
              <a:p>
                <a:pPr indent="304800" algn="just">
                  <a:lnSpc>
                    <a:spcPts val="2300"/>
                  </a:lnSpc>
                </a:pPr>
                <a:endParaRPr lang="en-US" altLang="zh-CN" sz="1800" i="1" kern="100" dirty="0">
                  <a:effectLst/>
                  <a:latin typeface="Cambria Math" panose="02040503050406030204" pitchFamily="18" charset="0"/>
                  <a:ea typeface="Cambria Math" panose="02040503050406030204" pitchFamily="18" charset="0"/>
                </a:endParaRPr>
              </a:p>
              <a:p>
                <a:pPr indent="304800" algn="just">
                  <a:lnSpc>
                    <a:spcPts val="2300"/>
                  </a:lnSpc>
                </a:pPr>
                <a14:m>
                  <m:oMathPara xmlns:m="http://schemas.openxmlformats.org/officeDocument/2006/math">
                    <m:oMathParaPr>
                      <m:jc m:val="centerGroup"/>
                    </m:oMathParaPr>
                    <m:oMath xmlns:m="http://schemas.openxmlformats.org/officeDocument/2006/math">
                      <m:eqArr>
                        <m:eqArrPr>
                          <m:ctrlPr>
                            <a:rPr lang="zh-CN" altLang="zh-CN" sz="1800" i="1" kern="100" smtClean="0">
                              <a:effectLst/>
                              <a:latin typeface="Cambria Math" panose="02040503050406030204" pitchFamily="18" charset="0"/>
                              <a:ea typeface="Cambria Math" panose="02040503050406030204" pitchFamily="18" charset="0"/>
                            </a:rPr>
                          </m:ctrlPr>
                        </m:eqArrPr>
                        <m:e>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𝑢</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d>
                                <m:dPr>
                                  <m:begChr m:val="‖"/>
                                  <m:endChr m:val="‖"/>
                                  <m:ctrlPr>
                                    <a:rPr lang="zh-CN" altLang="zh-CN" sz="1800" i="1" kern="100">
                                      <a:effectLst/>
                                      <a:latin typeface="Cambria Math" panose="02040503050406030204" pitchFamily="18" charset="0"/>
                                      <a:ea typeface="Cambria Math" panose="02040503050406030204" pitchFamily="18" charset="0"/>
                                    </a:rPr>
                                  </m:ctrlPr>
                                </m:dPr>
                                <m:e>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𝑢</m:t>
                                      </m:r>
                                    </m:sub>
                                    <m:sup>
                                      <m:r>
                                        <a:rPr lang="en-US" altLang="zh-CN" sz="1800" i="1" kern="100">
                                          <a:effectLst/>
                                          <a:latin typeface="Cambria Math" panose="02040503050406030204" pitchFamily="18" charset="0"/>
                                          <a:ea typeface="宋体" panose="02010600030101010101" pitchFamily="2" charset="-122"/>
                                        </a:rPr>
                                        <m:t>𝑛</m:t>
                                      </m:r>
                                    </m:sup>
                                  </m:sSubSup>
                                </m:e>
                              </m:d>
                            </m:e>
                            <m:sub>
                              <m:r>
                                <a:rPr lang="en-US" altLang="zh-CN" sz="1800" i="1" kern="100">
                                  <a:effectLst/>
                                  <a:latin typeface="Cambria Math" panose="02040503050406030204" pitchFamily="18" charset="0"/>
                                  <a:ea typeface="宋体" panose="02010600030101010101" pitchFamily="2" charset="-122"/>
                                </a:rPr>
                                <m:t>∞</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=0,1,2,…,</m:t>
                          </m:r>
                          <m:d>
                            <m:dPr>
                              <m:begChr m:val="⌊"/>
                              <m:endChr m:val="⌋"/>
                              <m:ctrlPr>
                                <a:rPr lang="zh-CN" altLang="zh-CN" sz="1800" i="1" kern="100">
                                  <a:effectLst/>
                                  <a:latin typeface="Cambria Math" panose="02040503050406030204" pitchFamily="18" charset="0"/>
                                  <a:ea typeface="Cambria Math" panose="02040503050406030204" pitchFamily="18" charset="0"/>
                                </a:rPr>
                              </m:ctrlPr>
                            </m:dPr>
                            <m:e>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𝑇</m:t>
                                  </m:r>
                                </m:num>
                                <m:den>
                                  <m:r>
                                    <a:rPr lang="en-US" altLang="zh-CN" sz="1800" i="1" kern="100">
                                      <a:effectLst/>
                                      <a:latin typeface="Cambria Math" panose="02040503050406030204" pitchFamily="18" charset="0"/>
                                      <a:ea typeface="宋体" panose="02010600030101010101" pitchFamily="2" charset="-122"/>
                                    </a:rPr>
                                    <m:t>𝜏</m:t>
                                  </m:r>
                                </m:den>
                              </m:f>
                            </m:e>
                          </m:d>
                          <m:r>
                            <a:rPr lang="en-US" altLang="zh-CN" sz="1800" i="1" kern="100">
                              <a:effectLst/>
                              <a:latin typeface="Cambria Math" panose="02040503050406030204" pitchFamily="18" charset="0"/>
                              <a:ea typeface="宋体" panose="02010600030101010101" pitchFamily="2" charset="-122"/>
                            </a:rPr>
                            <m:t>#</m:t>
                          </m:r>
                        </m:e>
                      </m:eqArr>
                    </m:oMath>
                  </m:oMathPara>
                </a14:m>
                <a:endParaRPr lang="en-US" altLang="zh-CN" sz="1800" i="1" kern="100" dirty="0">
                  <a:effectLst/>
                  <a:latin typeface="Times New Roman" panose="02020603050405020304" pitchFamily="18" charset="0"/>
                  <a:ea typeface="宋体" panose="02010600030101010101" pitchFamily="2" charset="-122"/>
                </a:endParaRPr>
              </a:p>
              <a:p>
                <a:pPr indent="304800" algn="just">
                  <a:lnSpc>
                    <a:spcPts val="2300"/>
                  </a:lnSpc>
                </a:pPr>
                <a:endParaRPr lang="en-US" altLang="zh-CN" sz="1800" kern="100" dirty="0">
                  <a:effectLst/>
                  <a:latin typeface="Times New Roman" panose="02020603050405020304" pitchFamily="18" charset="0"/>
                  <a:ea typeface="宋体" panose="02010600030101010101" pitchFamily="2" charset="-122"/>
                </a:endParaRPr>
              </a:p>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rPr>
                  <a:t>同理，得到每个</a:t>
                </a:r>
                <a14:m>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𝜇</m:t>
                            </m:r>
                          </m:e>
                        </m:acc>
                      </m:e>
                      <m:sup>
                        <m:r>
                          <a:rPr lang="en-US" altLang="zh-CN" sz="1800" i="1" kern="100">
                            <a:effectLst/>
                            <a:latin typeface="Cambria Math" panose="02040503050406030204" pitchFamily="18" charset="0"/>
                            <a:ea typeface="宋体" panose="02010600030101010101" pitchFamily="2" charset="-122"/>
                          </a:rPr>
                          <m:t>𝑛</m:t>
                        </m:r>
                      </m:sup>
                    </m:sSup>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oMath>
                </a14:m>
                <a:r>
                  <a:rPr lang="zh-CN" altLang="zh-CN" sz="1800" kern="100" dirty="0">
                    <a:effectLst/>
                    <a:latin typeface="Times New Roman" panose="02020603050405020304" pitchFamily="18" charset="0"/>
                    <a:ea typeface="宋体" panose="02010600030101010101" pitchFamily="2" charset="-122"/>
                  </a:rPr>
                  <a:t>的误差和整个近似方法对</a:t>
                </a:r>
                <a14:m>
                  <m:oMath xmlns:m="http://schemas.openxmlformats.org/officeDocument/2006/math">
                    <m:acc>
                      <m:accPr>
                        <m:chr m:val="̂"/>
                        <m:ctrlPr>
                          <a:rPr lang="zh-CN" altLang="zh-CN" sz="1800" i="1" kern="100">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rPr>
                          <m:t>𝜇</m:t>
                        </m:r>
                      </m:e>
                    </m:acc>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oMath>
                </a14:m>
                <a:r>
                  <a:rPr lang="zh-CN" altLang="zh-CN" sz="1800" kern="100" dirty="0">
                    <a:effectLst/>
                    <a:latin typeface="Times New Roman" panose="02020603050405020304" pitchFamily="18" charset="0"/>
                    <a:ea typeface="宋体" panose="02010600030101010101" pitchFamily="2" charset="-122"/>
                  </a:rPr>
                  <a:t>的误差：</a:t>
                </a:r>
              </a:p>
              <a:p>
                <a:pPr indent="304800" algn="just">
                  <a:lnSpc>
                    <a:spcPts val="2300"/>
                  </a:lnSpc>
                </a:pPr>
                <a14:m>
                  <m:oMathPara xmlns:m="http://schemas.openxmlformats.org/officeDocument/2006/math">
                    <m:oMathParaPr>
                      <m:jc m:val="centerGroup"/>
                    </m:oMathParaPr>
                    <m:oMath xmlns:m="http://schemas.openxmlformats.org/officeDocument/2006/math">
                      <m:sSubSup>
                        <m:sSubSupPr>
                          <m:ctrlPr>
                            <a:rPr lang="zh-CN" altLang="zh-CN" i="1" smtClean="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d>
                            <m:dPr>
                              <m:begChr m:val="‖"/>
                              <m:endChr m:val="‖"/>
                              <m:ctrlPr>
                                <a:rPr lang="zh-CN" altLang="zh-CN" i="1">
                                  <a:effectLst/>
                                  <a:latin typeface="Cambria Math" panose="02040503050406030204" pitchFamily="18" charset="0"/>
                                  <a:ea typeface="Cambria Math" panose="02040503050406030204" pitchFamily="18" charset="0"/>
                                </a:rPr>
                              </m:ctrlPr>
                            </m:dPr>
                            <m:e>
                              <m:sSup>
                                <m:sSupPr>
                                  <m:ctrlPr>
                                    <a:rPr lang="zh-CN" altLang="zh-CN" i="1">
                                      <a:effectLst/>
                                      <a:latin typeface="Cambria Math" panose="02040503050406030204" pitchFamily="18" charset="0"/>
                                      <a:ea typeface="Cambria Math" panose="02040503050406030204" pitchFamily="18" charset="0"/>
                                    </a:rPr>
                                  </m:ctrlPr>
                                </m:sSupPr>
                                <m:e>
                                  <m:acc>
                                    <m:accPr>
                                      <m:chr m:val="̂"/>
                                      <m:ctrlPr>
                                        <a:rPr lang="zh-CN" altLang="zh-CN" i="1">
                                          <a:effectLst/>
                                          <a:latin typeface="Cambria Math" panose="02040503050406030204" pitchFamily="18" charset="0"/>
                                          <a:ea typeface="Cambria Math" panose="02040503050406030204" pitchFamily="18" charset="0"/>
                                        </a:rPr>
                                      </m:ctrlPr>
                                    </m:acc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acc>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p>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e>
                              </m:d>
                            </m:e>
                          </m:d>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𝒙</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m:oMathPara>
                </a14:m>
                <a:endParaRPr lang="en-US" altLang="zh-CN" sz="1800" i="1" kern="100" dirty="0">
                  <a:effectLst/>
                  <a:latin typeface="Times New Roman" panose="02020603050405020304" pitchFamily="18" charset="0"/>
                  <a:ea typeface="宋体" panose="02010600030101010101" pitchFamily="2" charset="-122"/>
                </a:endParaRPr>
              </a:p>
              <a:p>
                <a:pPr indent="304800" algn="just">
                  <a:lnSpc>
                    <a:spcPts val="2300"/>
                  </a:lnSpc>
                </a:pPr>
                <a:endParaRPr lang="en-US" altLang="zh-CN" i="1" dirty="0">
                  <a:effectLst/>
                  <a:latin typeface="Cambria Math" panose="02040503050406030204" pitchFamily="18" charset="0"/>
                  <a:ea typeface="Cambria Math" panose="02040503050406030204" pitchFamily="18" charset="0"/>
                </a:endParaRPr>
              </a:p>
              <a:p>
                <a:pPr indent="304800" algn="just">
                  <a:lnSpc>
                    <a:spcPts val="2300"/>
                  </a:lnSpc>
                </a:pPr>
                <a14:m>
                  <m:oMathPara xmlns:m="http://schemas.openxmlformats.org/officeDocument/2006/math">
                    <m:oMathParaPr>
                      <m:jc m:val="centerGroup"/>
                    </m:oMathParaPr>
                    <m:oMath xmlns:m="http://schemas.openxmlformats.org/officeDocument/2006/math">
                      <m:sSub>
                        <m:sSubPr>
                          <m:ctrlPr>
                            <a:rPr lang="zh-CN" altLang="zh-CN" i="1" smtClean="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𝜇</m:t>
                          </m:r>
                        </m:sub>
                      </m:sSub>
                      <m:r>
                        <a:rPr lang="en-US" altLang="zh-CN" sz="1800" i="1" kern="100">
                          <a:effectLst/>
                          <a:latin typeface="Cambria Math" panose="02040503050406030204" pitchFamily="18" charset="0"/>
                          <a:ea typeface="宋体" panose="02010600030101010101" pitchFamily="2" charset="-122"/>
                        </a:rPr>
                        <m:t>=</m:t>
                      </m:r>
                      <m:sSub>
                        <m:sSubPr>
                          <m:ctrlPr>
                            <a:rPr lang="zh-CN" altLang="zh-CN" i="1">
                              <a:effectLst/>
                              <a:latin typeface="Cambria Math" panose="02040503050406030204" pitchFamily="18" charset="0"/>
                              <a:ea typeface="Cambria Math" panose="02040503050406030204" pitchFamily="18" charset="0"/>
                            </a:rPr>
                          </m:ctrlPr>
                        </m:sSubPr>
                        <m:e>
                          <m:d>
                            <m:dPr>
                              <m:begChr m:val="‖"/>
                              <m:endChr m:val="‖"/>
                              <m:ctrlPr>
                                <a:rPr lang="zh-CN" altLang="zh-CN" i="1">
                                  <a:effectLst/>
                                  <a:latin typeface="Cambria Math" panose="02040503050406030204" pitchFamily="18" charset="0"/>
                                  <a:ea typeface="Cambria Math" panose="02040503050406030204" pitchFamily="18" charset="0"/>
                                </a:rPr>
                              </m:ctrlPr>
                            </m:dPr>
                            <m:e>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sup>
                              </m:sSubSup>
                            </m:e>
                          </m:d>
                        </m:e>
                        <m:sub>
                          <m:r>
                            <a:rPr lang="en-US" altLang="zh-CN" sz="1800" i="1" kern="100">
                              <a:effectLst/>
                              <a:latin typeface="Cambria Math" panose="02040503050406030204" pitchFamily="18" charset="0"/>
                              <a:ea typeface="宋体" panose="02010600030101010101" pitchFamily="2" charset="-122"/>
                            </a:rPr>
                            <m:t>∞</m:t>
                          </m:r>
                        </m:sub>
                      </m:sSub>
                      <m:r>
                        <a:rPr lang="en-US" altLang="zh-CN" sz="1800" i="1" kern="100">
                          <a:effectLst/>
                          <a:latin typeface="Cambria Math" panose="02040503050406030204" pitchFamily="18" charset="0"/>
                          <a:ea typeface="宋体" panose="02010600030101010101" pitchFamily="2" charset="-122"/>
                        </a:rPr>
                        <m:t>,          </m:t>
                      </m:r>
                      <m:r>
                        <a:rPr lang="en-US" altLang="zh-CN" sz="1800" i="1" kern="100">
                          <a:effectLst/>
                          <a:latin typeface="Cambria Math" panose="02040503050406030204" pitchFamily="18" charset="0"/>
                          <a:ea typeface="宋体" panose="02010600030101010101" pitchFamily="2" charset="-122"/>
                        </a:rPr>
                        <m:t>𝑛</m:t>
                      </m:r>
                      <m:r>
                        <a:rPr lang="en-US" altLang="zh-CN" sz="1800" i="1" kern="100">
                          <a:effectLst/>
                          <a:latin typeface="Cambria Math" panose="02040503050406030204" pitchFamily="18" charset="0"/>
                          <a:ea typeface="宋体" panose="02010600030101010101" pitchFamily="2" charset="-122"/>
                        </a:rPr>
                        <m:t>=0,1,2,…,</m:t>
                      </m:r>
                      <m:d>
                        <m:dPr>
                          <m:begChr m:val="⌊"/>
                          <m:endChr m:val="⌋"/>
                          <m:ctrlPr>
                            <a:rPr lang="zh-CN" altLang="zh-CN" i="1">
                              <a:effectLst/>
                              <a:latin typeface="Cambria Math" panose="02040503050406030204" pitchFamily="18" charset="0"/>
                              <a:ea typeface="Cambria Math" panose="02040503050406030204" pitchFamily="18" charset="0"/>
                            </a:rPr>
                          </m:ctrlPr>
                        </m:dPr>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𝑇</m:t>
                              </m:r>
                            </m:num>
                            <m:den>
                              <m:r>
                                <a:rPr lang="en-US" altLang="zh-CN" sz="1800" i="1" kern="100">
                                  <a:effectLst/>
                                  <a:latin typeface="Cambria Math" panose="02040503050406030204" pitchFamily="18" charset="0"/>
                                  <a:ea typeface="宋体" panose="02010600030101010101" pitchFamily="2" charset="-122"/>
                                </a:rPr>
                                <m:t>𝜏</m:t>
                              </m:r>
                            </m:den>
                          </m:f>
                        </m:e>
                      </m:d>
                    </m:oMath>
                  </m:oMathPara>
                </a14:m>
                <a:endParaRPr lang="en-US" altLang="zh-CN" sz="1800" i="1" kern="100" dirty="0">
                  <a:effectLst/>
                  <a:latin typeface="Times New Roman" panose="02020603050405020304" pitchFamily="18" charset="0"/>
                  <a:ea typeface="宋体" panose="02010600030101010101" pitchFamily="2" charset="-122"/>
                </a:endParaRPr>
              </a:p>
              <a:p>
                <a:pPr indent="304800" algn="just">
                  <a:lnSpc>
                    <a:spcPts val="2300"/>
                  </a:lnSpc>
                </a:pPr>
                <a:endParaRPr lang="zh-CN" altLang="zh-CN" sz="1800" i="1" kern="100" dirty="0">
                  <a:effectLst/>
                  <a:latin typeface="Times New Roman" panose="02020603050405020304" pitchFamily="18" charset="0"/>
                  <a:ea typeface="宋体" panose="02010600030101010101" pitchFamily="2" charset="-122"/>
                </a:endParaRPr>
              </a:p>
              <a:p>
                <a:pPr indent="304800" algn="just">
                  <a:lnSpc>
                    <a:spcPts val="2300"/>
                  </a:lnSpc>
                </a:pPr>
                <a:endParaRPr lang="en-US" altLang="zh-CN" dirty="0">
                  <a:latin typeface="宋体" panose="02010600030101010101" pitchFamily="2" charset="-122"/>
                  <a:ea typeface="宋体" panose="02010600030101010101" pitchFamily="2" charset="-122"/>
                </a:endParaRPr>
              </a:p>
            </p:txBody>
          </p:sp>
        </mc:Choice>
        <mc:Fallback xmlns="">
          <p:sp>
            <p:nvSpPr>
              <p:cNvPr id="5" name="文本框 4">
                <a:extLst>
                  <a:ext uri="{FF2B5EF4-FFF2-40B4-BE49-F238E27FC236}">
                    <a16:creationId xmlns:a16="http://schemas.microsoft.com/office/drawing/2014/main" id="{5BB26AC1-0FE7-0FA0-FAB9-4CCF72682652}"/>
                  </a:ext>
                </a:extLst>
              </p:cNvPr>
              <p:cNvSpPr txBox="1">
                <a:spLocks noRot="1" noChangeAspect="1" noMove="1" noResize="1" noEditPoints="1" noAdjustHandles="1" noChangeArrowheads="1" noChangeShapeType="1" noTextEdit="1"/>
              </p:cNvSpPr>
              <p:nvPr/>
            </p:nvSpPr>
            <p:spPr>
              <a:xfrm>
                <a:off x="805656" y="1703332"/>
                <a:ext cx="10505591" cy="3596947"/>
              </a:xfrm>
              <a:prstGeom prst="rect">
                <a:avLst/>
              </a:prstGeom>
              <a:blipFill>
                <a:blip r:embed="rId2"/>
                <a:stretch>
                  <a:fillRect t="-135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125400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98" name="矩形 97"/>
          <p:cNvSpPr/>
          <p:nvPr/>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9" name="文本框 28">
            <a:extLst>
              <a:ext uri="{FF2B5EF4-FFF2-40B4-BE49-F238E27FC236}">
                <a16:creationId xmlns:a16="http://schemas.microsoft.com/office/drawing/2014/main" id="{CE5A6F5D-97C5-4282-82F3-C9364BDA597D}"/>
              </a:ext>
            </a:extLst>
          </p:cNvPr>
          <p:cNvSpPr txBox="1"/>
          <p:nvPr/>
        </p:nvSpPr>
        <p:spPr>
          <a:xfrm>
            <a:off x="1414260"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01</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 name="矩形 7">
            <a:extLst>
              <a:ext uri="{FF2B5EF4-FFF2-40B4-BE49-F238E27FC236}">
                <a16:creationId xmlns:a16="http://schemas.microsoft.com/office/drawing/2014/main" id="{C515F417-5328-40DE-9691-BA2DE15D4E22}"/>
              </a:ext>
            </a:extLst>
          </p:cNvPr>
          <p:cNvSpPr/>
          <p:nvPr/>
        </p:nvSpPr>
        <p:spPr>
          <a:xfrm>
            <a:off x="1173723" y="3625518"/>
            <a:ext cx="1620957"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选题背景</a:t>
            </a:r>
          </a:p>
        </p:txBody>
      </p:sp>
      <p:sp>
        <p:nvSpPr>
          <p:cNvPr id="50" name="文本框 49">
            <a:extLst>
              <a:ext uri="{FF2B5EF4-FFF2-40B4-BE49-F238E27FC236}">
                <a16:creationId xmlns:a16="http://schemas.microsoft.com/office/drawing/2014/main" id="{68B01278-F660-4CAC-8E80-CE714AADF92E}"/>
              </a:ext>
            </a:extLst>
          </p:cNvPr>
          <p:cNvSpPr txBox="1"/>
          <p:nvPr/>
        </p:nvSpPr>
        <p:spPr>
          <a:xfrm>
            <a:off x="4078768"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02</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79" name="矩形 78">
            <a:extLst>
              <a:ext uri="{FF2B5EF4-FFF2-40B4-BE49-F238E27FC236}">
                <a16:creationId xmlns:a16="http://schemas.microsoft.com/office/drawing/2014/main" id="{C515F417-5328-40DE-9691-BA2DE15D4E22}"/>
              </a:ext>
            </a:extLst>
          </p:cNvPr>
          <p:cNvSpPr/>
          <p:nvPr/>
        </p:nvSpPr>
        <p:spPr>
          <a:xfrm>
            <a:off x="3870385" y="3625518"/>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研究方法</a:t>
            </a:r>
          </a:p>
        </p:txBody>
      </p:sp>
      <p:sp>
        <p:nvSpPr>
          <p:cNvPr id="67" name="文本框 66">
            <a:extLst>
              <a:ext uri="{FF2B5EF4-FFF2-40B4-BE49-F238E27FC236}">
                <a16:creationId xmlns:a16="http://schemas.microsoft.com/office/drawing/2014/main" id="{C6DFF80B-D10E-4A81-BDBE-445A27EF3212}"/>
              </a:ext>
            </a:extLst>
          </p:cNvPr>
          <p:cNvSpPr txBox="1"/>
          <p:nvPr/>
        </p:nvSpPr>
        <p:spPr>
          <a:xfrm>
            <a:off x="6777209" y="2155911"/>
            <a:ext cx="1302412" cy="117339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03</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0" name="矩形 79">
            <a:extLst>
              <a:ext uri="{FF2B5EF4-FFF2-40B4-BE49-F238E27FC236}">
                <a16:creationId xmlns:a16="http://schemas.microsoft.com/office/drawing/2014/main" id="{C515F417-5328-40DE-9691-BA2DE15D4E22}"/>
              </a:ext>
            </a:extLst>
          </p:cNvPr>
          <p:cNvSpPr/>
          <p:nvPr/>
        </p:nvSpPr>
        <p:spPr>
          <a:xfrm>
            <a:off x="6590580" y="3524705"/>
            <a:ext cx="1716632" cy="554102"/>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研究成果</a:t>
            </a:r>
          </a:p>
        </p:txBody>
      </p:sp>
      <p:sp>
        <p:nvSpPr>
          <p:cNvPr id="55" name="文本框 54">
            <a:extLst>
              <a:ext uri="{FF2B5EF4-FFF2-40B4-BE49-F238E27FC236}">
                <a16:creationId xmlns:a16="http://schemas.microsoft.com/office/drawing/2014/main" id="{7AA88EEB-802D-4766-80E2-C43808543084}"/>
              </a:ext>
            </a:extLst>
          </p:cNvPr>
          <p:cNvSpPr txBox="1"/>
          <p:nvPr/>
        </p:nvSpPr>
        <p:spPr>
          <a:xfrm>
            <a:off x="9548240"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04</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1" name="矩形 80">
            <a:extLst>
              <a:ext uri="{FF2B5EF4-FFF2-40B4-BE49-F238E27FC236}">
                <a16:creationId xmlns:a16="http://schemas.microsoft.com/office/drawing/2014/main" id="{C515F417-5328-40DE-9691-BA2DE15D4E22}"/>
              </a:ext>
            </a:extLst>
          </p:cNvPr>
          <p:cNvSpPr/>
          <p:nvPr/>
        </p:nvSpPr>
        <p:spPr>
          <a:xfrm>
            <a:off x="9404169" y="3625518"/>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论文总结</a:t>
            </a:r>
          </a:p>
        </p:txBody>
      </p:sp>
    </p:spTree>
    <p:extLst>
      <p:ext uri="{BB962C8B-B14F-4D97-AF65-F5344CB8AC3E}">
        <p14:creationId xmlns:p14="http://schemas.microsoft.com/office/powerpoint/2010/main" val="1415214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CE5A6F5D-97C5-4282-82F3-C9364BDA597D}"/>
              </a:ext>
            </a:extLst>
          </p:cNvPr>
          <p:cNvSpPr txBox="1"/>
          <p:nvPr/>
        </p:nvSpPr>
        <p:spPr>
          <a:xfrm>
            <a:off x="1414260" y="2202383"/>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01</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50" name="文本框 49">
            <a:extLst>
              <a:ext uri="{FF2B5EF4-FFF2-40B4-BE49-F238E27FC236}">
                <a16:creationId xmlns:a16="http://schemas.microsoft.com/office/drawing/2014/main" id="{68B01278-F660-4CAC-8E80-CE714AADF92E}"/>
              </a:ext>
            </a:extLst>
          </p:cNvPr>
          <p:cNvSpPr txBox="1"/>
          <p:nvPr/>
        </p:nvSpPr>
        <p:spPr>
          <a:xfrm>
            <a:off x="4125587" y="2202383"/>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02</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55" name="文本框 54">
            <a:extLst>
              <a:ext uri="{FF2B5EF4-FFF2-40B4-BE49-F238E27FC236}">
                <a16:creationId xmlns:a16="http://schemas.microsoft.com/office/drawing/2014/main" id="{7AA88EEB-802D-4766-80E2-C43808543084}"/>
              </a:ext>
            </a:extLst>
          </p:cNvPr>
          <p:cNvSpPr txBox="1"/>
          <p:nvPr/>
        </p:nvSpPr>
        <p:spPr>
          <a:xfrm>
            <a:off x="9548240" y="2202383"/>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04</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67" name="文本框 66">
            <a:extLst>
              <a:ext uri="{FF2B5EF4-FFF2-40B4-BE49-F238E27FC236}">
                <a16:creationId xmlns:a16="http://schemas.microsoft.com/office/drawing/2014/main" id="{C6DFF80B-D10E-4A81-BDBE-445A27EF3212}"/>
              </a:ext>
            </a:extLst>
          </p:cNvPr>
          <p:cNvSpPr txBox="1"/>
          <p:nvPr/>
        </p:nvSpPr>
        <p:spPr>
          <a:xfrm>
            <a:off x="6836914" y="2202383"/>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03</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 name="矩形 7">
            <a:extLst>
              <a:ext uri="{FF2B5EF4-FFF2-40B4-BE49-F238E27FC236}">
                <a16:creationId xmlns:a16="http://schemas.microsoft.com/office/drawing/2014/main" id="{C515F417-5328-40DE-9691-BA2DE15D4E22}"/>
              </a:ext>
            </a:extLst>
          </p:cNvPr>
          <p:cNvSpPr/>
          <p:nvPr/>
        </p:nvSpPr>
        <p:spPr>
          <a:xfrm>
            <a:off x="1173723" y="3494890"/>
            <a:ext cx="1620957"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选题背景</a:t>
            </a:r>
          </a:p>
        </p:txBody>
      </p:sp>
      <p:sp>
        <p:nvSpPr>
          <p:cNvPr id="79" name="矩形 78">
            <a:extLst>
              <a:ext uri="{FF2B5EF4-FFF2-40B4-BE49-F238E27FC236}">
                <a16:creationId xmlns:a16="http://schemas.microsoft.com/office/drawing/2014/main" id="{C515F417-5328-40DE-9691-BA2DE15D4E22}"/>
              </a:ext>
            </a:extLst>
          </p:cNvPr>
          <p:cNvSpPr/>
          <p:nvPr/>
        </p:nvSpPr>
        <p:spPr>
          <a:xfrm>
            <a:off x="3917204" y="3494890"/>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研究方法</a:t>
            </a:r>
          </a:p>
        </p:txBody>
      </p:sp>
      <p:sp>
        <p:nvSpPr>
          <p:cNvPr id="80" name="矩形 79">
            <a:extLst>
              <a:ext uri="{FF2B5EF4-FFF2-40B4-BE49-F238E27FC236}">
                <a16:creationId xmlns:a16="http://schemas.microsoft.com/office/drawing/2014/main" id="{C515F417-5328-40DE-9691-BA2DE15D4E22}"/>
              </a:ext>
            </a:extLst>
          </p:cNvPr>
          <p:cNvSpPr/>
          <p:nvPr/>
        </p:nvSpPr>
        <p:spPr>
          <a:xfrm>
            <a:off x="6660686" y="3494890"/>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研究成果</a:t>
            </a:r>
          </a:p>
        </p:txBody>
      </p:sp>
      <p:sp>
        <p:nvSpPr>
          <p:cNvPr id="81" name="矩形 80">
            <a:extLst>
              <a:ext uri="{FF2B5EF4-FFF2-40B4-BE49-F238E27FC236}">
                <a16:creationId xmlns:a16="http://schemas.microsoft.com/office/drawing/2014/main" id="{C515F417-5328-40DE-9691-BA2DE15D4E22}"/>
              </a:ext>
            </a:extLst>
          </p:cNvPr>
          <p:cNvSpPr/>
          <p:nvPr/>
        </p:nvSpPr>
        <p:spPr>
          <a:xfrm>
            <a:off x="9404169" y="3494890"/>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论文总结</a:t>
            </a:r>
          </a:p>
        </p:txBody>
      </p:sp>
      <p:sp>
        <p:nvSpPr>
          <p:cNvPr id="3" name="矩形 2"/>
          <p:cNvSpPr/>
          <p:nvPr/>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98" name="矩形 97"/>
          <p:cNvSpPr/>
          <p:nvPr/>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Tree>
    <p:extLst>
      <p:ext uri="{BB962C8B-B14F-4D97-AF65-F5344CB8AC3E}">
        <p14:creationId xmlns:p14="http://schemas.microsoft.com/office/powerpoint/2010/main" val="30098292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p:sp>
        <p:nvSpPr>
          <p:cNvPr id="4" name="文本框 3">
            <a:extLst>
              <a:ext uri="{FF2B5EF4-FFF2-40B4-BE49-F238E27FC236}">
                <a16:creationId xmlns:a16="http://schemas.microsoft.com/office/drawing/2014/main" id="{186F3044-8567-341B-4860-6DC885A5EDA8}"/>
              </a:ext>
            </a:extLst>
          </p:cNvPr>
          <p:cNvSpPr txBox="1"/>
          <p:nvPr/>
        </p:nvSpPr>
        <p:spPr>
          <a:xfrm>
            <a:off x="843204" y="1703332"/>
            <a:ext cx="10505591" cy="659796"/>
          </a:xfrm>
          <a:prstGeom prst="rect">
            <a:avLst/>
          </a:prstGeom>
          <a:noFill/>
        </p:spPr>
        <p:txBody>
          <a:bodyPr wrap="square" rtlCol="0">
            <a:spAutoFit/>
          </a:bodyPr>
          <a:lstStyle/>
          <a:p>
            <a:pPr indent="304800" algn="just">
              <a:lnSpc>
                <a:spcPts val="2300"/>
              </a:lnSpc>
            </a:pPr>
            <a:r>
              <a:rPr lang="zh-CN" altLang="en-US" kern="100" dirty="0">
                <a:latin typeface="Times New Roman" panose="02020603050405020304" pitchFamily="18" charset="0"/>
                <a:ea typeface="宋体" panose="02010600030101010101" pitchFamily="2" charset="-122"/>
              </a:rPr>
              <a:t>首先，从最简单的非线性耦合方程组开始。</a:t>
            </a:r>
          </a:p>
          <a:p>
            <a:pPr indent="304800" algn="just">
              <a:lnSpc>
                <a:spcPts val="2300"/>
              </a:lnSpc>
            </a:pPr>
            <a:r>
              <a:rPr lang="zh-CN" altLang="en-US" kern="100" dirty="0">
                <a:latin typeface="Times New Roman" panose="02020603050405020304" pitchFamily="18" charset="0"/>
                <a:ea typeface="宋体" panose="02010600030101010101" pitchFamily="2" charset="-122"/>
              </a:rPr>
              <a:t>考虑如下不含拉普拉斯项偏微分方程组：</a:t>
            </a:r>
            <a:endParaRPr lang="zh-CN" altLang="zh-CN" sz="1800" i="1"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0D7FB2-22D7-8967-F301-49B3BF1A0E6B}"/>
                  </a:ext>
                </a:extLst>
              </p:cNvPr>
              <p:cNvSpPr txBox="1"/>
              <p:nvPr/>
            </p:nvSpPr>
            <p:spPr>
              <a:xfrm>
                <a:off x="1199408" y="2363128"/>
                <a:ext cx="2778826" cy="1821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e>
                          </m:eqArr>
                        </m:e>
                      </m:d>
                    </m:oMath>
                  </m:oMathPara>
                </a14:m>
                <a:endParaRPr lang="zh-CN" altLang="en-US" dirty="0"/>
              </a:p>
            </p:txBody>
          </p:sp>
        </mc:Choice>
        <mc:Fallback xmlns="">
          <p:sp>
            <p:nvSpPr>
              <p:cNvPr id="5" name="文本框 4">
                <a:extLst>
                  <a:ext uri="{FF2B5EF4-FFF2-40B4-BE49-F238E27FC236}">
                    <a16:creationId xmlns:a16="http://schemas.microsoft.com/office/drawing/2014/main" id="{BF0D7FB2-22D7-8967-F301-49B3BF1A0E6B}"/>
                  </a:ext>
                </a:extLst>
              </p:cNvPr>
              <p:cNvSpPr txBox="1">
                <a:spLocks noRot="1" noChangeAspect="1" noMove="1" noResize="1" noEditPoints="1" noAdjustHandles="1" noChangeArrowheads="1" noChangeShapeType="1" noTextEdit="1"/>
              </p:cNvSpPr>
              <p:nvPr/>
            </p:nvSpPr>
            <p:spPr>
              <a:xfrm>
                <a:off x="1199408" y="2363128"/>
                <a:ext cx="2778826" cy="1821717"/>
              </a:xfrm>
              <a:prstGeom prst="rect">
                <a:avLst/>
              </a:prstGeom>
              <a:blipFill>
                <a:blip r:embed="rId2"/>
                <a:stretch>
                  <a:fillRect r="-1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2C1DE6-53F8-52FE-BACB-413ABDA4E152}"/>
                  </a:ext>
                </a:extLst>
              </p:cNvPr>
              <p:cNvSpPr txBox="1"/>
              <p:nvPr/>
            </p:nvSpPr>
            <p:spPr>
              <a:xfrm>
                <a:off x="1199408" y="4126675"/>
                <a:ext cx="10066204" cy="2452338"/>
              </a:xfrm>
              <a:prstGeom prst="rect">
                <a:avLst/>
              </a:prstGeom>
              <a:noFill/>
            </p:spPr>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𝑿</m:t>
                    </m:r>
                  </m:oMath>
                </a14:m>
                <a:r>
                  <a:rPr lang="zh-CN" altLang="zh-CN" sz="1800" kern="100" dirty="0">
                    <a:effectLst/>
                    <a:latin typeface="Times New Roman" panose="02020603050405020304" pitchFamily="18" charset="0"/>
                    <a:ea typeface="宋体" panose="02010600030101010101" pitchFamily="2" charset="-122"/>
                  </a:rPr>
                  <a:t>是一维的，</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kern="100">
                            <a:effectLst/>
                            <a:latin typeface="Cambria Math" panose="02040503050406030204" pitchFamily="18" charset="0"/>
                            <a:ea typeface="宋体" panose="02010600030101010101" pitchFamily="2" charset="-122"/>
                          </a:rPr>
                          <m:t>1</m:t>
                        </m:r>
                      </m:sub>
                    </m:sSub>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kern="100">
                            <a:effectLst/>
                            <a:latin typeface="Cambria Math" panose="02040503050406030204" pitchFamily="18" charset="0"/>
                            <a:ea typeface="宋体" panose="02010600030101010101" pitchFamily="2" charset="-122"/>
                          </a:rPr>
                          <m:t>2</m:t>
                        </m:r>
                      </m:sub>
                    </m:sSub>
                    <m:r>
                      <a:rPr lang="en-US" altLang="zh-CN" sz="1800" kern="100">
                        <a:effectLst/>
                        <a:latin typeface="Cambria Math" panose="02040503050406030204" pitchFamily="18" charset="0"/>
                        <a:ea typeface="宋体" panose="02010600030101010101" pitchFamily="2" charset="-122"/>
                      </a:rPr>
                      <m:t>=1</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𝑢</m:t>
                        </m:r>
                      </m:e>
                    </m:d>
                    <m:r>
                      <a:rPr lang="en-US" altLang="zh-CN" sz="1800"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𝑢</m:t>
                        </m:r>
                      </m:num>
                      <m:den>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+1</m:t>
                        </m:r>
                      </m:den>
                    </m:f>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𝑠𝑖𝑛</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𝜋</m:t>
                    </m:r>
                    <m:r>
                      <a:rPr lang="en-US" altLang="zh-CN" sz="1800" b="1" i="1" kern="100">
                        <a:effectLst/>
                        <a:latin typeface="Cambria Math" panose="02040503050406030204" pitchFamily="18" charset="0"/>
                        <a:ea typeface="宋体" panose="02010600030101010101" pitchFamily="2" charset="-122"/>
                      </a:rPr>
                      <m:t>𝑿</m:t>
                    </m:r>
                    <m:r>
                      <a:rPr lang="en-US" altLang="zh-CN" sz="1800"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𝛺</m:t>
                    </m:r>
                    <m:r>
                      <a:rPr lang="en-US" altLang="zh-CN" sz="1800" kern="100">
                        <a:effectLst/>
                        <a:latin typeface="Cambria Math" panose="02040503050406030204" pitchFamily="18" charset="0"/>
                        <a:ea typeface="宋体" panose="02010600030101010101" pitchFamily="2" charset="-122"/>
                      </a:rPr>
                      <m:t>=(0,1)</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r>
                      <a:rPr lang="en-US" altLang="zh-CN" sz="1800" kern="100">
                        <a:effectLst/>
                        <a:latin typeface="Cambria Math" panose="02040503050406030204" pitchFamily="18" charset="0"/>
                        <a:ea typeface="宋体" panose="02010600030101010101" pitchFamily="2" charset="-122"/>
                      </a:rPr>
                      <m:t>=1</m:t>
                    </m:r>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𝜕𝛺</m:t>
                    </m:r>
                    <m:r>
                      <a:rPr lang="en-US" altLang="zh-CN" sz="1800" kern="100">
                        <a:effectLst/>
                        <a:latin typeface="Cambria Math" panose="02040503050406030204" pitchFamily="18" charset="0"/>
                        <a:ea typeface="宋体" panose="02010600030101010101" pitchFamily="2" charset="-122"/>
                      </a:rPr>
                      <m:t>=[0,1]</m:t>
                    </m:r>
                  </m:oMath>
                </a14:m>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304800" algn="l">
                  <a:lnSpc>
                    <a:spcPct val="150000"/>
                  </a:lnSpc>
                  <a:tabLst>
                    <a:tab pos="2635250" algn="ctr"/>
                    <a:tab pos="5271135" algn="r"/>
                  </a:tabLst>
                </a:pPr>
                <a:r>
                  <a:rPr lang="zh-CN" altLang="zh-CN" sz="1800" i="0" kern="100" dirty="0">
                    <a:effectLst/>
                    <a:latin typeface="Times New Roman" panose="02020603050405020304" pitchFamily="18" charset="0"/>
                    <a:ea typeface="宋体" panose="02010600030101010101" pitchFamily="2" charset="-122"/>
                  </a:rPr>
                  <a:t>令</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𝑒</m:t>
                            </m:r>
                          </m:e>
                          <m:sup>
                            <m:r>
                              <a:rPr lang="en-US" altLang="zh-CN" sz="1800" i="1" kern="100">
                                <a:effectLst/>
                                <a:latin typeface="Cambria Math" panose="02040503050406030204" pitchFamily="18" charset="0"/>
                                <a:ea typeface="宋体" panose="02010600030101010101" pitchFamily="2" charset="-122"/>
                              </a:rPr>
                              <m:t>2</m:t>
                            </m:r>
                            <m:r>
                              <a:rPr lang="en-US" altLang="zh-CN" sz="1800" i="1" kern="100">
                                <a:effectLst/>
                                <a:latin typeface="Cambria Math" panose="02040503050406030204" pitchFamily="18" charset="0"/>
                                <a:ea typeface="宋体" panose="02010600030101010101" pitchFamily="2" charset="-122"/>
                              </a:rPr>
                              <m:t>𝑡</m:t>
                            </m:r>
                          </m:sup>
                        </m:sSup>
                        <m:r>
                          <a:rPr lang="en-US" altLang="zh-CN" sz="1800" i="1" kern="100">
                            <a:effectLst/>
                            <a:latin typeface="Cambria Math" panose="02040503050406030204" pitchFamily="18" charset="0"/>
                            <a:ea typeface="宋体" panose="02010600030101010101" pitchFamily="2" charset="-122"/>
                          </a:rPr>
                          <m:t>∙</m:t>
                        </m:r>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𝑠𝑖𝑛</m:t>
                            </m:r>
                          </m:e>
                          <m:sup>
                            <m:r>
                              <a:rPr lang="en-US" altLang="zh-CN" sz="1800" i="1" kern="100">
                                <a:effectLst/>
                                <a:latin typeface="Cambria Math" panose="02040503050406030204" pitchFamily="18" charset="0"/>
                                <a:ea typeface="宋体" panose="02010600030101010101" pitchFamily="2" charset="-122"/>
                              </a:rPr>
                              <m:t>2</m:t>
                            </m:r>
                          </m:sup>
                        </m:sSu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𝜋</m:t>
                        </m:r>
                        <m:r>
                          <a:rPr lang="en-US" altLang="zh-CN" sz="1800" i="1" kern="100">
                            <a:effectLst/>
                            <a:latin typeface="Cambria Math" panose="02040503050406030204" pitchFamily="18" charset="0"/>
                            <a:ea typeface="宋体" panose="02010600030101010101" pitchFamily="2" charset="-122"/>
                          </a:rPr>
                          <m:t>𝑥</m:t>
                        </m:r>
                        <m:r>
                          <a:rPr lang="en-US" altLang="zh-CN" sz="1800" i="1" kern="100">
                            <a:effectLst/>
                            <a:latin typeface="Cambria Math" panose="02040503050406030204" pitchFamily="18" charset="0"/>
                            <a:ea typeface="宋体" panose="02010600030101010101" pitchFamily="2" charset="-122"/>
                          </a:rPr>
                          <m:t>)</m:t>
                        </m:r>
                      </m:num>
                      <m:den>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𝑒</m:t>
                            </m:r>
                          </m:e>
                          <m:sup>
                            <m:r>
                              <a:rPr lang="en-US" altLang="zh-CN" sz="1800" i="1" kern="100">
                                <a:effectLst/>
                                <a:latin typeface="Cambria Math" panose="02040503050406030204" pitchFamily="18" charset="0"/>
                                <a:ea typeface="宋体" panose="02010600030101010101" pitchFamily="2" charset="-122"/>
                              </a:rPr>
                              <m:t>𝑡</m:t>
                            </m:r>
                          </m:sup>
                        </m:sSup>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𝑠𝑖𝑛</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𝜋</m:t>
                            </m:r>
                            <m:r>
                              <a:rPr lang="en-US" altLang="zh-CN" sz="1800" i="1" kern="100">
                                <a:effectLst/>
                                <a:latin typeface="Cambria Math" panose="02040503050406030204" pitchFamily="18" charset="0"/>
                                <a:ea typeface="宋体" panose="02010600030101010101" pitchFamily="2" charset="-122"/>
                              </a:rPr>
                              <m:t>𝑥</m:t>
                            </m:r>
                          </m:e>
                        </m:d>
                        <m:r>
                          <a:rPr lang="en-US" altLang="zh-CN" sz="1800" i="1" kern="100">
                            <a:effectLst/>
                            <a:latin typeface="Cambria Math" panose="02040503050406030204" pitchFamily="18" charset="0"/>
                            <a:ea typeface="宋体" panose="02010600030101010101" pitchFamily="2" charset="-122"/>
                          </a:rPr>
                          <m:t>+1</m:t>
                        </m:r>
                      </m:den>
                    </m:f>
                  </m:oMath>
                </a14:m>
                <a:r>
                  <a:rPr lang="zh-CN" altLang="zh-CN" sz="1800" i="0" kern="100" dirty="0">
                    <a:effectLst/>
                    <a:latin typeface="Times New Roman" panose="02020603050405020304" pitchFamily="18" charset="0"/>
                    <a:ea typeface="宋体" panose="02010600030101010101" pitchFamily="2" charset="-122"/>
                  </a:rPr>
                  <a:t>，则对应的精确解：</a:t>
                </a:r>
                <a:endParaRPr lang="zh-CN" altLang="zh-CN" sz="1800" i="1" kern="1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𝜇</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𝑒</m:t>
                          </m:r>
                        </m:e>
                        <m:sup>
                          <m:r>
                            <m:rPr>
                              <m:sty m:val="p"/>
                            </m:rPr>
                            <a:rPr lang="en-US" altLang="zh-CN" sz="1800" i="0" kern="100">
                              <a:effectLst/>
                              <a:latin typeface="Cambria Math" panose="02040503050406030204" pitchFamily="18" charset="0"/>
                              <a:ea typeface="宋体" panose="02010600030101010101" pitchFamily="2" charset="-122"/>
                            </a:rPr>
                            <m:t>t</m:t>
                          </m:r>
                        </m:sup>
                      </m:sSup>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𝑠𝑖𝑛</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𝜋</m:t>
                          </m:r>
                          <m:r>
                            <a:rPr lang="en-US" altLang="zh-CN" sz="1800" i="1" kern="100">
                              <a:effectLst/>
                              <a:latin typeface="Cambria Math" panose="02040503050406030204" pitchFamily="18" charset="0"/>
                              <a:ea typeface="宋体" panose="02010600030101010101" pitchFamily="2" charset="-122"/>
                            </a:rPr>
                            <m:t>𝑥</m:t>
                          </m:r>
                        </m:e>
                      </m:d>
                      <m:r>
                        <a:rPr lang="en-US" altLang="zh-CN" sz="1800" i="0" kern="100">
                          <a:effectLst/>
                          <a:latin typeface="Cambria Math" panose="02040503050406030204" pitchFamily="18" charset="0"/>
                          <a:ea typeface="宋体" panose="02010600030101010101" pitchFamily="2" charset="-122"/>
                        </a:rPr>
                        <m:t>.</m:t>
                      </m:r>
                    </m:oMath>
                  </m:oMathPara>
                </a14:m>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6" name="文本框 5">
                <a:extLst>
                  <a:ext uri="{FF2B5EF4-FFF2-40B4-BE49-F238E27FC236}">
                    <a16:creationId xmlns:a16="http://schemas.microsoft.com/office/drawing/2014/main" id="{422C1DE6-53F8-52FE-BACB-413ABDA4E152}"/>
                  </a:ext>
                </a:extLst>
              </p:cNvPr>
              <p:cNvSpPr txBox="1">
                <a:spLocks noRot="1" noChangeAspect="1" noMove="1" noResize="1" noEditPoints="1" noAdjustHandles="1" noChangeArrowheads="1" noChangeShapeType="1" noTextEdit="1"/>
              </p:cNvSpPr>
              <p:nvPr/>
            </p:nvSpPr>
            <p:spPr>
              <a:xfrm>
                <a:off x="1199408" y="4126675"/>
                <a:ext cx="10066204" cy="2452338"/>
              </a:xfrm>
              <a:prstGeom prst="rect">
                <a:avLst/>
              </a:prstGeom>
              <a:blipFill>
                <a:blip r:embed="rId3"/>
                <a:stretch>
                  <a:fillRect l="-545" r="-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421897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6F3044-8567-341B-4860-6DC885A5EDA8}"/>
                  </a:ext>
                </a:extLst>
              </p:cNvPr>
              <p:cNvSpPr txBox="1"/>
              <p:nvPr/>
            </p:nvSpPr>
            <p:spPr>
              <a:xfrm>
                <a:off x="805656" y="1703332"/>
                <a:ext cx="10505591" cy="387286"/>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按式</a:t>
                </a:r>
                <a:r>
                  <a:rPr lang="en-US" altLang="zh-CN" sz="1800" kern="100" dirty="0">
                    <a:effectLst/>
                    <a:latin typeface="Times New Roman" panose="02020603050405020304" pitchFamily="18" charset="0"/>
                    <a:ea typeface="宋体" panose="02010600030101010101" pitchFamily="2" charset="-122"/>
                  </a:rPr>
                  <a:t>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构造径向基函数，取</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令</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=0.01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=0,1,…,100</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i="1"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186F3044-8567-341B-4860-6DC885A5EDA8}"/>
                  </a:ext>
                </a:extLst>
              </p:cNvPr>
              <p:cNvSpPr txBox="1">
                <a:spLocks noRot="1" noChangeAspect="1" noMove="1" noResize="1" noEditPoints="1" noAdjustHandles="1" noChangeArrowheads="1" noChangeShapeType="1" noTextEdit="1"/>
              </p:cNvSpPr>
              <p:nvPr/>
            </p:nvSpPr>
            <p:spPr>
              <a:xfrm>
                <a:off x="805656" y="1703332"/>
                <a:ext cx="10505591" cy="387286"/>
              </a:xfrm>
              <a:prstGeom prst="rect">
                <a:avLst/>
              </a:prstGeom>
              <a:blipFill>
                <a:blip r:embed="rId2"/>
                <a:stretch>
                  <a:fillRect t="-7813"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0D7FB2-22D7-8967-F301-49B3BF1A0E6B}"/>
                  </a:ext>
                </a:extLst>
              </p:cNvPr>
              <p:cNvSpPr txBox="1"/>
              <p:nvPr/>
            </p:nvSpPr>
            <p:spPr>
              <a:xfrm>
                <a:off x="748144" y="2115399"/>
                <a:ext cx="9624949" cy="646331"/>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对于上述方法，在</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=(0,1)</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内均匀地取</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=60</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个虚拟点，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=58</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=2</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开始进行无网格法处理，得到如下函数图像：</a:t>
                </a:r>
              </a:p>
            </p:txBody>
          </p:sp>
        </mc:Choice>
        <mc:Fallback xmlns="">
          <p:sp>
            <p:nvSpPr>
              <p:cNvPr id="5" name="文本框 4">
                <a:extLst>
                  <a:ext uri="{FF2B5EF4-FFF2-40B4-BE49-F238E27FC236}">
                    <a16:creationId xmlns:a16="http://schemas.microsoft.com/office/drawing/2014/main" id="{BF0D7FB2-22D7-8967-F301-49B3BF1A0E6B}"/>
                  </a:ext>
                </a:extLst>
              </p:cNvPr>
              <p:cNvSpPr txBox="1">
                <a:spLocks noRot="1" noChangeAspect="1" noMove="1" noResize="1" noEditPoints="1" noAdjustHandles="1" noChangeArrowheads="1" noChangeShapeType="1" noTextEdit="1"/>
              </p:cNvSpPr>
              <p:nvPr/>
            </p:nvSpPr>
            <p:spPr>
              <a:xfrm>
                <a:off x="748144" y="2115399"/>
                <a:ext cx="9624949" cy="646331"/>
              </a:xfrm>
              <a:prstGeom prst="rect">
                <a:avLst/>
              </a:prstGeom>
              <a:blipFill>
                <a:blip r:embed="rId3"/>
                <a:stretch>
                  <a:fillRect l="-570" t="-6604" b="-12264"/>
                </a:stretch>
              </a:blipFill>
            </p:spPr>
            <p:txBody>
              <a:bodyPr/>
              <a:lstStyle/>
              <a:p>
                <a:r>
                  <a:rPr lang="zh-CN" altLang="en-US">
                    <a:noFill/>
                  </a:rPr>
                  <a:t> </a:t>
                </a:r>
              </a:p>
            </p:txBody>
          </p:sp>
        </mc:Fallback>
      </mc:AlternateContent>
      <p:grpSp>
        <p:nvGrpSpPr>
          <p:cNvPr id="7" name="组合 6">
            <a:extLst>
              <a:ext uri="{FF2B5EF4-FFF2-40B4-BE49-F238E27FC236}">
                <a16:creationId xmlns:a16="http://schemas.microsoft.com/office/drawing/2014/main" id="{1909472C-B888-A055-EFF8-E110F324A288}"/>
              </a:ext>
            </a:extLst>
          </p:cNvPr>
          <p:cNvGrpSpPr/>
          <p:nvPr/>
        </p:nvGrpSpPr>
        <p:grpSpPr>
          <a:xfrm>
            <a:off x="1417770" y="2761730"/>
            <a:ext cx="3474864" cy="3153410"/>
            <a:chOff x="0" y="0"/>
            <a:chExt cx="3290570" cy="3153410"/>
          </a:xfrm>
        </p:grpSpPr>
        <p:grpSp>
          <p:nvGrpSpPr>
            <p:cNvPr id="8" name="组合 7">
              <a:extLst>
                <a:ext uri="{FF2B5EF4-FFF2-40B4-BE49-F238E27FC236}">
                  <a16:creationId xmlns:a16="http://schemas.microsoft.com/office/drawing/2014/main" id="{46AFAF03-74E5-9DA7-32A7-405719160E89}"/>
                </a:ext>
              </a:extLst>
            </p:cNvPr>
            <p:cNvGrpSpPr/>
            <p:nvPr/>
          </p:nvGrpSpPr>
          <p:grpSpPr>
            <a:xfrm>
              <a:off x="0" y="0"/>
              <a:ext cx="3290570" cy="3153410"/>
              <a:chOff x="-50800" y="0"/>
              <a:chExt cx="3290570" cy="3153410"/>
            </a:xfrm>
          </p:grpSpPr>
          <p:pic>
            <p:nvPicPr>
              <p:cNvPr id="10" name="图片 9">
                <a:extLst>
                  <a:ext uri="{FF2B5EF4-FFF2-40B4-BE49-F238E27FC236}">
                    <a16:creationId xmlns:a16="http://schemas.microsoft.com/office/drawing/2014/main" id="{B83BB054-8D4E-4F4B-857C-45F2B1395740}"/>
                  </a:ext>
                </a:extLst>
              </p:cNvPr>
              <p:cNvPicPr>
                <a:picLocks/>
              </p:cNvPicPr>
              <p:nvPr/>
            </p:nvPicPr>
            <p:blipFill rotWithShape="1">
              <a:blip r:embed="rId4">
                <a:extLst>
                  <a:ext uri="{28A0092B-C50C-407E-A947-70E740481C1C}">
                    <a14:useLocalDpi xmlns:a14="http://schemas.microsoft.com/office/drawing/2010/main" val="0"/>
                  </a:ext>
                </a:extLst>
              </a:blip>
              <a:srcRect l="7917" t="18195" r="8289" b="4602"/>
              <a:stretch/>
            </p:blipFill>
            <p:spPr bwMode="auto">
              <a:xfrm>
                <a:off x="0" y="0"/>
                <a:ext cx="3239770" cy="2699385"/>
              </a:xfrm>
              <a:prstGeom prst="rect">
                <a:avLst/>
              </a:prstGeom>
              <a:noFill/>
              <a:ln>
                <a:noFill/>
              </a:ln>
              <a:extLst>
                <a:ext uri="{53640926-AAD7-44D8-BBD7-CCE9431645EC}">
                  <a14:shadowObscured xmlns:a14="http://schemas.microsoft.com/office/drawing/2010/main"/>
                </a:ext>
              </a:extLst>
            </p:spPr>
          </p:pic>
          <p:sp>
            <p:nvSpPr>
              <p:cNvPr id="14" name="文本框 1">
                <a:extLst>
                  <a:ext uri="{FF2B5EF4-FFF2-40B4-BE49-F238E27FC236}">
                    <a16:creationId xmlns:a16="http://schemas.microsoft.com/office/drawing/2014/main" id="{5DFF34EF-2E6E-7188-4B42-8801962315E8}"/>
                  </a:ext>
                </a:extLst>
              </p:cNvPr>
              <p:cNvSpPr txBox="1"/>
              <p:nvPr/>
            </p:nvSpPr>
            <p:spPr>
              <a:xfrm>
                <a:off x="-50800" y="2899410"/>
                <a:ext cx="3239770"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宋体" panose="02010600030101010101" pitchFamily="2" charset="-122"/>
                    <a:cs typeface="Times New Roman" panose="02020603050405020304" pitchFamily="18" charset="0"/>
                  </a:rPr>
                  <a:t>3.1.1</a:t>
                </a:r>
                <a:r>
                  <a:rPr lang="zh-CN" sz="10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t=0.01</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时，近似函数与精确值的图像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9" name="文本框 2">
                  <a:extLst>
                    <a:ext uri="{FF2B5EF4-FFF2-40B4-BE49-F238E27FC236}">
                      <a16:creationId xmlns:a16="http://schemas.microsoft.com/office/drawing/2014/main" id="{FCBC9507-AC58-D96C-37E9-DAE98B926278}"/>
                    </a:ext>
                  </a:extLst>
                </p:cNvPr>
                <p:cNvSpPr txBox="1">
                  <a:spLocks noChangeArrowheads="1"/>
                </p:cNvSpPr>
                <p:nvPr/>
              </p:nvSpPr>
              <p:spPr bwMode="auto">
                <a:xfrm>
                  <a:off x="622300" y="2755900"/>
                  <a:ext cx="2104390" cy="2222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lnSpc>
                      <a:spcPts val="1100"/>
                    </a:lnSpc>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rPr>
                          <m:t>𝑥</m:t>
                        </m:r>
                      </m:oMath>
                    </m:oMathPara>
                  </a14:m>
                  <a:endParaRPr lang="zh-CN" sz="1200" kern="100">
                    <a:effectLst/>
                    <a:latin typeface="Times New Roman" panose="02020603050405020304" pitchFamily="18" charset="0"/>
                    <a:ea typeface="宋体" panose="02010600030101010101" pitchFamily="2" charset="-122"/>
                  </a:endParaRPr>
                </a:p>
              </p:txBody>
            </p:sp>
          </mc:Choice>
          <mc:Fallback xmlns="">
            <p:sp>
              <p:nvSpPr>
                <p:cNvPr id="9" name="文本框 2">
                  <a:extLst>
                    <a:ext uri="{FF2B5EF4-FFF2-40B4-BE49-F238E27FC236}">
                      <a16:creationId xmlns:a16="http://schemas.microsoft.com/office/drawing/2014/main" id="{FCBC9507-AC58-D96C-37E9-DAE98B926278}"/>
                    </a:ext>
                  </a:extLst>
                </p:cNvPr>
                <p:cNvSpPr txBox="1">
                  <a:spLocks noRot="1" noChangeAspect="1" noMove="1" noResize="1" noEditPoints="1" noAdjustHandles="1" noChangeArrowheads="1" noChangeShapeType="1" noTextEdit="1"/>
                </p:cNvSpPr>
                <p:nvPr/>
              </p:nvSpPr>
              <p:spPr bwMode="auto">
                <a:xfrm>
                  <a:off x="622300" y="2755900"/>
                  <a:ext cx="2104390" cy="222250"/>
                </a:xfrm>
                <a:prstGeom prst="rect">
                  <a:avLst/>
                </a:prstGeom>
                <a:blipFill>
                  <a:blip r:embed="rId5"/>
                  <a:stretch>
                    <a:fillRect/>
                  </a:stretch>
                </a:blipFill>
                <a:ln w="9525">
                  <a:noFill/>
                  <a:miter lim="800000"/>
                  <a:headEnd/>
                  <a:tailEnd/>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E0B9ED2-907B-05B6-C38F-3619C64A5E41}"/>
                  </a:ext>
                </a:extLst>
              </p:cNvPr>
              <p:cNvSpPr txBox="1"/>
              <p:nvPr/>
            </p:nvSpPr>
            <p:spPr>
              <a:xfrm>
                <a:off x="805656" y="5883390"/>
                <a:ext cx="9787134" cy="678071"/>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其中，最大的误差</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=8.708×</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−6</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=1.219×</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−5</m:t>
                        </m:r>
                      </m:sup>
                    </m:sSup>
                  </m:oMath>
                </a14:m>
                <a:r>
                  <a:rPr lang="zh-CN" altLang="en-US" sz="1800" kern="100" dirty="0">
                    <a:effectLst/>
                    <a:latin typeface="Times New Roman" panose="02020603050405020304" pitchFamily="18" charset="0"/>
                    <a:ea typeface="宋体" panose="02010600030101010101" pitchFamily="2" charset="-122"/>
                  </a:rPr>
                  <a:t>，</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𝑢</m:t>
                        </m:r>
                      </m:sub>
                      <m:sup>
                        <m:r>
                          <a:rPr lang="en-US" altLang="zh-CN" i="1">
                            <a:latin typeface="Cambria Math" panose="02040503050406030204" pitchFamily="18" charset="0"/>
                          </a:rPr>
                          <m:t>100</m:t>
                        </m:r>
                      </m:sup>
                    </m:sSubSup>
                    <m:r>
                      <a:rPr lang="en-US" altLang="zh-CN" i="1">
                        <a:latin typeface="Cambria Math" panose="02040503050406030204" pitchFamily="18" charset="0"/>
                      </a:rPr>
                      <m:t>=2.521×</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−3</m:t>
                        </m:r>
                      </m:sup>
                    </m:sSup>
                  </m:oMath>
                </a14:m>
                <a:r>
                  <a:rPr lang="zh-CN" altLang="zh-CN" dirty="0"/>
                  <a:t>，</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𝜇</m:t>
                        </m:r>
                      </m:sub>
                      <m:sup>
                        <m:r>
                          <a:rPr lang="en-US" altLang="zh-CN" i="1">
                            <a:latin typeface="Cambria Math" panose="02040503050406030204" pitchFamily="18" charset="0"/>
                          </a:rPr>
                          <m:t>100</m:t>
                        </m:r>
                      </m:sup>
                    </m:sSubSup>
                    <m:r>
                      <a:rPr lang="en-US" altLang="zh-CN" i="1">
                        <a:latin typeface="Cambria Math" panose="02040503050406030204" pitchFamily="18" charset="0"/>
                      </a:rPr>
                      <m:t>=2.227×</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−3</m:t>
                        </m:r>
                      </m:sup>
                    </m:sSup>
                  </m:oMath>
                </a14:m>
                <a:r>
                  <a:rPr lang="en-US" altLang="zh-CN" dirty="0"/>
                  <a:t>.</a:t>
                </a:r>
                <a:endParaRPr lang="zh-CN" altLang="en-US" dirty="0"/>
              </a:p>
            </p:txBody>
          </p:sp>
        </mc:Choice>
        <mc:Fallback xmlns="">
          <p:sp>
            <p:nvSpPr>
              <p:cNvPr id="15" name="文本框 14">
                <a:extLst>
                  <a:ext uri="{FF2B5EF4-FFF2-40B4-BE49-F238E27FC236}">
                    <a16:creationId xmlns:a16="http://schemas.microsoft.com/office/drawing/2014/main" id="{BE0B9ED2-907B-05B6-C38F-3619C64A5E41}"/>
                  </a:ext>
                </a:extLst>
              </p:cNvPr>
              <p:cNvSpPr txBox="1">
                <a:spLocks noRot="1" noChangeAspect="1" noMove="1" noResize="1" noEditPoints="1" noAdjustHandles="1" noChangeArrowheads="1" noChangeShapeType="1" noTextEdit="1"/>
              </p:cNvSpPr>
              <p:nvPr/>
            </p:nvSpPr>
            <p:spPr>
              <a:xfrm>
                <a:off x="805656" y="5883390"/>
                <a:ext cx="9787134" cy="678071"/>
              </a:xfrm>
              <a:prstGeom prst="rect">
                <a:avLst/>
              </a:prstGeom>
              <a:blipFill>
                <a:blip r:embed="rId6"/>
                <a:stretch>
                  <a:fillRect t="-5405" b="-14414"/>
                </a:stretch>
              </a:blipFill>
            </p:spPr>
            <p:txBody>
              <a:bodyPr/>
              <a:lstStyle/>
              <a:p>
                <a:r>
                  <a:rPr lang="zh-CN" altLang="en-US">
                    <a:noFill/>
                  </a:rPr>
                  <a:t> </a:t>
                </a:r>
              </a:p>
            </p:txBody>
          </p:sp>
        </mc:Fallback>
      </mc:AlternateContent>
      <p:grpSp>
        <p:nvGrpSpPr>
          <p:cNvPr id="17" name="组合 16">
            <a:extLst>
              <a:ext uri="{FF2B5EF4-FFF2-40B4-BE49-F238E27FC236}">
                <a16:creationId xmlns:a16="http://schemas.microsoft.com/office/drawing/2014/main" id="{072BF8A0-A86C-59EF-5BAA-699EC57A1630}"/>
              </a:ext>
            </a:extLst>
          </p:cNvPr>
          <p:cNvGrpSpPr/>
          <p:nvPr/>
        </p:nvGrpSpPr>
        <p:grpSpPr>
          <a:xfrm>
            <a:off x="4779079" y="2761731"/>
            <a:ext cx="5522766" cy="3153410"/>
            <a:chOff x="0" y="0"/>
            <a:chExt cx="5274310" cy="3147060"/>
          </a:xfrm>
        </p:grpSpPr>
        <p:grpSp>
          <p:nvGrpSpPr>
            <p:cNvPr id="18" name="组合 17">
              <a:extLst>
                <a:ext uri="{FF2B5EF4-FFF2-40B4-BE49-F238E27FC236}">
                  <a16:creationId xmlns:a16="http://schemas.microsoft.com/office/drawing/2014/main" id="{2BBDCE00-027D-8536-1221-29D28F8EA9B0}"/>
                </a:ext>
              </a:extLst>
            </p:cNvPr>
            <p:cNvGrpSpPr/>
            <p:nvPr/>
          </p:nvGrpSpPr>
          <p:grpSpPr>
            <a:xfrm>
              <a:off x="0" y="0"/>
              <a:ext cx="5274310" cy="3147060"/>
              <a:chOff x="-19050" y="0"/>
              <a:chExt cx="5274310" cy="3147060"/>
            </a:xfrm>
          </p:grpSpPr>
          <p:pic>
            <p:nvPicPr>
              <p:cNvPr id="20" name="图片 19">
                <a:extLst>
                  <a:ext uri="{FF2B5EF4-FFF2-40B4-BE49-F238E27FC236}">
                    <a16:creationId xmlns:a16="http://schemas.microsoft.com/office/drawing/2014/main" id="{301D475F-41A2-4601-5BD9-EB8004958E98}"/>
                  </a:ext>
                </a:extLst>
              </p:cNvPr>
              <p:cNvPicPr preferRelativeResize="0">
                <a:picLocks/>
              </p:cNvPicPr>
              <p:nvPr/>
            </p:nvPicPr>
            <p:blipFill rotWithShape="1">
              <a:blip r:embed="rId7">
                <a:extLst>
                  <a:ext uri="{28A0092B-C50C-407E-A947-70E740481C1C}">
                    <a14:useLocalDpi xmlns:a14="http://schemas.microsoft.com/office/drawing/2010/main" val="0"/>
                  </a:ext>
                </a:extLst>
              </a:blip>
              <a:srcRect l="7516" t="18304" r="7395" b="5104"/>
              <a:stretch/>
            </p:blipFill>
            <p:spPr bwMode="auto">
              <a:xfrm>
                <a:off x="1020111" y="0"/>
                <a:ext cx="3240000" cy="2700000"/>
              </a:xfrm>
              <a:prstGeom prst="rect">
                <a:avLst/>
              </a:prstGeom>
              <a:noFill/>
              <a:ln>
                <a:noFill/>
              </a:ln>
              <a:extLst>
                <a:ext uri="{53640926-AAD7-44D8-BBD7-CCE9431645EC}">
                  <a14:shadowObscured xmlns:a14="http://schemas.microsoft.com/office/drawing/2010/main"/>
                </a:ext>
              </a:extLst>
            </p:spPr>
          </p:pic>
          <p:sp>
            <p:nvSpPr>
              <p:cNvPr id="21" name="文本框 1">
                <a:extLst>
                  <a:ext uri="{FF2B5EF4-FFF2-40B4-BE49-F238E27FC236}">
                    <a16:creationId xmlns:a16="http://schemas.microsoft.com/office/drawing/2014/main" id="{5CEFB25C-9677-E0FC-DBF0-89F5226C475A}"/>
                  </a:ext>
                </a:extLst>
              </p:cNvPr>
              <p:cNvSpPr txBox="1"/>
              <p:nvPr/>
            </p:nvSpPr>
            <p:spPr>
              <a:xfrm>
                <a:off x="-19050" y="2893060"/>
                <a:ext cx="5274310"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宋体" panose="02010600030101010101" pitchFamily="2" charset="-122"/>
                    <a:cs typeface="Times New Roman" panose="02020603050405020304" pitchFamily="18" charset="0"/>
                  </a:rPr>
                  <a:t>3.1.2</a:t>
                </a:r>
                <a:r>
                  <a:rPr lang="zh-CN" sz="10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t=1</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时，近似函数与精确值的图像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19" name="文本框 2">
                  <a:extLst>
                    <a:ext uri="{FF2B5EF4-FFF2-40B4-BE49-F238E27FC236}">
                      <a16:creationId xmlns:a16="http://schemas.microsoft.com/office/drawing/2014/main" id="{0979BDDA-FA01-6BE4-FE97-CC1A34ACB568}"/>
                    </a:ext>
                  </a:extLst>
                </p:cNvPr>
                <p:cNvSpPr txBox="1">
                  <a:spLocks noChangeArrowheads="1"/>
                </p:cNvSpPr>
                <p:nvPr/>
              </p:nvSpPr>
              <p:spPr bwMode="auto">
                <a:xfrm>
                  <a:off x="1601521" y="2732629"/>
                  <a:ext cx="2104390" cy="2222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lnSpc>
                      <a:spcPts val="1100"/>
                    </a:lnSpc>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rPr>
                          <m:t>𝑥</m:t>
                        </m:r>
                      </m:oMath>
                    </m:oMathPara>
                  </a14:m>
                  <a:endParaRPr lang="zh-CN" sz="1200" kern="100">
                    <a:effectLst/>
                    <a:latin typeface="Times New Roman" panose="02020603050405020304" pitchFamily="18" charset="0"/>
                    <a:ea typeface="宋体" panose="02010600030101010101" pitchFamily="2" charset="-122"/>
                  </a:endParaRPr>
                </a:p>
              </p:txBody>
            </p:sp>
          </mc:Choice>
          <mc:Fallback xmlns="">
            <p:sp>
              <p:nvSpPr>
                <p:cNvPr id="19" name="文本框 2">
                  <a:extLst>
                    <a:ext uri="{FF2B5EF4-FFF2-40B4-BE49-F238E27FC236}">
                      <a16:creationId xmlns:a16="http://schemas.microsoft.com/office/drawing/2014/main" id="{0979BDDA-FA01-6BE4-FE97-CC1A34ACB568}"/>
                    </a:ext>
                  </a:extLst>
                </p:cNvPr>
                <p:cNvSpPr txBox="1">
                  <a:spLocks noRot="1" noChangeAspect="1" noMove="1" noResize="1" noEditPoints="1" noAdjustHandles="1" noChangeArrowheads="1" noChangeShapeType="1" noTextEdit="1"/>
                </p:cNvSpPr>
                <p:nvPr/>
              </p:nvSpPr>
              <p:spPr bwMode="auto">
                <a:xfrm>
                  <a:off x="1601521" y="2732629"/>
                  <a:ext cx="2104390" cy="222250"/>
                </a:xfrm>
                <a:prstGeom prst="rect">
                  <a:avLst/>
                </a:prstGeom>
                <a:blipFill>
                  <a:blip r:embed="rId8"/>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33181015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E0B9ED2-907B-05B6-C38F-3619C64A5E41}"/>
                  </a:ext>
                </a:extLst>
              </p:cNvPr>
              <p:cNvSpPr txBox="1"/>
              <p:nvPr/>
            </p:nvSpPr>
            <p:spPr>
              <a:xfrm>
                <a:off x="964868" y="4950436"/>
                <a:ext cx="7713025" cy="1114344"/>
              </a:xfrm>
              <a:prstGeom prst="rect">
                <a:avLst/>
              </a:prstGeom>
              <a:noFill/>
            </p:spPr>
            <p:txBody>
              <a:bodyPr wrap="square" rtlCol="0">
                <a:spAutoFit/>
              </a:bodyPr>
              <a:lstStyle/>
              <a:p>
                <a:pPr>
                  <a:lnSpc>
                    <a:spcPct val="150000"/>
                  </a:lnSpc>
                </a:pPr>
                <a:r>
                  <a:rPr lang="zh-CN" altLang="zh-CN" dirty="0">
                    <a:latin typeface="宋体" panose="02010600030101010101" pitchFamily="2" charset="-122"/>
                    <a:ea typeface="宋体" panose="02010600030101010101" pitchFamily="2" charset="-122"/>
                  </a:rPr>
                  <a:t>其中，最大误差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𝑢</m:t>
                        </m:r>
                      </m:sub>
                    </m:sSub>
                    <m:r>
                      <a:rPr lang="en-US" altLang="zh-CN" i="1">
                        <a:latin typeface="Cambria Math" panose="02040503050406030204" pitchFamily="18" charset="0"/>
                      </a:rPr>
                      <m:t>=2.521×</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−3</m:t>
                        </m:r>
                      </m:sup>
                    </m:sSup>
                  </m:oMath>
                </a14:m>
                <a:r>
                  <a:rPr lang="zh-CN" altLang="en-US"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𝜇</m:t>
                        </m:r>
                      </m:sub>
                    </m:sSub>
                    <m:r>
                      <a:rPr lang="en-US" altLang="zh-CN" i="1">
                        <a:latin typeface="Cambria Math" panose="02040503050406030204" pitchFamily="18" charset="0"/>
                      </a:rPr>
                      <m:t>=2.227×</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−3</m:t>
                        </m:r>
                      </m:sup>
                    </m:sSup>
                  </m:oMath>
                </a14:m>
                <a:r>
                  <a:rPr lang="en-US" altLang="zh-CN" dirty="0"/>
                  <a:t>.</a:t>
                </a:r>
              </a:p>
              <a:p>
                <a:r>
                  <a:rPr lang="zh-CN" altLang="zh-CN" sz="1800" kern="100" dirty="0">
                    <a:effectLst/>
                    <a:latin typeface="Times New Roman" panose="02020603050405020304" pitchFamily="18" charset="0"/>
                    <a:ea typeface="宋体" panose="02010600030101010101" pitchFamily="2" charset="-122"/>
                  </a:rPr>
                  <a:t>综合上述图像与误差，本文使用的无网格法整体是一种精度尚可，运算简便的方法。</a:t>
                </a:r>
              </a:p>
            </p:txBody>
          </p:sp>
        </mc:Choice>
        <mc:Fallback xmlns="">
          <p:sp>
            <p:nvSpPr>
              <p:cNvPr id="15" name="文本框 14">
                <a:extLst>
                  <a:ext uri="{FF2B5EF4-FFF2-40B4-BE49-F238E27FC236}">
                    <a16:creationId xmlns:a16="http://schemas.microsoft.com/office/drawing/2014/main" id="{BE0B9ED2-907B-05B6-C38F-3619C64A5E41}"/>
                  </a:ext>
                </a:extLst>
              </p:cNvPr>
              <p:cNvSpPr txBox="1">
                <a:spLocks noRot="1" noChangeAspect="1" noMove="1" noResize="1" noEditPoints="1" noAdjustHandles="1" noChangeArrowheads="1" noChangeShapeType="1" noTextEdit="1"/>
              </p:cNvSpPr>
              <p:nvPr/>
            </p:nvSpPr>
            <p:spPr>
              <a:xfrm>
                <a:off x="964868" y="4950436"/>
                <a:ext cx="7713025" cy="1114344"/>
              </a:xfrm>
              <a:prstGeom prst="rect">
                <a:avLst/>
              </a:prstGeom>
              <a:blipFill>
                <a:blip r:embed="rId2"/>
                <a:stretch>
                  <a:fillRect l="-632" b="-6557"/>
                </a:stretch>
              </a:blipFill>
            </p:spPr>
            <p:txBody>
              <a:bodyPr/>
              <a:lstStyle/>
              <a:p>
                <a:r>
                  <a:rPr lang="zh-CN" altLang="en-US">
                    <a:noFill/>
                  </a:rPr>
                  <a:t> </a:t>
                </a:r>
              </a:p>
            </p:txBody>
          </p:sp>
        </mc:Fallback>
      </mc:AlternateContent>
      <p:grpSp>
        <p:nvGrpSpPr>
          <p:cNvPr id="21" name="组合 20">
            <a:extLst>
              <a:ext uri="{FF2B5EF4-FFF2-40B4-BE49-F238E27FC236}">
                <a16:creationId xmlns:a16="http://schemas.microsoft.com/office/drawing/2014/main" id="{C2855A8A-6242-7E2D-E91A-47D68551AF0E}"/>
              </a:ext>
            </a:extLst>
          </p:cNvPr>
          <p:cNvGrpSpPr/>
          <p:nvPr/>
        </p:nvGrpSpPr>
        <p:grpSpPr>
          <a:xfrm>
            <a:off x="99362" y="1755287"/>
            <a:ext cx="5897237" cy="3195149"/>
            <a:chOff x="0" y="-1"/>
            <a:chExt cx="5277196" cy="2780031"/>
          </a:xfrm>
        </p:grpSpPr>
        <p:grpSp>
          <p:nvGrpSpPr>
            <p:cNvPr id="22" name="组合 21">
              <a:extLst>
                <a:ext uri="{FF2B5EF4-FFF2-40B4-BE49-F238E27FC236}">
                  <a16:creationId xmlns:a16="http://schemas.microsoft.com/office/drawing/2014/main" id="{68FA4018-D6F4-E3A6-D678-3DD763E10E6C}"/>
                </a:ext>
              </a:extLst>
            </p:cNvPr>
            <p:cNvGrpSpPr/>
            <p:nvPr/>
          </p:nvGrpSpPr>
          <p:grpSpPr>
            <a:xfrm>
              <a:off x="0" y="-1"/>
              <a:ext cx="5277196" cy="2468246"/>
              <a:chOff x="0" y="-1"/>
              <a:chExt cx="5277196" cy="2468246"/>
            </a:xfrm>
          </p:grpSpPr>
          <p:grpSp>
            <p:nvGrpSpPr>
              <p:cNvPr id="24" name="组合 23">
                <a:extLst>
                  <a:ext uri="{FF2B5EF4-FFF2-40B4-BE49-F238E27FC236}">
                    <a16:creationId xmlns:a16="http://schemas.microsoft.com/office/drawing/2014/main" id="{BA54D56C-F2D9-A99F-99F0-42396948FD8F}"/>
                  </a:ext>
                </a:extLst>
              </p:cNvPr>
              <p:cNvGrpSpPr/>
              <p:nvPr/>
            </p:nvGrpSpPr>
            <p:grpSpPr>
              <a:xfrm>
                <a:off x="0" y="0"/>
                <a:ext cx="2591435" cy="2468245"/>
                <a:chOff x="0" y="0"/>
                <a:chExt cx="2591435" cy="2468245"/>
              </a:xfrm>
            </p:grpSpPr>
            <p:pic>
              <p:nvPicPr>
                <p:cNvPr id="28" name="图片 27">
                  <a:extLst>
                    <a:ext uri="{FF2B5EF4-FFF2-40B4-BE49-F238E27FC236}">
                      <a16:creationId xmlns:a16="http://schemas.microsoft.com/office/drawing/2014/main" id="{ACB835B9-1208-73B1-664A-2D0C6025B868}"/>
                    </a:ext>
                  </a:extLst>
                </p:cNvPr>
                <p:cNvPicPr>
                  <a:picLocks/>
                </p:cNvPicPr>
                <p:nvPr/>
              </p:nvPicPr>
              <p:blipFill rotWithShape="1">
                <a:blip r:embed="rId3" cstate="print">
                  <a:extLst>
                    <a:ext uri="{28A0092B-C50C-407E-A947-70E740481C1C}">
                      <a14:useLocalDpi xmlns:a14="http://schemas.microsoft.com/office/drawing/2010/main" val="0"/>
                    </a:ext>
                  </a:extLst>
                </a:blip>
                <a:srcRect l="8218" t="18535" r="8400" b="5291"/>
                <a:stretch/>
              </p:blipFill>
              <p:spPr bwMode="auto">
                <a:xfrm>
                  <a:off x="0" y="0"/>
                  <a:ext cx="2591435" cy="2159635"/>
                </a:xfrm>
                <a:prstGeom prst="rect">
                  <a:avLst/>
                </a:prstGeom>
                <a:noFill/>
                <a:ln>
                  <a:noFill/>
                </a:ln>
                <a:extLst>
                  <a:ext uri="{53640926-AAD7-44D8-BBD7-CCE9431645EC}">
                    <a14:shadowObscured xmlns:a14="http://schemas.microsoft.com/office/drawing/2010/main"/>
                  </a:ext>
                </a:extLst>
              </p:spPr>
            </p:pic>
            <p:sp>
              <p:nvSpPr>
                <p:cNvPr id="29" name="文本框 1">
                  <a:extLst>
                    <a:ext uri="{FF2B5EF4-FFF2-40B4-BE49-F238E27FC236}">
                      <a16:creationId xmlns:a16="http://schemas.microsoft.com/office/drawing/2014/main" id="{3427AAE2-1966-702C-15B5-4BCA2722241D}"/>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060083D3-F82D-6D19-EE3D-663FF077EDB1}"/>
                  </a:ext>
                </a:extLst>
              </p:cNvPr>
              <p:cNvGrpSpPr/>
              <p:nvPr/>
            </p:nvGrpSpPr>
            <p:grpSpPr>
              <a:xfrm>
                <a:off x="2685059" y="-1"/>
                <a:ext cx="2592137" cy="2468246"/>
                <a:chOff x="0" y="-1"/>
                <a:chExt cx="2592137" cy="2468246"/>
              </a:xfrm>
            </p:grpSpPr>
            <p:pic>
              <p:nvPicPr>
                <p:cNvPr id="26" name="图片 25">
                  <a:extLst>
                    <a:ext uri="{FF2B5EF4-FFF2-40B4-BE49-F238E27FC236}">
                      <a16:creationId xmlns:a16="http://schemas.microsoft.com/office/drawing/2014/main" id="{BE1383DE-2A0A-7455-9605-2D785DB1FEA9}"/>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9821" t="19331" r="8904" b="5291"/>
                <a:stretch/>
              </p:blipFill>
              <p:spPr bwMode="auto">
                <a:xfrm>
                  <a:off x="0" y="-1"/>
                  <a:ext cx="2592137" cy="2160000"/>
                </a:xfrm>
                <a:prstGeom prst="rect">
                  <a:avLst/>
                </a:prstGeom>
                <a:noFill/>
                <a:ln>
                  <a:noFill/>
                </a:ln>
                <a:extLst>
                  <a:ext uri="{53640926-AAD7-44D8-BBD7-CCE9431645EC}">
                    <a14:shadowObscured xmlns:a14="http://schemas.microsoft.com/office/drawing/2010/main"/>
                  </a:ext>
                </a:extLst>
              </p:spPr>
            </p:pic>
            <p:sp>
              <p:nvSpPr>
                <p:cNvPr id="27" name="文本框 1">
                  <a:extLst>
                    <a:ext uri="{FF2B5EF4-FFF2-40B4-BE49-F238E27FC236}">
                      <a16:creationId xmlns:a16="http://schemas.microsoft.com/office/drawing/2014/main" id="{66CAE5D0-4900-7878-D950-84827C700114}"/>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3" name="文本框 1">
                  <a:extLst>
                    <a:ext uri="{FF2B5EF4-FFF2-40B4-BE49-F238E27FC236}">
                      <a16:creationId xmlns:a16="http://schemas.microsoft.com/office/drawing/2014/main" id="{C767DDB4-A20C-151D-10E8-057791B1B2A6}"/>
                    </a:ext>
                  </a:extLst>
                </p:cNvPr>
                <p:cNvSpPr txBox="1"/>
                <p:nvPr/>
              </p:nvSpPr>
              <p:spPr>
                <a:xfrm>
                  <a:off x="0" y="2526030"/>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3.1.3</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各时间下，</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3" name="文本框 1">
                  <a:extLst>
                    <a:ext uri="{FF2B5EF4-FFF2-40B4-BE49-F238E27FC236}">
                      <a16:creationId xmlns:a16="http://schemas.microsoft.com/office/drawing/2014/main" id="{C767DDB4-A20C-151D-10E8-057791B1B2A6}"/>
                    </a:ext>
                  </a:extLst>
                </p:cNvPr>
                <p:cNvSpPr txBox="1">
                  <a:spLocks noRot="1" noChangeAspect="1" noMove="1" noResize="1" noEditPoints="1" noAdjustHandles="1" noChangeArrowheads="1" noChangeShapeType="1" noTextEdit="1"/>
                </p:cNvSpPr>
                <p:nvPr/>
              </p:nvSpPr>
              <p:spPr>
                <a:xfrm>
                  <a:off x="0" y="2526030"/>
                  <a:ext cx="5276215" cy="254000"/>
                </a:xfrm>
                <a:prstGeom prst="rect">
                  <a:avLst/>
                </a:prstGeom>
                <a:blipFill>
                  <a:blip r:embed="rId5"/>
                  <a:stretch>
                    <a:fillRect b="-2083"/>
                  </a:stretch>
                </a:blipFill>
                <a:ln>
                  <a:noFill/>
                </a:ln>
              </p:spPr>
              <p:txBody>
                <a:bodyPr/>
                <a:lstStyle/>
                <a:p>
                  <a:r>
                    <a:rPr lang="zh-CN" altLang="en-US">
                      <a:noFill/>
                    </a:rPr>
                    <a:t> </a:t>
                  </a:r>
                </a:p>
              </p:txBody>
            </p:sp>
          </mc:Fallback>
        </mc:AlternateContent>
      </p:grpSp>
      <p:grpSp>
        <p:nvGrpSpPr>
          <p:cNvPr id="30" name="组合 29">
            <a:extLst>
              <a:ext uri="{FF2B5EF4-FFF2-40B4-BE49-F238E27FC236}">
                <a16:creationId xmlns:a16="http://schemas.microsoft.com/office/drawing/2014/main" id="{FA00CD23-628E-7023-3F26-8E201D80F3E6}"/>
              </a:ext>
            </a:extLst>
          </p:cNvPr>
          <p:cNvGrpSpPr/>
          <p:nvPr/>
        </p:nvGrpSpPr>
        <p:grpSpPr>
          <a:xfrm>
            <a:off x="6096001" y="1755287"/>
            <a:ext cx="5945578" cy="3291725"/>
            <a:chOff x="0" y="-1"/>
            <a:chExt cx="5277196" cy="2785746"/>
          </a:xfrm>
        </p:grpSpPr>
        <p:grpSp>
          <p:nvGrpSpPr>
            <p:cNvPr id="31" name="组合 30">
              <a:extLst>
                <a:ext uri="{FF2B5EF4-FFF2-40B4-BE49-F238E27FC236}">
                  <a16:creationId xmlns:a16="http://schemas.microsoft.com/office/drawing/2014/main" id="{28DA209E-E599-34D1-67F2-295A5CE24FA7}"/>
                </a:ext>
              </a:extLst>
            </p:cNvPr>
            <p:cNvGrpSpPr/>
            <p:nvPr/>
          </p:nvGrpSpPr>
          <p:grpSpPr>
            <a:xfrm>
              <a:off x="0" y="-1"/>
              <a:ext cx="5277196" cy="2473531"/>
              <a:chOff x="0" y="-1"/>
              <a:chExt cx="5277196" cy="2473531"/>
            </a:xfrm>
          </p:grpSpPr>
          <p:grpSp>
            <p:nvGrpSpPr>
              <p:cNvPr id="33" name="组合 32">
                <a:extLst>
                  <a:ext uri="{FF2B5EF4-FFF2-40B4-BE49-F238E27FC236}">
                    <a16:creationId xmlns:a16="http://schemas.microsoft.com/office/drawing/2014/main" id="{4FFAEC17-C0C0-2C63-2ABC-45F563460EA9}"/>
                  </a:ext>
                </a:extLst>
              </p:cNvPr>
              <p:cNvGrpSpPr/>
              <p:nvPr/>
            </p:nvGrpSpPr>
            <p:grpSpPr>
              <a:xfrm>
                <a:off x="2685059" y="-1"/>
                <a:ext cx="2592137" cy="2473531"/>
                <a:chOff x="0" y="-5286"/>
                <a:chExt cx="2592137" cy="2473531"/>
              </a:xfrm>
            </p:grpSpPr>
            <p:pic>
              <p:nvPicPr>
                <p:cNvPr id="37" name="图片 36">
                  <a:extLst>
                    <a:ext uri="{FF2B5EF4-FFF2-40B4-BE49-F238E27FC236}">
                      <a16:creationId xmlns:a16="http://schemas.microsoft.com/office/drawing/2014/main" id="{549A879C-7175-AEF2-D7F8-FE8979BF689C}"/>
                    </a:ext>
                  </a:extLst>
                </p:cNvPr>
                <p:cNvPicPr preferRelativeResize="0">
                  <a:picLocks/>
                </p:cNvPicPr>
                <p:nvPr/>
              </p:nvPicPr>
              <p:blipFill rotWithShape="1">
                <a:blip r:embed="rId6" cstate="print">
                  <a:extLst>
                    <a:ext uri="{28A0092B-C50C-407E-A947-70E740481C1C}">
                      <a14:useLocalDpi xmlns:a14="http://schemas.microsoft.com/office/drawing/2010/main" val="0"/>
                    </a:ext>
                  </a:extLst>
                </a:blip>
                <a:srcRect l="9219" t="20241" r="8603" b="3471"/>
                <a:stretch/>
              </p:blipFill>
              <p:spPr bwMode="auto">
                <a:xfrm>
                  <a:off x="0" y="-5286"/>
                  <a:ext cx="2592137" cy="2160000"/>
                </a:xfrm>
                <a:prstGeom prst="rect">
                  <a:avLst/>
                </a:prstGeom>
                <a:noFill/>
                <a:ln>
                  <a:noFill/>
                </a:ln>
                <a:extLst>
                  <a:ext uri="{53640926-AAD7-44D8-BBD7-CCE9431645EC}">
                    <a14:shadowObscured xmlns:a14="http://schemas.microsoft.com/office/drawing/2010/main"/>
                  </a:ext>
                </a:extLst>
              </p:spPr>
            </p:pic>
            <p:sp>
              <p:nvSpPr>
                <p:cNvPr id="38" name="文本框 1">
                  <a:extLst>
                    <a:ext uri="{FF2B5EF4-FFF2-40B4-BE49-F238E27FC236}">
                      <a16:creationId xmlns:a16="http://schemas.microsoft.com/office/drawing/2014/main" id="{E0E54A4A-5ADB-E20B-5523-842CB15DC3A2}"/>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A3D5D30D-B86B-BD91-DBC6-B553762A3F93}"/>
                  </a:ext>
                </a:extLst>
              </p:cNvPr>
              <p:cNvGrpSpPr/>
              <p:nvPr/>
            </p:nvGrpSpPr>
            <p:grpSpPr>
              <a:xfrm>
                <a:off x="0" y="0"/>
                <a:ext cx="2591435" cy="2468245"/>
                <a:chOff x="0" y="0"/>
                <a:chExt cx="2591435" cy="2468245"/>
              </a:xfrm>
            </p:grpSpPr>
            <p:pic>
              <p:nvPicPr>
                <p:cNvPr id="35" name="图片 34">
                  <a:extLst>
                    <a:ext uri="{FF2B5EF4-FFF2-40B4-BE49-F238E27FC236}">
                      <a16:creationId xmlns:a16="http://schemas.microsoft.com/office/drawing/2014/main" id="{D72E9ED5-B73E-3E96-AF8F-C95D0F267929}"/>
                    </a:ext>
                  </a:extLst>
                </p:cNvPr>
                <p:cNvPicPr>
                  <a:picLocks/>
                </p:cNvPicPr>
                <p:nvPr/>
              </p:nvPicPr>
              <p:blipFill rotWithShape="1">
                <a:blip r:embed="rId7" cstate="print">
                  <a:extLst>
                    <a:ext uri="{28A0092B-C50C-407E-A947-70E740481C1C}">
                      <a14:useLocalDpi xmlns:a14="http://schemas.microsoft.com/office/drawing/2010/main" val="0"/>
                    </a:ext>
                  </a:extLst>
                </a:blip>
                <a:srcRect l="8418" t="18989" r="9298" b="5405"/>
                <a:stretch/>
              </p:blipFill>
              <p:spPr bwMode="auto">
                <a:xfrm>
                  <a:off x="0" y="0"/>
                  <a:ext cx="2591435" cy="2159635"/>
                </a:xfrm>
                <a:prstGeom prst="rect">
                  <a:avLst/>
                </a:prstGeom>
                <a:noFill/>
                <a:ln>
                  <a:noFill/>
                </a:ln>
                <a:extLst>
                  <a:ext uri="{53640926-AAD7-44D8-BBD7-CCE9431645EC}">
                    <a14:shadowObscured xmlns:a14="http://schemas.microsoft.com/office/drawing/2010/main"/>
                  </a:ext>
                </a:extLst>
              </p:spPr>
            </p:pic>
            <p:sp>
              <p:nvSpPr>
                <p:cNvPr id="36" name="文本框 1">
                  <a:extLst>
                    <a:ext uri="{FF2B5EF4-FFF2-40B4-BE49-F238E27FC236}">
                      <a16:creationId xmlns:a16="http://schemas.microsoft.com/office/drawing/2014/main" id="{55F7A2D3-542A-9CC4-C273-66610D088A8A}"/>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32" name="文本框 1">
                  <a:extLst>
                    <a:ext uri="{FF2B5EF4-FFF2-40B4-BE49-F238E27FC236}">
                      <a16:creationId xmlns:a16="http://schemas.microsoft.com/office/drawing/2014/main" id="{8754307B-85A7-5472-452A-F8ACD700F1C4}"/>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3.1.4</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各时间下，</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32" name="文本框 1">
                  <a:extLst>
                    <a:ext uri="{FF2B5EF4-FFF2-40B4-BE49-F238E27FC236}">
                      <a16:creationId xmlns:a16="http://schemas.microsoft.com/office/drawing/2014/main" id="{8754307B-85A7-5472-452A-F8ACD700F1C4}"/>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8"/>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70485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p:grpSp>
        <p:nvGrpSpPr>
          <p:cNvPr id="4" name="组合 3">
            <a:extLst>
              <a:ext uri="{FF2B5EF4-FFF2-40B4-BE49-F238E27FC236}">
                <a16:creationId xmlns:a16="http://schemas.microsoft.com/office/drawing/2014/main" id="{B4B698B6-9A37-A066-5757-D76968150CF8}"/>
              </a:ext>
            </a:extLst>
          </p:cNvPr>
          <p:cNvGrpSpPr/>
          <p:nvPr/>
        </p:nvGrpSpPr>
        <p:grpSpPr>
          <a:xfrm>
            <a:off x="2864444" y="1748040"/>
            <a:ext cx="5935172" cy="3150532"/>
            <a:chOff x="-1" y="5285"/>
            <a:chExt cx="5276495" cy="2780460"/>
          </a:xfrm>
        </p:grpSpPr>
        <p:grpSp>
          <p:nvGrpSpPr>
            <p:cNvPr id="5" name="组合 4">
              <a:extLst>
                <a:ext uri="{FF2B5EF4-FFF2-40B4-BE49-F238E27FC236}">
                  <a16:creationId xmlns:a16="http://schemas.microsoft.com/office/drawing/2014/main" id="{841F80E6-DB94-573D-B23A-EA7719EFEEC8}"/>
                </a:ext>
              </a:extLst>
            </p:cNvPr>
            <p:cNvGrpSpPr/>
            <p:nvPr/>
          </p:nvGrpSpPr>
          <p:grpSpPr>
            <a:xfrm>
              <a:off x="-1" y="5285"/>
              <a:ext cx="5276495" cy="2468245"/>
              <a:chOff x="-1" y="5285"/>
              <a:chExt cx="5276495" cy="2468245"/>
            </a:xfrm>
          </p:grpSpPr>
          <p:grpSp>
            <p:nvGrpSpPr>
              <p:cNvPr id="7" name="组合 6">
                <a:extLst>
                  <a:ext uri="{FF2B5EF4-FFF2-40B4-BE49-F238E27FC236}">
                    <a16:creationId xmlns:a16="http://schemas.microsoft.com/office/drawing/2014/main" id="{D0BBE706-D619-7CA5-CD99-F2E447957B77}"/>
                  </a:ext>
                </a:extLst>
              </p:cNvPr>
              <p:cNvGrpSpPr/>
              <p:nvPr/>
            </p:nvGrpSpPr>
            <p:grpSpPr>
              <a:xfrm>
                <a:off x="-1" y="5285"/>
                <a:ext cx="5276495" cy="2468245"/>
                <a:chOff x="-2685060" y="0"/>
                <a:chExt cx="5276495" cy="2468245"/>
              </a:xfrm>
            </p:grpSpPr>
            <p:pic>
              <p:nvPicPr>
                <p:cNvPr id="14" name="图片 13">
                  <a:extLst>
                    <a:ext uri="{FF2B5EF4-FFF2-40B4-BE49-F238E27FC236}">
                      <a16:creationId xmlns:a16="http://schemas.microsoft.com/office/drawing/2014/main" id="{D5555608-45A1-ABAC-AB96-56B74FC7C0D6}"/>
                    </a:ext>
                  </a:extLst>
                </p:cNvPr>
                <p:cNvPicPr preferRelativeResize="0">
                  <a:picLocks/>
                </p:cNvPicPr>
                <p:nvPr/>
              </p:nvPicPr>
              <p:blipFill rotWithShape="1">
                <a:blip r:embed="rId2" cstate="print">
                  <a:extLst>
                    <a:ext uri="{28A0092B-C50C-407E-A947-70E740481C1C}">
                      <a14:useLocalDpi xmlns:a14="http://schemas.microsoft.com/office/drawing/2010/main" val="0"/>
                    </a:ext>
                  </a:extLst>
                </a:blip>
                <a:srcRect l="8364" t="16853" r="6362" b="5175"/>
                <a:stretch/>
              </p:blipFill>
              <p:spPr bwMode="auto">
                <a:xfrm>
                  <a:off x="-2685060" y="0"/>
                  <a:ext cx="2592449" cy="2160334"/>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1D8605C1-19C8-DD0D-EC4C-B7751A20B2CA}"/>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D980424E-982D-2DFE-1CE0-1D56D9ECE42B}"/>
                  </a:ext>
                </a:extLst>
              </p:cNvPr>
              <p:cNvGrpSpPr/>
              <p:nvPr/>
            </p:nvGrpSpPr>
            <p:grpSpPr>
              <a:xfrm>
                <a:off x="0" y="5285"/>
                <a:ext cx="5268141" cy="2462960"/>
                <a:chOff x="0" y="5285"/>
                <a:chExt cx="5268141" cy="2462960"/>
              </a:xfrm>
            </p:grpSpPr>
            <p:pic>
              <p:nvPicPr>
                <p:cNvPr id="9" name="图片 8">
                  <a:extLst>
                    <a:ext uri="{FF2B5EF4-FFF2-40B4-BE49-F238E27FC236}">
                      <a16:creationId xmlns:a16="http://schemas.microsoft.com/office/drawing/2014/main" id="{B8244E93-F60C-31BB-8131-457E028CD30A}"/>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8975" t="17542" r="6376" b="5649"/>
                <a:stretch/>
              </p:blipFill>
              <p:spPr bwMode="auto">
                <a:xfrm>
                  <a:off x="2675746" y="5285"/>
                  <a:ext cx="2592395" cy="2160334"/>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823C3C80-FE27-8943-B906-E9E012FD9EF6}"/>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7231B1D4-4145-1938-54C2-0CB2648A4753}"/>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3.1.5</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𝑛</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𝑛</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n</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7231B1D4-4145-1938-54C2-0CB2648A4753}"/>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4"/>
                  <a:stretch>
                    <a:fillRect t="-4167" b="-10417"/>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DB2B60-A593-74C8-AC28-C5AE35F4C27F}"/>
                  </a:ext>
                </a:extLst>
              </p:cNvPr>
              <p:cNvSpPr txBox="1"/>
              <p:nvPr/>
            </p:nvSpPr>
            <p:spPr>
              <a:xfrm>
                <a:off x="859854" y="4898573"/>
                <a:ext cx="10028712" cy="1521955"/>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图</a:t>
                </a:r>
                <a:r>
                  <a:rPr lang="en-US" altLang="zh-CN" sz="1800" kern="100" dirty="0">
                    <a:effectLst/>
                    <a:latin typeface="Times New Roman" panose="02020603050405020304" pitchFamily="18" charset="0"/>
                    <a:ea typeface="宋体" panose="02010600030101010101" pitchFamily="2" charset="-122"/>
                  </a:rPr>
                  <a:t>3.1.5</a:t>
                </a:r>
                <a:r>
                  <a:rPr lang="zh-CN" altLang="zh-CN" sz="1800" kern="100" dirty="0">
                    <a:effectLst/>
                    <a:latin typeface="Times New Roman" panose="02020603050405020304" pitchFamily="18" charset="0"/>
                    <a:ea typeface="宋体" panose="02010600030101010101" pitchFamily="2" charset="-122"/>
                  </a:rPr>
                  <a:t>表示了在每次递推时，</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𝑢</m:t>
                        </m:r>
                      </m:sub>
                      <m:sup>
                        <m:r>
                          <a:rPr lang="en-US" altLang="zh-CN" sz="1800" i="1" kern="100">
                            <a:effectLst/>
                            <a:latin typeface="Cambria Math" panose="02040503050406030204" pitchFamily="18" charset="0"/>
                            <a:ea typeface="宋体" panose="02010600030101010101" pitchFamily="2" charset="-122"/>
                          </a:rPr>
                          <m:t>𝑛</m:t>
                        </m:r>
                      </m:sup>
                    </m:sSubSup>
                  </m:oMath>
                </a14:m>
                <a:r>
                  <a:rPr lang="zh-CN" altLang="zh-CN" sz="1800" kern="100" dirty="0">
                    <a:effectLst/>
                    <a:latin typeface="Times New Roman" panose="02020603050405020304" pitchFamily="18" charset="0"/>
                    <a:ea typeface="宋体" panose="02010600030101010101" pitchFamily="2" charset="-122"/>
                  </a:rPr>
                  <a:t>和</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𝜇</m:t>
                        </m:r>
                      </m:sub>
                      <m:sup>
                        <m:r>
                          <a:rPr lang="en-US" altLang="zh-CN" sz="1800" i="1" kern="100">
                            <a:effectLst/>
                            <a:latin typeface="Cambria Math" panose="02040503050406030204" pitchFamily="18" charset="0"/>
                            <a:ea typeface="宋体" panose="02010600030101010101" pitchFamily="2" charset="-122"/>
                          </a:rPr>
                          <m:t>𝑛</m:t>
                        </m:r>
                      </m:sup>
                    </m:sSubSup>
                  </m:oMath>
                </a14:m>
                <a:r>
                  <a:rPr lang="zh-CN" altLang="zh-CN" sz="1800" kern="100" dirty="0">
                    <a:effectLst/>
                    <a:latin typeface="Times New Roman" panose="02020603050405020304" pitchFamily="18" charset="0"/>
                    <a:ea typeface="宋体" panose="02010600030101010101" pitchFamily="2" charset="-122"/>
                  </a:rPr>
                  <a:t>随</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改变的图像。其中，图</a:t>
                </a:r>
                <a:r>
                  <a:rPr lang="en-US" altLang="zh-CN" sz="1800" kern="100" dirty="0">
                    <a:effectLst/>
                    <a:latin typeface="Times New Roman" panose="02020603050405020304" pitchFamily="18" charset="0"/>
                    <a:ea typeface="宋体" panose="02010600030101010101" pitchFamily="2" charset="-122"/>
                  </a:rPr>
                  <a:t>3.1.5(a) </a:t>
                </a:r>
                <a:r>
                  <a:rPr lang="zh-CN" altLang="zh-CN" sz="1800" kern="100" dirty="0">
                    <a:effectLst/>
                    <a:latin typeface="Times New Roman" panose="02020603050405020304" pitchFamily="18" charset="0"/>
                    <a:ea typeface="宋体" panose="02010600030101010101" pitchFamily="2" charset="-122"/>
                  </a:rPr>
                  <a:t>为</a:t>
                </a:r>
                <a:r>
                  <a:rPr lang="zh-CN" altLang="zh-CN" sz="1800" i="1" kern="100" dirty="0">
                    <a:effectLst/>
                    <a:latin typeface="Times New Roman" panose="02020603050405020304" pitchFamily="18" charset="0"/>
                    <a:ea typeface="Cambria Math" panose="02040503050406030204" pitchFamily="18" charset="0"/>
                  </a:rPr>
                  <a:t> </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𝑢</m:t>
                        </m:r>
                      </m:sub>
                      <m:sup>
                        <m:r>
                          <a:rPr lang="en-US" altLang="zh-CN" sz="1800" i="1" kern="100">
                            <a:effectLst/>
                            <a:latin typeface="Cambria Math" panose="02040503050406030204" pitchFamily="18" charset="0"/>
                            <a:ea typeface="宋体" panose="02010600030101010101" pitchFamily="2" charset="-122"/>
                          </a:rPr>
                          <m:t>𝑛</m:t>
                        </m:r>
                      </m:sup>
                    </m:sSubSup>
                  </m:oMath>
                </a14:m>
                <a:r>
                  <a:rPr lang="zh-CN" altLang="zh-CN" sz="1800" kern="100" dirty="0">
                    <a:effectLst/>
                    <a:latin typeface="Times New Roman" panose="02020603050405020304" pitchFamily="18" charset="0"/>
                    <a:ea typeface="宋体" panose="02010600030101010101" pitchFamily="2" charset="-122"/>
                  </a:rPr>
                  <a:t>随</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改变的图像，图</a:t>
                </a:r>
                <a:r>
                  <a:rPr lang="en-US" altLang="zh-CN" sz="1800" kern="100" dirty="0">
                    <a:effectLst/>
                    <a:latin typeface="Times New Roman" panose="02020603050405020304" pitchFamily="18" charset="0"/>
                    <a:ea typeface="宋体" panose="02010600030101010101" pitchFamily="2" charset="-122"/>
                  </a:rPr>
                  <a:t>3.1.5(b)</a:t>
                </a:r>
                <a:r>
                  <a:rPr lang="zh-CN" altLang="zh-CN" sz="1800" kern="100" dirty="0">
                    <a:effectLst/>
                    <a:latin typeface="Times New Roman" panose="02020603050405020304" pitchFamily="18" charset="0"/>
                    <a:ea typeface="宋体" panose="02010600030101010101" pitchFamily="2" charset="-122"/>
                  </a:rPr>
                  <a:t>为</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𝜇</m:t>
                        </m:r>
                      </m:sub>
                      <m:sup>
                        <m:r>
                          <a:rPr lang="en-US" altLang="zh-CN" sz="1800" i="1" kern="100">
                            <a:effectLst/>
                            <a:latin typeface="Cambria Math" panose="02040503050406030204" pitchFamily="18" charset="0"/>
                            <a:ea typeface="宋体" panose="02010600030101010101" pitchFamily="2" charset="-122"/>
                          </a:rPr>
                          <m:t>𝑛</m:t>
                        </m:r>
                      </m:sup>
                    </m:sSubSup>
                  </m:oMath>
                </a14:m>
                <a:r>
                  <a:rPr lang="zh-CN" altLang="zh-CN" sz="1800" kern="100" dirty="0">
                    <a:effectLst/>
                    <a:latin typeface="Times New Roman" panose="02020603050405020304" pitchFamily="18" charset="0"/>
                    <a:ea typeface="宋体" panose="02010600030101010101" pitchFamily="2" charset="-122"/>
                  </a:rPr>
                  <a:t>随</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改变的图像。根据图像可以发现，</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𝑢</m:t>
                        </m:r>
                      </m:sub>
                      <m:sup>
                        <m:r>
                          <a:rPr lang="en-US" altLang="zh-CN" sz="1800" i="1" kern="100">
                            <a:effectLst/>
                            <a:latin typeface="Cambria Math" panose="02040503050406030204" pitchFamily="18" charset="0"/>
                            <a:ea typeface="宋体" panose="02010600030101010101" pitchFamily="2" charset="-122"/>
                          </a:rPr>
                          <m:t>𝑛</m:t>
                        </m:r>
                      </m:sup>
                    </m:sSubSup>
                  </m:oMath>
                </a14:m>
                <a:r>
                  <a:rPr lang="zh-CN" altLang="zh-CN" sz="1800" kern="100" dirty="0">
                    <a:effectLst/>
                    <a:latin typeface="Times New Roman" panose="02020603050405020304" pitchFamily="18" charset="0"/>
                    <a:ea typeface="宋体" panose="02010600030101010101" pitchFamily="2" charset="-122"/>
                  </a:rPr>
                  <a:t>和</a:t>
                </a:r>
                <a14:m>
                  <m:oMath xmlns:m="http://schemas.openxmlformats.org/officeDocument/2006/math">
                    <m:sSubSup>
                      <m:sSubSupPr>
                        <m:ctrlPr>
                          <a:rPr lang="zh-CN" altLang="zh-CN" sz="1800" i="1" kern="100">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rPr>
                          <m:t>𝐸</m:t>
                        </m:r>
                      </m:e>
                      <m:sub>
                        <m:r>
                          <a:rPr lang="en-US" altLang="zh-CN" sz="1800" i="1" kern="100">
                            <a:effectLst/>
                            <a:latin typeface="Cambria Math" panose="02040503050406030204" pitchFamily="18" charset="0"/>
                            <a:ea typeface="宋体" panose="02010600030101010101" pitchFamily="2" charset="-122"/>
                          </a:rPr>
                          <m:t>𝜇</m:t>
                        </m:r>
                      </m:sub>
                      <m:sup>
                        <m:r>
                          <a:rPr lang="en-US" altLang="zh-CN" sz="1800" i="1" kern="100">
                            <a:effectLst/>
                            <a:latin typeface="Cambria Math" panose="02040503050406030204" pitchFamily="18" charset="0"/>
                            <a:ea typeface="宋体" panose="02010600030101010101" pitchFamily="2" charset="-122"/>
                          </a:rPr>
                          <m:t>𝑛</m:t>
                        </m:r>
                      </m:sup>
                    </m:sSubSup>
                  </m:oMath>
                </a14:m>
                <a:r>
                  <a:rPr lang="zh-CN" altLang="zh-CN" sz="1800" kern="100" dirty="0">
                    <a:effectLst/>
                    <a:latin typeface="Times New Roman" panose="02020603050405020304" pitchFamily="18" charset="0"/>
                    <a:ea typeface="宋体" panose="02010600030101010101" pitchFamily="2" charset="-122"/>
                  </a:rPr>
                  <a:t>总体随</a:t>
                </a:r>
                <a:r>
                  <a:rPr lang="en-US" altLang="zh-CN" sz="1800" i="1" kern="100" dirty="0">
                    <a:effectLst/>
                    <a:latin typeface="Times New Roman" panose="02020603050405020304" pitchFamily="18" charset="0"/>
                    <a:ea typeface="宋体" panose="02010600030101010101" pitchFamily="2" charset="-122"/>
                  </a:rPr>
                  <a:t>n</a:t>
                </a:r>
                <a:r>
                  <a:rPr lang="zh-CN" altLang="zh-CN" sz="1800" kern="100" dirty="0">
                    <a:effectLst/>
                    <a:latin typeface="Times New Roman" panose="02020603050405020304" pitchFamily="18" charset="0"/>
                    <a:ea typeface="宋体" panose="02010600030101010101" pitchFamily="2" charset="-122"/>
                  </a:rPr>
                  <a:t>增大，呈逐渐增大的趋势。推测为每次随时间差分时，由于使用半隐式方法，其中包含显式差分项，使得误差随递推过程，逐渐放大，因此当</a:t>
                </a:r>
                <a:r>
                  <a:rPr lang="en-US" altLang="zh-CN" sz="1800" i="1" kern="100" dirty="0">
                    <a:effectLst/>
                    <a:latin typeface="Times New Roman" panose="02020603050405020304" pitchFamily="18" charset="0"/>
                    <a:ea typeface="宋体" panose="02010600030101010101" pitchFamily="2" charset="-122"/>
                  </a:rPr>
                  <a:t>T</a:t>
                </a:r>
                <a:r>
                  <a:rPr lang="zh-CN" altLang="zh-CN" sz="1800" kern="100" dirty="0">
                    <a:effectLst/>
                    <a:latin typeface="Times New Roman" panose="02020603050405020304" pitchFamily="18" charset="0"/>
                    <a:ea typeface="宋体" panose="02010600030101010101" pitchFamily="2" charset="-122"/>
                  </a:rPr>
                  <a:t>过于大时，可能会出现近似效果不佳的现象。</a:t>
                </a:r>
              </a:p>
              <a:p>
                <a:endParaRPr lang="zh-CN" altLang="en-US" dirty="0"/>
              </a:p>
            </p:txBody>
          </p:sp>
        </mc:Choice>
        <mc:Fallback xmlns="">
          <p:sp>
            <p:nvSpPr>
              <p:cNvPr id="18" name="文本框 17">
                <a:extLst>
                  <a:ext uri="{FF2B5EF4-FFF2-40B4-BE49-F238E27FC236}">
                    <a16:creationId xmlns:a16="http://schemas.microsoft.com/office/drawing/2014/main" id="{65DB2B60-A593-74C8-AC28-C5AE35F4C27F}"/>
                  </a:ext>
                </a:extLst>
              </p:cNvPr>
              <p:cNvSpPr txBox="1">
                <a:spLocks noRot="1" noChangeAspect="1" noMove="1" noResize="1" noEditPoints="1" noAdjustHandles="1" noChangeArrowheads="1" noChangeShapeType="1" noTextEdit="1"/>
              </p:cNvSpPr>
              <p:nvPr/>
            </p:nvSpPr>
            <p:spPr>
              <a:xfrm>
                <a:off x="859854" y="4898573"/>
                <a:ext cx="10028712" cy="1521955"/>
              </a:xfrm>
              <a:prstGeom prst="rect">
                <a:avLst/>
              </a:prstGeom>
              <a:blipFill>
                <a:blip r:embed="rId5"/>
                <a:stretch>
                  <a:fillRect l="-486" t="-3614" r="-27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76403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50" name="任意多边形: 形状 49">
            <a:extLst>
              <a:ext uri="{FF2B5EF4-FFF2-40B4-BE49-F238E27FC236}">
                <a16:creationId xmlns:a16="http://schemas.microsoft.com/office/drawing/2014/main" id="{BB93E394-BDFC-4C95-B0FC-E7D404719B10}"/>
              </a:ext>
            </a:extLst>
          </p:cNvPr>
          <p:cNvSpPr/>
          <p:nvPr/>
        </p:nvSpPr>
        <p:spPr>
          <a:xfrm flipH="1" flipV="1">
            <a:off x="6621089" y="4604665"/>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1" name="任意多边形: 形状 50">
            <a:extLst>
              <a:ext uri="{FF2B5EF4-FFF2-40B4-BE49-F238E27FC236}">
                <a16:creationId xmlns:a16="http://schemas.microsoft.com/office/drawing/2014/main" id="{A2EE6A2D-30CF-4B5B-AB52-DCF765A9C670}"/>
              </a:ext>
            </a:extLst>
          </p:cNvPr>
          <p:cNvSpPr/>
          <p:nvPr/>
        </p:nvSpPr>
        <p:spPr>
          <a:xfrm>
            <a:off x="3865790" y="2552701"/>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6" name="椭圆 55">
            <a:extLst>
              <a:ext uri="{FF2B5EF4-FFF2-40B4-BE49-F238E27FC236}">
                <a16:creationId xmlns:a16="http://schemas.microsoft.com/office/drawing/2014/main" id="{F37B6874-885C-4627-AD11-F6C77D24FFF6}"/>
              </a:ext>
            </a:extLst>
          </p:cNvPr>
          <p:cNvSpPr/>
          <p:nvPr/>
        </p:nvSpPr>
        <p:spPr>
          <a:xfrm>
            <a:off x="4714568" y="2307012"/>
            <a:ext cx="1381432" cy="1381432"/>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57" name="椭圆 56">
            <a:extLst>
              <a:ext uri="{FF2B5EF4-FFF2-40B4-BE49-F238E27FC236}">
                <a16:creationId xmlns:a16="http://schemas.microsoft.com/office/drawing/2014/main" id="{E952D533-2D4E-4F6B-AF3C-312684847D23}"/>
              </a:ext>
            </a:extLst>
          </p:cNvPr>
          <p:cNvSpPr/>
          <p:nvPr/>
        </p:nvSpPr>
        <p:spPr>
          <a:xfrm flipH="1">
            <a:off x="6078328" y="2299370"/>
            <a:ext cx="1381432" cy="1381432"/>
          </a:xfrm>
          <a:prstGeom prst="ellipse">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effectLst>
                <a:outerShdw blurRad="50800" dist="50800" dir="5400000" algn="ctr" rotWithShape="0">
                  <a:schemeClr val="accent1"/>
                </a:outerShdw>
              </a:effectLst>
            </a:endParaRPr>
          </a:p>
        </p:txBody>
      </p:sp>
      <p:sp>
        <p:nvSpPr>
          <p:cNvPr id="58" name="椭圆 57">
            <a:extLst>
              <a:ext uri="{FF2B5EF4-FFF2-40B4-BE49-F238E27FC236}">
                <a16:creationId xmlns:a16="http://schemas.microsoft.com/office/drawing/2014/main" id="{6F8A227F-9765-4CC0-A64F-3D103BFC4330}"/>
              </a:ext>
            </a:extLst>
          </p:cNvPr>
          <p:cNvSpPr/>
          <p:nvPr/>
        </p:nvSpPr>
        <p:spPr>
          <a:xfrm flipH="1" flipV="1">
            <a:off x="5396448" y="3492057"/>
            <a:ext cx="1381432" cy="1381432"/>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61" name="文本框 60">
            <a:extLst>
              <a:ext uri="{FF2B5EF4-FFF2-40B4-BE49-F238E27FC236}">
                <a16:creationId xmlns:a16="http://schemas.microsoft.com/office/drawing/2014/main" id="{73D28200-35F1-4D59-B46F-05F2DC8AC7C3}"/>
              </a:ext>
            </a:extLst>
          </p:cNvPr>
          <p:cNvSpPr txBox="1"/>
          <p:nvPr/>
        </p:nvSpPr>
        <p:spPr>
          <a:xfrm>
            <a:off x="4915763" y="2296631"/>
            <a:ext cx="809625" cy="1200329"/>
          </a:xfrm>
          <a:prstGeom prst="rect">
            <a:avLst/>
          </a:prstGeom>
          <a:noFill/>
        </p:spPr>
        <p:txBody>
          <a:bodyPr wrap="square" rtlCol="0">
            <a:spAutoFit/>
          </a:bodyPr>
          <a:lstStyle/>
          <a:p>
            <a:pPr algn="ctr"/>
            <a:r>
              <a:rPr lang="en-US" altLang="zh-CN" sz="7200" b="1" i="1" dirty="0">
                <a:solidFill>
                  <a:schemeClr val="bg1"/>
                </a:solidFill>
                <a:latin typeface="Cambria Math" panose="02040503050406030204" pitchFamily="18" charset="0"/>
                <a:ea typeface="+mj-ea"/>
              </a:rPr>
              <a:t>c</a:t>
            </a:r>
            <a:endParaRPr lang="zh-CN" altLang="en-US" sz="7200" b="1" i="1" dirty="0">
              <a:solidFill>
                <a:schemeClr val="bg1"/>
              </a:solidFill>
              <a:latin typeface="Cambria Math" panose="02040503050406030204" pitchFamily="18" charset="0"/>
              <a:ea typeface="+mj-ea"/>
            </a:endParaRPr>
          </a:p>
        </p:txBody>
      </p:sp>
      <mc:AlternateContent xmlns:mc="http://schemas.openxmlformats.org/markup-compatibility/2006" xmlns:a14="http://schemas.microsoft.com/office/drawing/2010/main">
        <mc:Choice Requires="a14">
          <p:sp>
            <p:nvSpPr>
              <p:cNvPr id="65" name="文本框 64">
                <a:extLst>
                  <a:ext uri="{FF2B5EF4-FFF2-40B4-BE49-F238E27FC236}">
                    <a16:creationId xmlns:a16="http://schemas.microsoft.com/office/drawing/2014/main" id="{F3ECF797-4356-4AF8-8201-E7859B998C7F}"/>
                  </a:ext>
                </a:extLst>
              </p:cNvPr>
              <p:cNvSpPr txBox="1"/>
              <p:nvPr/>
            </p:nvSpPr>
            <p:spPr>
              <a:xfrm>
                <a:off x="6505876" y="2291728"/>
                <a:ext cx="809625" cy="1200329"/>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zh-CN" altLang="en-US" sz="7200" b="1" i="1" smtClean="0">
                          <a:solidFill>
                            <a:schemeClr val="accent1"/>
                          </a:solidFill>
                          <a:latin typeface="Cambria Math" panose="02040503050406030204" pitchFamily="18" charset="0"/>
                          <a:ea typeface="+mj-ea"/>
                        </a:rPr>
                        <m:t>𝝉</m:t>
                      </m:r>
                    </m:oMath>
                  </m:oMathPara>
                </a14:m>
                <a:endParaRPr lang="en-US" altLang="zh-CN" sz="7200" b="1" dirty="0">
                  <a:solidFill>
                    <a:schemeClr val="accent1"/>
                  </a:solidFill>
                  <a:latin typeface="+mj-ea"/>
                  <a:ea typeface="+mj-ea"/>
                </a:endParaRPr>
              </a:p>
            </p:txBody>
          </p:sp>
        </mc:Choice>
        <mc:Fallback xmlns="">
          <p:sp>
            <p:nvSpPr>
              <p:cNvPr id="65" name="文本框 64">
                <a:extLst>
                  <a:ext uri="{FF2B5EF4-FFF2-40B4-BE49-F238E27FC236}">
                    <a16:creationId xmlns:a16="http://schemas.microsoft.com/office/drawing/2014/main" id="{F3ECF797-4356-4AF8-8201-E7859B998C7F}"/>
                  </a:ext>
                </a:extLst>
              </p:cNvPr>
              <p:cNvSpPr txBox="1">
                <a:spLocks noRot="1" noChangeAspect="1" noMove="1" noResize="1" noEditPoints="1" noAdjustHandles="1" noChangeArrowheads="1" noChangeShapeType="1" noTextEdit="1"/>
              </p:cNvSpPr>
              <p:nvPr/>
            </p:nvSpPr>
            <p:spPr>
              <a:xfrm>
                <a:off x="6505876" y="2291728"/>
                <a:ext cx="809625" cy="1200329"/>
              </a:xfrm>
              <a:prstGeom prst="rect">
                <a:avLst/>
              </a:prstGeom>
              <a:blipFill>
                <a:blip r:embed="rId2"/>
                <a:stretch>
                  <a:fillRect/>
                </a:stretch>
              </a:blipFill>
            </p:spPr>
            <p:txBody>
              <a:bodyPr/>
              <a:lstStyle/>
              <a:p>
                <a:r>
                  <a:rPr lang="zh-CN" altLang="en-US">
                    <a:noFill/>
                  </a:rPr>
                  <a:t> </a:t>
                </a:r>
              </a:p>
            </p:txBody>
          </p:sp>
        </mc:Fallback>
      </mc:AlternateContent>
      <p:sp>
        <p:nvSpPr>
          <p:cNvPr id="68" name="文本框 67">
            <a:extLst>
              <a:ext uri="{FF2B5EF4-FFF2-40B4-BE49-F238E27FC236}">
                <a16:creationId xmlns:a16="http://schemas.microsoft.com/office/drawing/2014/main" id="{D858D291-EB71-4E62-BE6D-5F5C647C5E55}"/>
              </a:ext>
            </a:extLst>
          </p:cNvPr>
          <p:cNvSpPr txBox="1"/>
          <p:nvPr/>
        </p:nvSpPr>
        <p:spPr>
          <a:xfrm>
            <a:off x="2069558" y="2259064"/>
            <a:ext cx="1591294" cy="738664"/>
          </a:xfrm>
          <a:prstGeom prst="rect">
            <a:avLst/>
          </a:prstGeom>
          <a:noFill/>
        </p:spPr>
        <p:txBody>
          <a:bodyPr wrap="square" lIns="0" tIns="0" rIns="0" bIns="0" rtlCol="0">
            <a:spAutoFit/>
          </a:bodyPr>
          <a:lstStyle/>
          <a:p>
            <a:pPr algn="r"/>
            <a:r>
              <a:rPr lang="zh-CN" altLang="zh-CN" sz="2400" b="1" kern="100" dirty="0">
                <a:solidFill>
                  <a:schemeClr val="accent1">
                    <a:lumMod val="75000"/>
                  </a:schemeClr>
                </a:solidFill>
                <a:effectLst/>
                <a:latin typeface="Times New Roman" panose="02020603050405020304" pitchFamily="18" charset="0"/>
                <a:ea typeface="宋体" panose="02010600030101010101" pitchFamily="2" charset="-122"/>
                <a:cs typeface="Times New Roman" panose="02020603050405020304" pitchFamily="18" charset="0"/>
              </a:rPr>
              <a:t>径向基函数中的参数</a:t>
            </a:r>
            <a:endParaRPr lang="zh-CN" altLang="en-US" sz="3200" b="1" dirty="0">
              <a:solidFill>
                <a:schemeClr val="accent1">
                  <a:lumMod val="75000"/>
                </a:schemeClr>
              </a:solidFill>
              <a:latin typeface="+mj-ea"/>
              <a:ea typeface="+mj-ea"/>
            </a:endParaRPr>
          </a:p>
        </p:txBody>
      </p:sp>
      <p:sp>
        <p:nvSpPr>
          <p:cNvPr id="72" name="文本框 71">
            <a:extLst>
              <a:ext uri="{FF2B5EF4-FFF2-40B4-BE49-F238E27FC236}">
                <a16:creationId xmlns:a16="http://schemas.microsoft.com/office/drawing/2014/main" id="{1E281C12-D604-4191-B8D7-65BB6CED4D17}"/>
              </a:ext>
            </a:extLst>
          </p:cNvPr>
          <p:cNvSpPr txBox="1"/>
          <p:nvPr/>
        </p:nvSpPr>
        <p:spPr>
          <a:xfrm>
            <a:off x="7618479" y="4791534"/>
            <a:ext cx="1685838" cy="738664"/>
          </a:xfrm>
          <a:prstGeom prst="rect">
            <a:avLst/>
          </a:prstGeom>
          <a:noFill/>
        </p:spPr>
        <p:txBody>
          <a:bodyPr wrap="square" lIns="0" tIns="0" rIns="0" bIns="0" rtlCol="0">
            <a:spAutoFit/>
          </a:bodyPr>
          <a:lstStyle/>
          <a:p>
            <a:pPr algn="r"/>
            <a:r>
              <a:rPr lang="zh-CN" altLang="en-US" sz="2400" b="1"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无网格法</a:t>
            </a:r>
            <a:endParaRPr lang="en-US" altLang="zh-CN" sz="2400" b="1"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a:p>
            <a:pPr algn="r"/>
            <a:r>
              <a:rPr lang="zh-CN" altLang="zh-CN" sz="2400" b="1"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虚拟点个数</a:t>
            </a:r>
            <a:endParaRPr lang="zh-CN" altLang="en-US" sz="2400" b="1"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任意多边形: 形状 73">
            <a:extLst>
              <a:ext uri="{FF2B5EF4-FFF2-40B4-BE49-F238E27FC236}">
                <a16:creationId xmlns:a16="http://schemas.microsoft.com/office/drawing/2014/main" id="{E2AFC212-0678-436D-9415-855FBC178B9C}"/>
              </a:ext>
            </a:extLst>
          </p:cNvPr>
          <p:cNvSpPr/>
          <p:nvPr/>
        </p:nvSpPr>
        <p:spPr>
          <a:xfrm flipH="1">
            <a:off x="7477432" y="2576814"/>
            <a:ext cx="856343" cy="420914"/>
          </a:xfrm>
          <a:custGeom>
            <a:avLst/>
            <a:gdLst>
              <a:gd name="connsiteX0" fmla="*/ 856343 w 856343"/>
              <a:gd name="connsiteY0" fmla="*/ 420914 h 420914"/>
              <a:gd name="connsiteX1" fmla="*/ 566057 w 856343"/>
              <a:gd name="connsiteY1" fmla="*/ 0 h 420914"/>
              <a:gd name="connsiteX2" fmla="*/ 0 w 856343"/>
              <a:gd name="connsiteY2" fmla="*/ 0 h 420914"/>
            </a:gdLst>
            <a:ahLst/>
            <a:cxnLst>
              <a:cxn ang="0">
                <a:pos x="connsiteX0" y="connsiteY0"/>
              </a:cxn>
              <a:cxn ang="0">
                <a:pos x="connsiteX1" y="connsiteY1"/>
              </a:cxn>
              <a:cxn ang="0">
                <a:pos x="connsiteX2" y="connsiteY2"/>
              </a:cxn>
            </a:cxnLst>
            <a:rect l="l" t="t" r="r" b="b"/>
            <a:pathLst>
              <a:path w="856343" h="420914">
                <a:moveTo>
                  <a:pt x="856343" y="420914"/>
                </a:moveTo>
                <a:lnTo>
                  <a:pt x="566057" y="0"/>
                </a:lnTo>
                <a:lnTo>
                  <a:pt x="0" y="0"/>
                </a:lnTo>
              </a:path>
            </a:pathLst>
          </a:custGeom>
          <a:noFill/>
          <a:ln cmpd="sng">
            <a:solidFill>
              <a:schemeClr val="bg1">
                <a:lumMod val="85000"/>
              </a:schemeClr>
            </a:solidFill>
            <a:prstDash val="solid"/>
            <a:tailEnd type="oval" w="sm" len="sm"/>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5" name="文本框 74">
            <a:extLst>
              <a:ext uri="{FF2B5EF4-FFF2-40B4-BE49-F238E27FC236}">
                <a16:creationId xmlns:a16="http://schemas.microsoft.com/office/drawing/2014/main" id="{57EFA5BE-F8CE-4BBF-9E2C-7F944E62C9A5}"/>
              </a:ext>
            </a:extLst>
          </p:cNvPr>
          <p:cNvSpPr txBox="1"/>
          <p:nvPr/>
        </p:nvSpPr>
        <p:spPr>
          <a:xfrm>
            <a:off x="8402174" y="2307012"/>
            <a:ext cx="1590911" cy="738664"/>
          </a:xfrm>
          <a:prstGeom prst="rect">
            <a:avLst/>
          </a:prstGeom>
          <a:noFill/>
        </p:spPr>
        <p:txBody>
          <a:bodyPr wrap="square" lIns="0" tIns="0" rIns="0" bIns="0" rtlCol="0">
            <a:spAutoFit/>
          </a:bodyPr>
          <a:lstStyle/>
          <a:p>
            <a:pPr algn="r"/>
            <a:r>
              <a:rPr lang="zh-CN" altLang="zh-CN" sz="2400" b="1"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rPr>
              <a:t>时间差分法中步长</a:t>
            </a:r>
            <a:endParaRPr lang="zh-CN" altLang="en-US" sz="2400" b="1" kern="100" dirty="0">
              <a:solidFill>
                <a:schemeClr val="accent1">
                  <a:lumMod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1E7A01E8-A112-C9E0-276D-5D6BB1B8B12A}"/>
              </a:ext>
            </a:extLst>
          </p:cNvPr>
          <p:cNvSpPr txBox="1"/>
          <p:nvPr/>
        </p:nvSpPr>
        <p:spPr>
          <a:xfrm>
            <a:off x="5633628" y="3665518"/>
            <a:ext cx="626125" cy="1200329"/>
          </a:xfrm>
          <a:prstGeom prst="rect">
            <a:avLst/>
          </a:prstGeom>
          <a:noFill/>
        </p:spPr>
        <p:txBody>
          <a:bodyPr wrap="square" rtlCol="0">
            <a:spAutoFit/>
          </a:bodyPr>
          <a:lstStyle>
            <a:defPPr>
              <a:defRPr lang="zh-CN"/>
            </a:defPPr>
            <a:lvl1pPr>
              <a:defRPr/>
            </a:lvl1pPr>
          </a:lstStyle>
          <a:p>
            <a:pPr algn="ctr"/>
            <a:r>
              <a:rPr lang="en-US" altLang="zh-CN" sz="7200" b="1" i="1" dirty="0">
                <a:solidFill>
                  <a:schemeClr val="accent1"/>
                </a:solidFill>
                <a:latin typeface="Cambria Math" panose="02040503050406030204" pitchFamily="18" charset="0"/>
                <a:ea typeface="+mj-ea"/>
              </a:rPr>
              <a:t>N</a:t>
            </a:r>
            <a:endParaRPr lang="zh-CN" altLang="en-US" sz="7200" b="1" i="1" dirty="0">
              <a:solidFill>
                <a:schemeClr val="accent1"/>
              </a:solidFill>
              <a:latin typeface="Cambria Math" panose="02040503050406030204" pitchFamily="18" charset="0"/>
              <a:ea typeface="+mj-ea"/>
            </a:endParaRPr>
          </a:p>
        </p:txBody>
      </p:sp>
    </p:spTree>
    <p:extLst>
      <p:ext uri="{BB962C8B-B14F-4D97-AF65-F5344CB8AC3E}">
        <p14:creationId xmlns:p14="http://schemas.microsoft.com/office/powerpoint/2010/main" val="2906378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p:grpSp>
        <p:nvGrpSpPr>
          <p:cNvPr id="15" name="组合 14">
            <a:extLst>
              <a:ext uri="{FF2B5EF4-FFF2-40B4-BE49-F238E27FC236}">
                <a16:creationId xmlns:a16="http://schemas.microsoft.com/office/drawing/2014/main" id="{67CB31C8-A69C-6AF4-48CB-0794916CC9E7}"/>
              </a:ext>
            </a:extLst>
          </p:cNvPr>
          <p:cNvGrpSpPr/>
          <p:nvPr/>
        </p:nvGrpSpPr>
        <p:grpSpPr>
          <a:xfrm>
            <a:off x="694704" y="1623866"/>
            <a:ext cx="5277485" cy="2780030"/>
            <a:chOff x="-1" y="5284"/>
            <a:chExt cx="5278965" cy="2780461"/>
          </a:xfrm>
        </p:grpSpPr>
        <p:grpSp>
          <p:nvGrpSpPr>
            <p:cNvPr id="19" name="组合 18">
              <a:extLst>
                <a:ext uri="{FF2B5EF4-FFF2-40B4-BE49-F238E27FC236}">
                  <a16:creationId xmlns:a16="http://schemas.microsoft.com/office/drawing/2014/main" id="{EA2DB1F2-3DCA-0602-EBA7-C48A88AD4C31}"/>
                </a:ext>
              </a:extLst>
            </p:cNvPr>
            <p:cNvGrpSpPr/>
            <p:nvPr/>
          </p:nvGrpSpPr>
          <p:grpSpPr>
            <a:xfrm>
              <a:off x="-1" y="5284"/>
              <a:ext cx="5278965" cy="2468246"/>
              <a:chOff x="-1" y="5284"/>
              <a:chExt cx="5278965" cy="2468246"/>
            </a:xfrm>
          </p:grpSpPr>
          <p:grpSp>
            <p:nvGrpSpPr>
              <p:cNvPr id="21" name="组合 20">
                <a:extLst>
                  <a:ext uri="{FF2B5EF4-FFF2-40B4-BE49-F238E27FC236}">
                    <a16:creationId xmlns:a16="http://schemas.microsoft.com/office/drawing/2014/main" id="{1ECF2883-739B-767B-D36C-0A5019B19814}"/>
                  </a:ext>
                </a:extLst>
              </p:cNvPr>
              <p:cNvGrpSpPr/>
              <p:nvPr/>
            </p:nvGrpSpPr>
            <p:grpSpPr>
              <a:xfrm>
                <a:off x="-1" y="5284"/>
                <a:ext cx="5276495" cy="2468246"/>
                <a:chOff x="-2685060" y="-1"/>
                <a:chExt cx="5276495" cy="2468246"/>
              </a:xfrm>
            </p:grpSpPr>
            <p:pic>
              <p:nvPicPr>
                <p:cNvPr id="25" name="图片 24">
                  <a:extLst>
                    <a:ext uri="{FF2B5EF4-FFF2-40B4-BE49-F238E27FC236}">
                      <a16:creationId xmlns:a16="http://schemas.microsoft.com/office/drawing/2014/main" id="{0E1C1141-3C9E-4851-AD64-919191037400}"/>
                    </a:ext>
                  </a:extLst>
                </p:cNvPr>
                <p:cNvPicPr preferRelativeResize="0">
                  <a:picLocks/>
                </p:cNvPicPr>
                <p:nvPr/>
              </p:nvPicPr>
              <p:blipFill rotWithShape="1">
                <a:blip r:embed="rId2" cstate="print">
                  <a:extLst>
                    <a:ext uri="{28A0092B-C50C-407E-A947-70E740481C1C}">
                      <a14:useLocalDpi xmlns:a14="http://schemas.microsoft.com/office/drawing/2010/main" val="0"/>
                    </a:ext>
                  </a:extLst>
                </a:blip>
                <a:srcRect l="8360" t="16618" r="8024" b="4050"/>
                <a:stretch/>
              </p:blipFill>
              <p:spPr bwMode="auto">
                <a:xfrm>
                  <a:off x="-2685060" y="-1"/>
                  <a:ext cx="2592726" cy="2160335"/>
                </a:xfrm>
                <a:prstGeom prst="rect">
                  <a:avLst/>
                </a:prstGeom>
                <a:noFill/>
                <a:ln>
                  <a:noFill/>
                </a:ln>
                <a:extLst>
                  <a:ext uri="{53640926-AAD7-44D8-BBD7-CCE9431645EC}">
                    <a14:shadowObscured xmlns:a14="http://schemas.microsoft.com/office/drawing/2010/main"/>
                  </a:ext>
                </a:extLst>
              </p:spPr>
            </p:pic>
            <p:sp>
              <p:nvSpPr>
                <p:cNvPr id="26" name="文本框 1">
                  <a:extLst>
                    <a:ext uri="{FF2B5EF4-FFF2-40B4-BE49-F238E27FC236}">
                      <a16:creationId xmlns:a16="http://schemas.microsoft.com/office/drawing/2014/main" id="{E04075BF-64C4-996C-D121-2E0D3ECA9368}"/>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73B2E49C-02B0-699B-7B64-2CAB4ECC6507}"/>
                  </a:ext>
                </a:extLst>
              </p:cNvPr>
              <p:cNvGrpSpPr/>
              <p:nvPr/>
            </p:nvGrpSpPr>
            <p:grpSpPr>
              <a:xfrm>
                <a:off x="0" y="5284"/>
                <a:ext cx="5278964" cy="2462961"/>
                <a:chOff x="0" y="5284"/>
                <a:chExt cx="5278964" cy="2462961"/>
              </a:xfrm>
            </p:grpSpPr>
            <p:pic>
              <p:nvPicPr>
                <p:cNvPr id="23" name="图片 22">
                  <a:extLst>
                    <a:ext uri="{FF2B5EF4-FFF2-40B4-BE49-F238E27FC236}">
                      <a16:creationId xmlns:a16="http://schemas.microsoft.com/office/drawing/2014/main" id="{08428CF0-D1CE-FF94-043F-4354BB9F44FB}"/>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8534" t="16618" r="6430" b="4511"/>
                <a:stretch/>
              </p:blipFill>
              <p:spPr bwMode="auto">
                <a:xfrm>
                  <a:off x="2686515" y="5284"/>
                  <a:ext cx="2592449" cy="2160334"/>
                </a:xfrm>
                <a:prstGeom prst="rect">
                  <a:avLst/>
                </a:prstGeom>
                <a:noFill/>
                <a:ln>
                  <a:noFill/>
                </a:ln>
                <a:extLst>
                  <a:ext uri="{53640926-AAD7-44D8-BBD7-CCE9431645EC}">
                    <a14:shadowObscured xmlns:a14="http://schemas.microsoft.com/office/drawing/2010/main"/>
                  </a:ext>
                </a:extLst>
              </p:spPr>
            </p:pic>
            <p:sp>
              <p:nvSpPr>
                <p:cNvPr id="24" name="文本框 1">
                  <a:extLst>
                    <a:ext uri="{FF2B5EF4-FFF2-40B4-BE49-F238E27FC236}">
                      <a16:creationId xmlns:a16="http://schemas.microsoft.com/office/drawing/2014/main" id="{BA55A868-08DF-39FB-5CA2-2FF3A5FC1F88}"/>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 name="文本框 1">
                  <a:extLst>
                    <a:ext uri="{FF2B5EF4-FFF2-40B4-BE49-F238E27FC236}">
                      <a16:creationId xmlns:a16="http://schemas.microsoft.com/office/drawing/2014/main" id="{06A587BD-2424-67BD-BDAB-A6D17244B05E}"/>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dirty="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dirty="0">
                      <a:effectLst/>
                      <a:latin typeface="Times New Roman" panose="02020603050405020304" pitchFamily="18" charset="0"/>
                      <a:ea typeface="等线 Light" panose="02010600030101010101" pitchFamily="2" charset="-122"/>
                      <a:cs typeface="Times New Roman" panose="02020603050405020304" pitchFamily="18" charset="0"/>
                    </a:rPr>
                    <a:t>3.1.6</a:t>
                  </a:r>
                  <a:r>
                    <a:rPr lang="zh-CN" sz="1000" kern="100" dirty="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𝑐</m:t>
                          </m:r>
                        </m:sup>
                      </m:sSubSup>
                    </m:oMath>
                  </a14:m>
                  <a:r>
                    <a:rPr lang="zh-CN" sz="1000" kern="100" dirty="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𝑐</m:t>
                          </m:r>
                        </m:sup>
                      </m:sSubSup>
                    </m:oMath>
                  </a14:m>
                  <a:r>
                    <a:rPr lang="zh-CN" sz="1200" kern="100" dirty="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kern="100" dirty="0">
                      <a:effectLst/>
                      <a:latin typeface="Times New Roman" panose="02020603050405020304" pitchFamily="18" charset="0"/>
                      <a:ea typeface="等线 Light" panose="02010600030101010101" pitchFamily="2" charset="-122"/>
                      <a:cs typeface="Times New Roman" panose="02020603050405020304" pitchFamily="18" charset="0"/>
                    </a:rPr>
                    <a:t>c</a:t>
                  </a:r>
                  <a:r>
                    <a:rPr lang="zh-CN" sz="1200" kern="100" dirty="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dirty="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0" name="文本框 1">
                  <a:extLst>
                    <a:ext uri="{FF2B5EF4-FFF2-40B4-BE49-F238E27FC236}">
                      <a16:creationId xmlns:a16="http://schemas.microsoft.com/office/drawing/2014/main" id="{06A587BD-2424-67BD-BDAB-A6D17244B05E}"/>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4"/>
                  <a:stretch>
                    <a:fillRect t="-4878" b="-26829"/>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78565CD-C7BE-1FA3-F8D4-F60087626036}"/>
                  </a:ext>
                </a:extLst>
              </p:cNvPr>
              <p:cNvSpPr txBox="1"/>
              <p:nvPr/>
            </p:nvSpPr>
            <p:spPr>
              <a:xfrm>
                <a:off x="694704" y="4565361"/>
                <a:ext cx="10224656" cy="668773"/>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总体，可以发现</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en-US" altLang="zh-CN" kern="100">
                            <a:latin typeface="Cambria Math" panose="02040503050406030204" pitchFamily="18" charset="0"/>
                            <a:ea typeface="宋体" panose="02010600030101010101" pitchFamily="2" charset="-122"/>
                          </a:rPr>
                          <m:t>𝑐</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en-US" altLang="zh-CN" kern="100">
                            <a:latin typeface="Cambria Math" panose="02040503050406030204" pitchFamily="18" charset="0"/>
                            <a:ea typeface="宋体" panose="02010600030101010101" pitchFamily="2" charset="-122"/>
                          </a:rPr>
                          <m:t>𝑐</m:t>
                        </m:r>
                      </m:sup>
                    </m:sSubSup>
                  </m:oMath>
                </a14:m>
                <a:r>
                  <a:rPr lang="zh-CN" altLang="zh-CN" kern="100" dirty="0">
                    <a:latin typeface="Times New Roman" panose="02020603050405020304" pitchFamily="18" charset="0"/>
                    <a:ea typeface="宋体" panose="02010600030101010101" pitchFamily="2" charset="-122"/>
                  </a:rPr>
                  <a:t>随</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的改变总体可控，但非常地不规律，需要多次尝试，寻找合适的参数</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a:t>
                </a:r>
              </a:p>
              <a:p>
                <a:endParaRPr lang="zh-CN" altLang="en-US" dirty="0"/>
              </a:p>
            </p:txBody>
          </p:sp>
        </mc:Choice>
        <mc:Fallback xmlns="">
          <p:sp>
            <p:nvSpPr>
              <p:cNvPr id="27" name="文本框 26">
                <a:extLst>
                  <a:ext uri="{FF2B5EF4-FFF2-40B4-BE49-F238E27FC236}">
                    <a16:creationId xmlns:a16="http://schemas.microsoft.com/office/drawing/2014/main" id="{C78565CD-C7BE-1FA3-F8D4-F60087626036}"/>
                  </a:ext>
                </a:extLst>
              </p:cNvPr>
              <p:cNvSpPr txBox="1">
                <a:spLocks noRot="1" noChangeAspect="1" noMove="1" noResize="1" noEditPoints="1" noAdjustHandles="1" noChangeArrowheads="1" noChangeShapeType="1" noTextEdit="1"/>
              </p:cNvSpPr>
              <p:nvPr/>
            </p:nvSpPr>
            <p:spPr>
              <a:xfrm>
                <a:off x="694704" y="4565361"/>
                <a:ext cx="10224656" cy="668773"/>
              </a:xfrm>
              <a:prstGeom prst="rect">
                <a:avLst/>
              </a:prstGeom>
              <a:blipFill>
                <a:blip r:embed="rId5"/>
                <a:stretch>
                  <a:fillRect t="-8182" r="-26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28" name="表格 27">
                <a:extLst>
                  <a:ext uri="{FF2B5EF4-FFF2-40B4-BE49-F238E27FC236}">
                    <a16:creationId xmlns:a16="http://schemas.microsoft.com/office/drawing/2014/main" id="{B98BD91C-B554-57D6-8ACE-F7518D018BB5}"/>
                  </a:ext>
                </a:extLst>
              </p:cNvPr>
              <p:cNvGraphicFramePr>
                <a:graphicFrameLocks noGrp="1"/>
              </p:cNvGraphicFramePr>
              <p:nvPr>
                <p:extLst>
                  <p:ext uri="{D42A27DB-BD31-4B8C-83A1-F6EECF244321}">
                    <p14:modId xmlns:p14="http://schemas.microsoft.com/office/powerpoint/2010/main" val="2050845198"/>
                  </p:ext>
                </p:extLst>
              </p:nvPr>
            </p:nvGraphicFramePr>
            <p:xfrm>
              <a:off x="6257463" y="1785331"/>
              <a:ext cx="5274310" cy="150374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360918683"/>
                        </a:ext>
                      </a:extLst>
                    </a:gridCol>
                    <a:gridCol w="1849755">
                      <a:extLst>
                        <a:ext uri="{9D8B030D-6E8A-4147-A177-3AD203B41FA5}">
                          <a16:colId xmlns:a16="http://schemas.microsoft.com/office/drawing/2014/main" val="3727376508"/>
                        </a:ext>
                      </a:extLst>
                    </a:gridCol>
                    <a:gridCol w="1700530">
                      <a:extLst>
                        <a:ext uri="{9D8B030D-6E8A-4147-A177-3AD203B41FA5}">
                          <a16:colId xmlns:a16="http://schemas.microsoft.com/office/drawing/2014/main" val="3213196778"/>
                        </a:ext>
                      </a:extLst>
                    </a:gridCol>
                  </a:tblGrid>
                  <a:tr h="0">
                    <a:tc>
                      <a:txBody>
                        <a:bodyPr/>
                        <a:lstStyle/>
                        <a:p>
                          <a:pPr algn="ctr">
                            <a:lnSpc>
                              <a:spcPts val="2000"/>
                            </a:lnSpc>
                          </a:pPr>
                          <a:r>
                            <a:rPr lang="en-US" sz="1050" kern="100" dirty="0">
                              <a:effectLst/>
                            </a:rPr>
                            <a:t>c</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kern="100">
                                      <a:effectLst/>
                                      <a:latin typeface="Cambria Math" panose="02040503050406030204" pitchFamily="18" charset="0"/>
                                    </a:rPr>
                                    <m:t>𝑐</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kern="100">
                                      <a:effectLst/>
                                      <a:latin typeface="Cambria Math" panose="02040503050406030204" pitchFamily="18" charset="0"/>
                                    </a:rPr>
                                    <m:t>𝑐</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95987385"/>
                      </a:ext>
                    </a:extLst>
                  </a:tr>
                  <a:tr h="0">
                    <a:tc>
                      <a:txBody>
                        <a:bodyPr/>
                        <a:lstStyle/>
                        <a:p>
                          <a:pPr algn="ctr">
                            <a:lnSpc>
                              <a:spcPts val="2000"/>
                            </a:lnSpc>
                          </a:pPr>
                          <a:r>
                            <a:rPr lang="en-US" sz="1050" kern="100" dirty="0">
                              <a:effectLst/>
                            </a:rPr>
                            <a:t>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2.521×</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2.227×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54914537"/>
                      </a:ext>
                    </a:extLst>
                  </a:tr>
                  <a:tr h="0">
                    <a:tc>
                      <a:txBody>
                        <a:bodyPr/>
                        <a:lstStyle/>
                        <a:p>
                          <a:pPr algn="ctr">
                            <a:lnSpc>
                              <a:spcPts val="2000"/>
                            </a:lnSpc>
                          </a:pPr>
                          <a:r>
                            <a:rPr lang="en-US" sz="1050" kern="100" dirty="0">
                              <a:effectLst/>
                            </a:rPr>
                            <a:t>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2.839×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1.804×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38123807"/>
                      </a:ext>
                    </a:extLst>
                  </a:tr>
                  <a:tr h="0">
                    <a:tc>
                      <a:txBody>
                        <a:bodyPr/>
                        <a:lstStyle/>
                        <a:p>
                          <a:pPr algn="ctr">
                            <a:lnSpc>
                              <a:spcPts val="2000"/>
                            </a:lnSpc>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2.102×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1.984×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94444226"/>
                      </a:ext>
                    </a:extLst>
                  </a:tr>
                  <a:tr h="0">
                    <a:tc>
                      <a:txBody>
                        <a:bodyPr/>
                        <a:lstStyle/>
                        <a:p>
                          <a:pPr algn="ctr">
                            <a:lnSpc>
                              <a:spcPts val="2000"/>
                            </a:lnSpc>
                          </a:pPr>
                          <a:r>
                            <a:rPr lang="en-US" sz="105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2.331×</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2.816×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84544171"/>
                      </a:ext>
                    </a:extLst>
                  </a:tr>
                  <a:tr h="0">
                    <a:tc>
                      <a:txBody>
                        <a:bodyPr/>
                        <a:lstStyle/>
                        <a:p>
                          <a:pPr algn="ctr">
                            <a:lnSpc>
                              <a:spcPts val="2000"/>
                            </a:lnSpc>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2.763×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2.664×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3652153"/>
                      </a:ext>
                    </a:extLst>
                  </a:tr>
                </a:tbl>
              </a:graphicData>
            </a:graphic>
          </p:graphicFrame>
        </mc:Choice>
        <mc:Fallback xmlns="">
          <p:graphicFrame>
            <p:nvGraphicFramePr>
              <p:cNvPr id="28" name="表格 27">
                <a:extLst>
                  <a:ext uri="{FF2B5EF4-FFF2-40B4-BE49-F238E27FC236}">
                    <a16:creationId xmlns:a16="http://schemas.microsoft.com/office/drawing/2014/main" id="{B98BD91C-B554-57D6-8ACE-F7518D018BB5}"/>
                  </a:ext>
                </a:extLst>
              </p:cNvPr>
              <p:cNvGraphicFramePr>
                <a:graphicFrameLocks noGrp="1"/>
              </p:cNvGraphicFramePr>
              <p:nvPr>
                <p:extLst>
                  <p:ext uri="{D42A27DB-BD31-4B8C-83A1-F6EECF244321}">
                    <p14:modId xmlns:p14="http://schemas.microsoft.com/office/powerpoint/2010/main" val="2050845198"/>
                  </p:ext>
                </p:extLst>
              </p:nvPr>
            </p:nvGraphicFramePr>
            <p:xfrm>
              <a:off x="6257463" y="1785331"/>
              <a:ext cx="5274310" cy="150374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360918683"/>
                        </a:ext>
                      </a:extLst>
                    </a:gridCol>
                    <a:gridCol w="1849755">
                      <a:extLst>
                        <a:ext uri="{9D8B030D-6E8A-4147-A177-3AD203B41FA5}">
                          <a16:colId xmlns:a16="http://schemas.microsoft.com/office/drawing/2014/main" val="3727376508"/>
                        </a:ext>
                      </a:extLst>
                    </a:gridCol>
                    <a:gridCol w="1700530">
                      <a:extLst>
                        <a:ext uri="{9D8B030D-6E8A-4147-A177-3AD203B41FA5}">
                          <a16:colId xmlns:a16="http://schemas.microsoft.com/office/drawing/2014/main" val="3213196778"/>
                        </a:ext>
                      </a:extLst>
                    </a:gridCol>
                  </a:tblGrid>
                  <a:tr h="233744">
                    <a:tc>
                      <a:txBody>
                        <a:bodyPr/>
                        <a:lstStyle/>
                        <a:p>
                          <a:pPr algn="ctr">
                            <a:lnSpc>
                              <a:spcPts val="2000"/>
                            </a:lnSpc>
                          </a:pPr>
                          <a:r>
                            <a:rPr lang="en-US" sz="1050" kern="100" dirty="0">
                              <a:effectLst/>
                            </a:rPr>
                            <a:t>c</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564" r="-93092" b="-553846"/>
                          </a:stretch>
                        </a:blipFill>
                      </a:tcPr>
                    </a:tc>
                    <a:tc>
                      <a:txBody>
                        <a:bodyPr/>
                        <a:lstStyle/>
                        <a:p>
                          <a:endParaRPr lang="zh-CN"/>
                        </a:p>
                      </a:txBody>
                      <a:tcPr marL="68580" marR="68580" marT="0" marB="0">
                        <a:blipFill>
                          <a:blip r:embed="rId6"/>
                          <a:stretch>
                            <a:fillRect l="-210753" t="-2564" r="-1434" b="-553846"/>
                          </a:stretch>
                        </a:blipFill>
                      </a:tcPr>
                    </a:tc>
                    <a:extLst>
                      <a:ext uri="{0D108BD9-81ED-4DB2-BD59-A6C34878D82A}">
                        <a16:rowId xmlns:a16="http://schemas.microsoft.com/office/drawing/2014/main" val="1795987385"/>
                      </a:ext>
                    </a:extLst>
                  </a:tr>
                  <a:tr h="254000">
                    <a:tc>
                      <a:txBody>
                        <a:bodyPr/>
                        <a:lstStyle/>
                        <a:p>
                          <a:pPr algn="ctr">
                            <a:lnSpc>
                              <a:spcPts val="2000"/>
                            </a:lnSpc>
                          </a:pPr>
                          <a:r>
                            <a:rPr lang="en-US" sz="1050" kern="100" dirty="0">
                              <a:effectLst/>
                            </a:rPr>
                            <a:t>1</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97561" r="-93092" b="-426829"/>
                          </a:stretch>
                        </a:blipFill>
                      </a:tcPr>
                    </a:tc>
                    <a:tc>
                      <a:txBody>
                        <a:bodyPr/>
                        <a:lstStyle/>
                        <a:p>
                          <a:endParaRPr lang="zh-CN"/>
                        </a:p>
                      </a:txBody>
                      <a:tcPr marL="68580" marR="68580" marT="0" marB="0">
                        <a:blipFill>
                          <a:blip r:embed="rId6"/>
                          <a:stretch>
                            <a:fillRect l="-210753" t="-97561" r="-1434" b="-426829"/>
                          </a:stretch>
                        </a:blipFill>
                      </a:tcPr>
                    </a:tc>
                    <a:extLst>
                      <a:ext uri="{0D108BD9-81ED-4DB2-BD59-A6C34878D82A}">
                        <a16:rowId xmlns:a16="http://schemas.microsoft.com/office/drawing/2014/main" val="4254914537"/>
                      </a:ext>
                    </a:extLst>
                  </a:tr>
                  <a:tr h="254000">
                    <a:tc>
                      <a:txBody>
                        <a:bodyPr/>
                        <a:lstStyle/>
                        <a:p>
                          <a:pPr algn="ctr">
                            <a:lnSpc>
                              <a:spcPts val="2000"/>
                            </a:lnSpc>
                          </a:pPr>
                          <a:r>
                            <a:rPr lang="en-US" sz="1050" kern="100" dirty="0">
                              <a:effectLst/>
                            </a:rPr>
                            <a:t>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192857" r="-93092" b="-316667"/>
                          </a:stretch>
                        </a:blipFill>
                      </a:tcPr>
                    </a:tc>
                    <a:tc>
                      <a:txBody>
                        <a:bodyPr/>
                        <a:lstStyle/>
                        <a:p>
                          <a:endParaRPr lang="zh-CN"/>
                        </a:p>
                      </a:txBody>
                      <a:tcPr marL="68580" marR="68580" marT="0" marB="0">
                        <a:blipFill>
                          <a:blip r:embed="rId6"/>
                          <a:stretch>
                            <a:fillRect l="-210753" t="-192857" r="-1434" b="-316667"/>
                          </a:stretch>
                        </a:blipFill>
                      </a:tcPr>
                    </a:tc>
                    <a:extLst>
                      <a:ext uri="{0D108BD9-81ED-4DB2-BD59-A6C34878D82A}">
                        <a16:rowId xmlns:a16="http://schemas.microsoft.com/office/drawing/2014/main" val="4238123807"/>
                      </a:ext>
                    </a:extLst>
                  </a:tr>
                  <a:tr h="254000">
                    <a:tc>
                      <a:txBody>
                        <a:bodyPr/>
                        <a:lstStyle/>
                        <a:p>
                          <a:pPr algn="ctr">
                            <a:lnSpc>
                              <a:spcPts val="2000"/>
                            </a:lnSpc>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92857" r="-93092" b="-216667"/>
                          </a:stretch>
                        </a:blipFill>
                      </a:tcPr>
                    </a:tc>
                    <a:tc>
                      <a:txBody>
                        <a:bodyPr/>
                        <a:lstStyle/>
                        <a:p>
                          <a:endParaRPr lang="zh-CN"/>
                        </a:p>
                      </a:txBody>
                      <a:tcPr marL="68580" marR="68580" marT="0" marB="0">
                        <a:blipFill>
                          <a:blip r:embed="rId6"/>
                          <a:stretch>
                            <a:fillRect l="-210753" t="-292857" r="-1434" b="-216667"/>
                          </a:stretch>
                        </a:blipFill>
                      </a:tcPr>
                    </a:tc>
                    <a:extLst>
                      <a:ext uri="{0D108BD9-81ED-4DB2-BD59-A6C34878D82A}">
                        <a16:rowId xmlns:a16="http://schemas.microsoft.com/office/drawing/2014/main" val="2994444226"/>
                      </a:ext>
                    </a:extLst>
                  </a:tr>
                  <a:tr h="254000">
                    <a:tc>
                      <a:txBody>
                        <a:bodyPr/>
                        <a:lstStyle/>
                        <a:p>
                          <a:pPr algn="ctr">
                            <a:lnSpc>
                              <a:spcPts val="2000"/>
                            </a:lnSpc>
                          </a:pPr>
                          <a:r>
                            <a:rPr lang="en-US" sz="105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392857" r="-93092" b="-116667"/>
                          </a:stretch>
                        </a:blipFill>
                      </a:tcPr>
                    </a:tc>
                    <a:tc>
                      <a:txBody>
                        <a:bodyPr/>
                        <a:lstStyle/>
                        <a:p>
                          <a:endParaRPr lang="zh-CN"/>
                        </a:p>
                      </a:txBody>
                      <a:tcPr marL="68580" marR="68580" marT="0" marB="0">
                        <a:blipFill>
                          <a:blip r:embed="rId6"/>
                          <a:stretch>
                            <a:fillRect l="-210753" t="-392857" r="-1434" b="-116667"/>
                          </a:stretch>
                        </a:blipFill>
                      </a:tcPr>
                    </a:tc>
                    <a:extLst>
                      <a:ext uri="{0D108BD9-81ED-4DB2-BD59-A6C34878D82A}">
                        <a16:rowId xmlns:a16="http://schemas.microsoft.com/office/drawing/2014/main" val="684544171"/>
                      </a:ext>
                    </a:extLst>
                  </a:tr>
                  <a:tr h="254000">
                    <a:tc>
                      <a:txBody>
                        <a:bodyPr/>
                        <a:lstStyle/>
                        <a:p>
                          <a:pPr algn="ctr">
                            <a:lnSpc>
                              <a:spcPts val="2000"/>
                            </a:lnSpc>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492857" r="-93092" b="-16667"/>
                          </a:stretch>
                        </a:blipFill>
                      </a:tcPr>
                    </a:tc>
                    <a:tc>
                      <a:txBody>
                        <a:bodyPr/>
                        <a:lstStyle/>
                        <a:p>
                          <a:endParaRPr lang="zh-CN"/>
                        </a:p>
                      </a:txBody>
                      <a:tcPr marL="68580" marR="68580" marT="0" marB="0">
                        <a:blipFill>
                          <a:blip r:embed="rId6"/>
                          <a:stretch>
                            <a:fillRect l="-210753" t="-492857" r="-1434" b="-16667"/>
                          </a:stretch>
                        </a:blipFill>
                      </a:tcPr>
                    </a:tc>
                    <a:extLst>
                      <a:ext uri="{0D108BD9-81ED-4DB2-BD59-A6C34878D82A}">
                        <a16:rowId xmlns:a16="http://schemas.microsoft.com/office/drawing/2014/main" val="3293652153"/>
                      </a:ext>
                    </a:extLst>
                  </a:tr>
                </a:tbl>
              </a:graphicData>
            </a:graphic>
          </p:graphicFrame>
        </mc:Fallback>
      </mc:AlternateContent>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3.1.1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r>
              <a:rPr lang="en-US" altLang="zh-CN" sz="1200" kern="100" dirty="0">
                <a:latin typeface="Times New Roman" panose="02020603050405020304" pitchFamily="18" charset="0"/>
                <a:ea typeface="等线 Light" panose="02010600030101010101" pitchFamily="2" charset="-122"/>
                <a:cs typeface="Times New Roman" panose="02020603050405020304" pitchFamily="18" charset="0"/>
              </a:rPr>
              <a:t>c</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p:spTree>
    <p:extLst>
      <p:ext uri="{BB962C8B-B14F-4D97-AF65-F5344CB8AC3E}">
        <p14:creationId xmlns:p14="http://schemas.microsoft.com/office/powerpoint/2010/main" val="36232719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DB2B60-A593-74C8-AC28-C5AE35F4C27F}"/>
                  </a:ext>
                </a:extLst>
              </p:cNvPr>
              <p:cNvSpPr txBox="1"/>
              <p:nvPr/>
            </p:nvSpPr>
            <p:spPr>
              <a:xfrm>
                <a:off x="859854" y="4898573"/>
                <a:ext cx="10028712" cy="945772"/>
              </a:xfrm>
              <a:prstGeom prst="rect">
                <a:avLst/>
              </a:prstGeom>
              <a:noFill/>
            </p:spPr>
            <p:txBody>
              <a:bodyPr wrap="square" rtlCol="0">
                <a:spAutoFit/>
              </a:bodyPr>
              <a:lstStyle/>
              <a:p>
                <a:r>
                  <a:rPr lang="en-US" altLang="zh-CN" dirty="0"/>
                  <a:t>       </a:t>
                </a:r>
                <a:r>
                  <a:rPr lang="zh-CN" altLang="zh-CN" kern="100" dirty="0">
                    <a:latin typeface="Times New Roman" panose="02020603050405020304" pitchFamily="18" charset="0"/>
                    <a:ea typeface="宋体" panose="02010600030101010101" pitchFamily="2" charset="-122"/>
                  </a:rPr>
                  <a:t>总体，可以发现</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en-US" altLang="zh-CN" kern="100">
                            <a:latin typeface="Cambria Math" panose="02040503050406030204" pitchFamily="18" charset="0"/>
                            <a:ea typeface="宋体" panose="02010600030101010101" pitchFamily="2" charset="-122"/>
                          </a:rPr>
                          <m:t>𝑐</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en-US" altLang="zh-CN" kern="100">
                            <a:latin typeface="Cambria Math" panose="02040503050406030204" pitchFamily="18" charset="0"/>
                            <a:ea typeface="宋体" panose="02010600030101010101" pitchFamily="2" charset="-122"/>
                          </a:rPr>
                          <m:t>𝑐</m:t>
                        </m:r>
                      </m:sup>
                    </m:sSubSup>
                  </m:oMath>
                </a14:m>
                <a:r>
                  <a:rPr lang="zh-CN" altLang="zh-CN" kern="100" dirty="0">
                    <a:latin typeface="Times New Roman" panose="02020603050405020304" pitchFamily="18" charset="0"/>
                    <a:ea typeface="宋体" panose="02010600030101010101" pitchFamily="2" charset="-122"/>
                  </a:rPr>
                  <a:t>随</a:t>
                </a:r>
                <a14:m>
                  <m:oMath xmlns:m="http://schemas.openxmlformats.org/officeDocument/2006/math">
                    <m:r>
                      <a:rPr lang="en-US" altLang="zh-CN" kern="100">
                        <a:latin typeface="Cambria Math" panose="02040503050406030204" pitchFamily="18" charset="0"/>
                        <a:ea typeface="宋体" panose="02010600030101010101" pitchFamily="2" charset="-122"/>
                      </a:rPr>
                      <m:t>𝜏</m:t>
                    </m:r>
                  </m:oMath>
                </a14:m>
                <a:r>
                  <a:rPr lang="zh-CN" altLang="zh-CN" kern="100" dirty="0">
                    <a:latin typeface="Times New Roman" panose="02020603050405020304" pitchFamily="18" charset="0"/>
                    <a:ea typeface="宋体" panose="02010600030101010101" pitchFamily="2" charset="-122"/>
                  </a:rPr>
                  <a:t>的变大而变大，这表明，当步长增大时，误差也会显著提升。猜测这是因为迭代次数变少，导致每次迭代时的误差显著增大。因此，在迭代时，应选择尽可能小的步长，获得更高的精度。</a:t>
                </a:r>
                <a:endParaRPr lang="zh-CN" altLang="en-US" kern="100" dirty="0">
                  <a:latin typeface="Times New Roman" panose="02020603050405020304" pitchFamily="18" charset="0"/>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65DB2B60-A593-74C8-AC28-C5AE35F4C27F}"/>
                  </a:ext>
                </a:extLst>
              </p:cNvPr>
              <p:cNvSpPr txBox="1">
                <a:spLocks noRot="1" noChangeAspect="1" noMove="1" noResize="1" noEditPoints="1" noAdjustHandles="1" noChangeArrowheads="1" noChangeShapeType="1" noTextEdit="1"/>
              </p:cNvSpPr>
              <p:nvPr/>
            </p:nvSpPr>
            <p:spPr>
              <a:xfrm>
                <a:off x="859854" y="4898573"/>
                <a:ext cx="10028712" cy="945772"/>
              </a:xfrm>
              <a:prstGeom prst="rect">
                <a:avLst/>
              </a:prstGeom>
              <a:blipFill>
                <a:blip r:embed="rId2"/>
                <a:stretch>
                  <a:fillRect l="-486" t="-5806" r="-547" b="-7742"/>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62A11B4E-67E4-4608-A63A-823D6F08BE99}"/>
              </a:ext>
            </a:extLst>
          </p:cNvPr>
          <p:cNvGrpSpPr/>
          <p:nvPr/>
        </p:nvGrpSpPr>
        <p:grpSpPr>
          <a:xfrm>
            <a:off x="805656" y="1623866"/>
            <a:ext cx="5277485" cy="2780030"/>
            <a:chOff x="-1" y="5285"/>
            <a:chExt cx="5280871" cy="2780460"/>
          </a:xfrm>
        </p:grpSpPr>
        <p:grpSp>
          <p:nvGrpSpPr>
            <p:cNvPr id="19" name="组合 18">
              <a:extLst>
                <a:ext uri="{FF2B5EF4-FFF2-40B4-BE49-F238E27FC236}">
                  <a16:creationId xmlns:a16="http://schemas.microsoft.com/office/drawing/2014/main" id="{43946736-415A-865B-6B7A-A9E4A6689E34}"/>
                </a:ext>
              </a:extLst>
            </p:cNvPr>
            <p:cNvGrpSpPr/>
            <p:nvPr/>
          </p:nvGrpSpPr>
          <p:grpSpPr>
            <a:xfrm>
              <a:off x="-1" y="5285"/>
              <a:ext cx="5280871" cy="2468245"/>
              <a:chOff x="-1" y="5285"/>
              <a:chExt cx="5280871" cy="2468245"/>
            </a:xfrm>
          </p:grpSpPr>
          <p:grpSp>
            <p:nvGrpSpPr>
              <p:cNvPr id="21" name="组合 20">
                <a:extLst>
                  <a:ext uri="{FF2B5EF4-FFF2-40B4-BE49-F238E27FC236}">
                    <a16:creationId xmlns:a16="http://schemas.microsoft.com/office/drawing/2014/main" id="{4B3BF476-96BA-AB7C-4376-576A155BFAC2}"/>
                  </a:ext>
                </a:extLst>
              </p:cNvPr>
              <p:cNvGrpSpPr/>
              <p:nvPr/>
            </p:nvGrpSpPr>
            <p:grpSpPr>
              <a:xfrm>
                <a:off x="2685059" y="5285"/>
                <a:ext cx="2595811" cy="2468245"/>
                <a:chOff x="0" y="0"/>
                <a:chExt cx="2595811" cy="2468245"/>
              </a:xfrm>
            </p:grpSpPr>
            <p:pic>
              <p:nvPicPr>
                <p:cNvPr id="25" name="图片 24">
                  <a:extLst>
                    <a:ext uri="{FF2B5EF4-FFF2-40B4-BE49-F238E27FC236}">
                      <a16:creationId xmlns:a16="http://schemas.microsoft.com/office/drawing/2014/main" id="{4A6B21E9-03E8-74C2-984D-EDB5B55FE8E1}"/>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6263" t="18986" r="7811" b="5103"/>
                <a:stretch/>
              </p:blipFill>
              <p:spPr bwMode="auto">
                <a:xfrm>
                  <a:off x="2425" y="0"/>
                  <a:ext cx="2593386" cy="2160334"/>
                </a:xfrm>
                <a:prstGeom prst="rect">
                  <a:avLst/>
                </a:prstGeom>
                <a:noFill/>
                <a:ln>
                  <a:noFill/>
                </a:ln>
                <a:extLst>
                  <a:ext uri="{53640926-AAD7-44D8-BBD7-CCE9431645EC}">
                    <a14:shadowObscured xmlns:a14="http://schemas.microsoft.com/office/drawing/2010/main"/>
                  </a:ext>
                </a:extLst>
              </p:spPr>
            </p:pic>
            <p:sp>
              <p:nvSpPr>
                <p:cNvPr id="26" name="文本框 1">
                  <a:extLst>
                    <a:ext uri="{FF2B5EF4-FFF2-40B4-BE49-F238E27FC236}">
                      <a16:creationId xmlns:a16="http://schemas.microsoft.com/office/drawing/2014/main" id="{872307F8-C9C4-E9A8-D7C0-EBC4D3158682}"/>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A52F4733-3C15-6472-64E6-606CBF5BA6FC}"/>
                  </a:ext>
                </a:extLst>
              </p:cNvPr>
              <p:cNvGrpSpPr/>
              <p:nvPr/>
            </p:nvGrpSpPr>
            <p:grpSpPr>
              <a:xfrm>
                <a:off x="-1" y="5285"/>
                <a:ext cx="2592726" cy="2462960"/>
                <a:chOff x="-1" y="5285"/>
                <a:chExt cx="2592726" cy="2462960"/>
              </a:xfrm>
            </p:grpSpPr>
            <p:pic>
              <p:nvPicPr>
                <p:cNvPr id="23" name="图片 22">
                  <a:extLst>
                    <a:ext uri="{FF2B5EF4-FFF2-40B4-BE49-F238E27FC236}">
                      <a16:creationId xmlns:a16="http://schemas.microsoft.com/office/drawing/2014/main" id="{F1C594AE-0E71-FB21-E3CD-9582D3160762}"/>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6370" t="17740" r="9355" b="4724"/>
                <a:stretch/>
              </p:blipFill>
              <p:spPr bwMode="auto">
                <a:xfrm>
                  <a:off x="-1" y="5285"/>
                  <a:ext cx="2592726" cy="2160334"/>
                </a:xfrm>
                <a:prstGeom prst="rect">
                  <a:avLst/>
                </a:prstGeom>
                <a:noFill/>
                <a:ln>
                  <a:noFill/>
                </a:ln>
                <a:extLst>
                  <a:ext uri="{53640926-AAD7-44D8-BBD7-CCE9431645EC}">
                    <a14:shadowObscured xmlns:a14="http://schemas.microsoft.com/office/drawing/2010/main"/>
                  </a:ext>
                </a:extLst>
              </p:spPr>
            </p:pic>
            <p:sp>
              <p:nvSpPr>
                <p:cNvPr id="24" name="文本框 1">
                  <a:extLst>
                    <a:ext uri="{FF2B5EF4-FFF2-40B4-BE49-F238E27FC236}">
                      <a16:creationId xmlns:a16="http://schemas.microsoft.com/office/drawing/2014/main" id="{EB6B7309-AFB8-099E-85D7-87BD8CFD5A6F}"/>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 name="文本框 1">
                  <a:extLst>
                    <a:ext uri="{FF2B5EF4-FFF2-40B4-BE49-F238E27FC236}">
                      <a16:creationId xmlns:a16="http://schemas.microsoft.com/office/drawing/2014/main" id="{C9E1EF2B-F143-2965-8998-F93DCB2AF032}"/>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3.1.7</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𝜏</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𝜏</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𝜏</m:t>
                      </m:r>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0" name="文本框 1">
                  <a:extLst>
                    <a:ext uri="{FF2B5EF4-FFF2-40B4-BE49-F238E27FC236}">
                      <a16:creationId xmlns:a16="http://schemas.microsoft.com/office/drawing/2014/main" id="{C9E1EF2B-F143-2965-8998-F93DCB2AF032}"/>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8"/>
                  <a:stretch>
                    <a:fillRect t="-4878" b="-24390"/>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C292EA7A-3D7F-5FBE-362D-49FB52434BBB}"/>
                  </a:ext>
                </a:extLst>
              </p:cNvPr>
              <p:cNvGraphicFramePr>
                <a:graphicFrameLocks noGrp="1"/>
              </p:cNvGraphicFramePr>
              <p:nvPr>
                <p:extLst>
                  <p:ext uri="{D42A27DB-BD31-4B8C-83A1-F6EECF244321}">
                    <p14:modId xmlns:p14="http://schemas.microsoft.com/office/powerpoint/2010/main" val="2557402479"/>
                  </p:ext>
                </p:extLst>
              </p:nvPr>
            </p:nvGraphicFramePr>
            <p:xfrm>
              <a:off x="6327790" y="1737219"/>
              <a:ext cx="5274310" cy="152400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1478455844"/>
                        </a:ext>
                      </a:extLst>
                    </a:gridCol>
                    <a:gridCol w="1849755">
                      <a:extLst>
                        <a:ext uri="{9D8B030D-6E8A-4147-A177-3AD203B41FA5}">
                          <a16:colId xmlns:a16="http://schemas.microsoft.com/office/drawing/2014/main" val="170172049"/>
                        </a:ext>
                      </a:extLst>
                    </a:gridCol>
                    <a:gridCol w="1700530">
                      <a:extLst>
                        <a:ext uri="{9D8B030D-6E8A-4147-A177-3AD203B41FA5}">
                          <a16:colId xmlns:a16="http://schemas.microsoft.com/office/drawing/2014/main" val="3249115263"/>
                        </a:ext>
                      </a:extLst>
                    </a:gridCol>
                  </a:tblGrid>
                  <a:tr h="0">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𝜏</m:t>
                                </m:r>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i="1" kern="100" smtClean="0">
                                      <a:effectLst/>
                                      <a:latin typeface="Cambria Math" panose="02040503050406030204" pitchFamily="18" charset="0"/>
                                      <a:ea typeface="Cambria Math" panose="02040503050406030204" pitchFamily="18" charset="0"/>
                                    </a:rPr>
                                    <m:t>𝛕</m:t>
                                  </m:r>
                                </m:sup>
                              </m:sSubSup>
                            </m:oMath>
                          </a14:m>
                          <a:r>
                            <a:rPr lang="zh-CN" sz="1050" kern="100" dirty="0">
                              <a:effectLst/>
                            </a:rPr>
                            <a:t>（保留四位有效数字）</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i="1" kern="100" smtClean="0">
                                      <a:effectLst/>
                                      <a:latin typeface="Cambria Math" panose="02040503050406030204" pitchFamily="18" charset="0"/>
                                      <a:ea typeface="Cambria Math" panose="02040503050406030204" pitchFamily="18" charset="0"/>
                                    </a:rPr>
                                    <m:t>𝛕</m:t>
                                  </m:r>
                                </m:sup>
                              </m:sSubSup>
                            </m:oMath>
                          </a14:m>
                          <a:r>
                            <a:rPr lang="zh-CN" sz="1050" kern="100" dirty="0">
                              <a:effectLst/>
                            </a:rPr>
                            <a:t>（保留四位有效数字）</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27106360"/>
                      </a:ext>
                    </a:extLst>
                  </a:tr>
                  <a:tr h="0">
                    <a:tc>
                      <a:txBody>
                        <a:bodyPr/>
                        <a:lstStyle/>
                        <a:p>
                          <a:pPr algn="ctr">
                            <a:lnSpc>
                              <a:spcPts val="2000"/>
                            </a:lnSpc>
                          </a:pPr>
                          <a:r>
                            <a:rPr lang="en-US" sz="1050" kern="100">
                              <a:effectLst/>
                            </a:rPr>
                            <a:t>0.01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2.521×</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2.227×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515622501"/>
                      </a:ext>
                    </a:extLst>
                  </a:tr>
                  <a:tr h="0">
                    <a:tc>
                      <a:txBody>
                        <a:bodyPr/>
                        <a:lstStyle/>
                        <a:p>
                          <a:pPr algn="ctr">
                            <a:lnSpc>
                              <a:spcPts val="2000"/>
                            </a:lnSpc>
                          </a:pPr>
                          <a:r>
                            <a:rPr lang="en-US" sz="1050" kern="100">
                              <a:effectLst/>
                            </a:rPr>
                            <a:t>0.02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4.350×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3.945×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51041536"/>
                      </a:ext>
                    </a:extLst>
                  </a:tr>
                  <a:tr h="0">
                    <a:tc>
                      <a:txBody>
                        <a:bodyPr/>
                        <a:lstStyle/>
                        <a:p>
                          <a:pPr algn="ctr">
                            <a:lnSpc>
                              <a:spcPts val="2000"/>
                            </a:lnSpc>
                          </a:pPr>
                          <a:r>
                            <a:rPr lang="en-US" sz="1050" kern="100">
                              <a:effectLst/>
                            </a:rPr>
                            <a:t>0.03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5.942×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6.240×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27836931"/>
                      </a:ext>
                    </a:extLst>
                  </a:tr>
                  <a:tr h="0">
                    <a:tc>
                      <a:txBody>
                        <a:bodyPr/>
                        <a:lstStyle/>
                        <a:p>
                          <a:pPr algn="ctr">
                            <a:lnSpc>
                              <a:spcPts val="2000"/>
                            </a:lnSpc>
                          </a:pPr>
                          <a:r>
                            <a:rPr lang="en-US" sz="1050" kern="100">
                              <a:effectLst/>
                            </a:rPr>
                            <a:t>0.04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8.386×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8.259×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19821677"/>
                      </a:ext>
                    </a:extLst>
                  </a:tr>
                  <a:tr h="0">
                    <a:tc>
                      <a:txBody>
                        <a:bodyPr/>
                        <a:lstStyle/>
                        <a:p>
                          <a:pPr algn="ctr">
                            <a:lnSpc>
                              <a:spcPts val="2000"/>
                            </a:lnSpc>
                          </a:pPr>
                          <a:r>
                            <a:rPr lang="en-US" sz="1050" kern="100">
                              <a:effectLst/>
                            </a:rPr>
                            <a:t>0.05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1.000×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1.005×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84125324"/>
                      </a:ext>
                    </a:extLst>
                  </a:tr>
                </a:tbl>
              </a:graphicData>
            </a:graphic>
          </p:graphicFrame>
        </mc:Choice>
        <mc:Fallback xmlns="">
          <p:graphicFrame>
            <p:nvGraphicFramePr>
              <p:cNvPr id="4" name="表格 3">
                <a:extLst>
                  <a:ext uri="{FF2B5EF4-FFF2-40B4-BE49-F238E27FC236}">
                    <a16:creationId xmlns:a16="http://schemas.microsoft.com/office/drawing/2014/main" id="{C292EA7A-3D7F-5FBE-362D-49FB52434BBB}"/>
                  </a:ext>
                </a:extLst>
              </p:cNvPr>
              <p:cNvGraphicFramePr>
                <a:graphicFrameLocks noGrp="1"/>
              </p:cNvGraphicFramePr>
              <p:nvPr>
                <p:extLst>
                  <p:ext uri="{D42A27DB-BD31-4B8C-83A1-F6EECF244321}">
                    <p14:modId xmlns:p14="http://schemas.microsoft.com/office/powerpoint/2010/main" val="2557402479"/>
                  </p:ext>
                </p:extLst>
              </p:nvPr>
            </p:nvGraphicFramePr>
            <p:xfrm>
              <a:off x="6327790" y="1737219"/>
              <a:ext cx="5274310" cy="152400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1478455844"/>
                        </a:ext>
                      </a:extLst>
                    </a:gridCol>
                    <a:gridCol w="1849755">
                      <a:extLst>
                        <a:ext uri="{9D8B030D-6E8A-4147-A177-3AD203B41FA5}">
                          <a16:colId xmlns:a16="http://schemas.microsoft.com/office/drawing/2014/main" val="170172049"/>
                        </a:ext>
                      </a:extLst>
                    </a:gridCol>
                    <a:gridCol w="1700530">
                      <a:extLst>
                        <a:ext uri="{9D8B030D-6E8A-4147-A177-3AD203B41FA5}">
                          <a16:colId xmlns:a16="http://schemas.microsoft.com/office/drawing/2014/main" val="3249115263"/>
                        </a:ext>
                      </a:extLst>
                    </a:gridCol>
                  </a:tblGrid>
                  <a:tr h="254000">
                    <a:tc>
                      <a:txBody>
                        <a:bodyPr/>
                        <a:lstStyle/>
                        <a:p>
                          <a:endParaRPr lang="zh-CN"/>
                        </a:p>
                      </a:txBody>
                      <a:tcPr marL="68580" marR="68580" marT="0" marB="0">
                        <a:blipFill>
                          <a:blip r:embed="rId9"/>
                          <a:stretch>
                            <a:fillRect l="-707" t="-2381" r="-207420" b="-516667"/>
                          </a:stretch>
                        </a:blipFill>
                      </a:tcPr>
                    </a:tc>
                    <a:tc>
                      <a:txBody>
                        <a:bodyPr/>
                        <a:lstStyle/>
                        <a:p>
                          <a:endParaRPr lang="zh-CN"/>
                        </a:p>
                      </a:txBody>
                      <a:tcPr marL="68580" marR="68580" marT="0" marB="0">
                        <a:blipFill>
                          <a:blip r:embed="rId9"/>
                          <a:stretch>
                            <a:fillRect l="-93750" t="-2381" r="-93092" b="-516667"/>
                          </a:stretch>
                        </a:blipFill>
                      </a:tcPr>
                    </a:tc>
                    <a:tc>
                      <a:txBody>
                        <a:bodyPr/>
                        <a:lstStyle/>
                        <a:p>
                          <a:endParaRPr lang="zh-CN"/>
                        </a:p>
                      </a:txBody>
                      <a:tcPr marL="68580" marR="68580" marT="0" marB="0">
                        <a:blipFill>
                          <a:blip r:embed="rId9"/>
                          <a:stretch>
                            <a:fillRect l="-211111" t="-2381" r="-1434" b="-516667"/>
                          </a:stretch>
                        </a:blipFill>
                      </a:tcPr>
                    </a:tc>
                    <a:extLst>
                      <a:ext uri="{0D108BD9-81ED-4DB2-BD59-A6C34878D82A}">
                        <a16:rowId xmlns:a16="http://schemas.microsoft.com/office/drawing/2014/main" val="827106360"/>
                      </a:ext>
                    </a:extLst>
                  </a:tr>
                  <a:tr h="254000">
                    <a:tc>
                      <a:txBody>
                        <a:bodyPr/>
                        <a:lstStyle/>
                        <a:p>
                          <a:pPr algn="ctr">
                            <a:lnSpc>
                              <a:spcPts val="2000"/>
                            </a:lnSpc>
                          </a:pPr>
                          <a:r>
                            <a:rPr lang="en-US" sz="1050" kern="100">
                              <a:effectLst/>
                            </a:rPr>
                            <a:t>0.01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9"/>
                          <a:stretch>
                            <a:fillRect l="-93750" t="-102381" r="-93092" b="-416667"/>
                          </a:stretch>
                        </a:blipFill>
                      </a:tcPr>
                    </a:tc>
                    <a:tc>
                      <a:txBody>
                        <a:bodyPr/>
                        <a:lstStyle/>
                        <a:p>
                          <a:endParaRPr lang="zh-CN"/>
                        </a:p>
                      </a:txBody>
                      <a:tcPr marL="68580" marR="68580" marT="0" marB="0">
                        <a:blipFill>
                          <a:blip r:embed="rId9"/>
                          <a:stretch>
                            <a:fillRect l="-211111" t="-102381" r="-1434" b="-416667"/>
                          </a:stretch>
                        </a:blipFill>
                      </a:tcPr>
                    </a:tc>
                    <a:extLst>
                      <a:ext uri="{0D108BD9-81ED-4DB2-BD59-A6C34878D82A}">
                        <a16:rowId xmlns:a16="http://schemas.microsoft.com/office/drawing/2014/main" val="2515622501"/>
                      </a:ext>
                    </a:extLst>
                  </a:tr>
                  <a:tr h="254000">
                    <a:tc>
                      <a:txBody>
                        <a:bodyPr/>
                        <a:lstStyle/>
                        <a:p>
                          <a:pPr algn="ctr">
                            <a:lnSpc>
                              <a:spcPts val="2000"/>
                            </a:lnSpc>
                          </a:pPr>
                          <a:r>
                            <a:rPr lang="en-US" sz="1050" kern="100">
                              <a:effectLst/>
                            </a:rPr>
                            <a:t>0.02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9"/>
                          <a:stretch>
                            <a:fillRect l="-93750" t="-202381" r="-93092" b="-316667"/>
                          </a:stretch>
                        </a:blipFill>
                      </a:tcPr>
                    </a:tc>
                    <a:tc>
                      <a:txBody>
                        <a:bodyPr/>
                        <a:lstStyle/>
                        <a:p>
                          <a:endParaRPr lang="zh-CN"/>
                        </a:p>
                      </a:txBody>
                      <a:tcPr marL="68580" marR="68580" marT="0" marB="0">
                        <a:blipFill>
                          <a:blip r:embed="rId9"/>
                          <a:stretch>
                            <a:fillRect l="-211111" t="-202381" r="-1434" b="-316667"/>
                          </a:stretch>
                        </a:blipFill>
                      </a:tcPr>
                    </a:tc>
                    <a:extLst>
                      <a:ext uri="{0D108BD9-81ED-4DB2-BD59-A6C34878D82A}">
                        <a16:rowId xmlns:a16="http://schemas.microsoft.com/office/drawing/2014/main" val="1951041536"/>
                      </a:ext>
                    </a:extLst>
                  </a:tr>
                  <a:tr h="254000">
                    <a:tc>
                      <a:txBody>
                        <a:bodyPr/>
                        <a:lstStyle/>
                        <a:p>
                          <a:pPr algn="ctr">
                            <a:lnSpc>
                              <a:spcPts val="2000"/>
                            </a:lnSpc>
                          </a:pPr>
                          <a:r>
                            <a:rPr lang="en-US" sz="1050" kern="100">
                              <a:effectLst/>
                            </a:rPr>
                            <a:t>0.03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9"/>
                          <a:stretch>
                            <a:fillRect l="-93750" t="-309756" r="-93092" b="-224390"/>
                          </a:stretch>
                        </a:blipFill>
                      </a:tcPr>
                    </a:tc>
                    <a:tc>
                      <a:txBody>
                        <a:bodyPr/>
                        <a:lstStyle/>
                        <a:p>
                          <a:endParaRPr lang="zh-CN"/>
                        </a:p>
                      </a:txBody>
                      <a:tcPr marL="68580" marR="68580" marT="0" marB="0">
                        <a:blipFill>
                          <a:blip r:embed="rId9"/>
                          <a:stretch>
                            <a:fillRect l="-211111" t="-309756" r="-1434" b="-224390"/>
                          </a:stretch>
                        </a:blipFill>
                      </a:tcPr>
                    </a:tc>
                    <a:extLst>
                      <a:ext uri="{0D108BD9-81ED-4DB2-BD59-A6C34878D82A}">
                        <a16:rowId xmlns:a16="http://schemas.microsoft.com/office/drawing/2014/main" val="3227836931"/>
                      </a:ext>
                    </a:extLst>
                  </a:tr>
                  <a:tr h="254000">
                    <a:tc>
                      <a:txBody>
                        <a:bodyPr/>
                        <a:lstStyle/>
                        <a:p>
                          <a:pPr algn="ctr">
                            <a:lnSpc>
                              <a:spcPts val="2000"/>
                            </a:lnSpc>
                          </a:pPr>
                          <a:r>
                            <a:rPr lang="en-US" sz="1050" kern="100">
                              <a:effectLst/>
                            </a:rPr>
                            <a:t>0.04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9"/>
                          <a:stretch>
                            <a:fillRect l="-93750" t="-400000" r="-93092" b="-119048"/>
                          </a:stretch>
                        </a:blipFill>
                      </a:tcPr>
                    </a:tc>
                    <a:tc>
                      <a:txBody>
                        <a:bodyPr/>
                        <a:lstStyle/>
                        <a:p>
                          <a:endParaRPr lang="zh-CN"/>
                        </a:p>
                      </a:txBody>
                      <a:tcPr marL="68580" marR="68580" marT="0" marB="0">
                        <a:blipFill>
                          <a:blip r:embed="rId9"/>
                          <a:stretch>
                            <a:fillRect l="-211111" t="-400000" r="-1434" b="-119048"/>
                          </a:stretch>
                        </a:blipFill>
                      </a:tcPr>
                    </a:tc>
                    <a:extLst>
                      <a:ext uri="{0D108BD9-81ED-4DB2-BD59-A6C34878D82A}">
                        <a16:rowId xmlns:a16="http://schemas.microsoft.com/office/drawing/2014/main" val="3319821677"/>
                      </a:ext>
                    </a:extLst>
                  </a:tr>
                  <a:tr h="254000">
                    <a:tc>
                      <a:txBody>
                        <a:bodyPr/>
                        <a:lstStyle/>
                        <a:p>
                          <a:pPr algn="ctr">
                            <a:lnSpc>
                              <a:spcPts val="2000"/>
                            </a:lnSpc>
                          </a:pPr>
                          <a:r>
                            <a:rPr lang="en-US" sz="1050" kern="100">
                              <a:effectLst/>
                            </a:rPr>
                            <a:t>0.05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9"/>
                          <a:stretch>
                            <a:fillRect l="-93750" t="-500000" r="-93092" b="-19048"/>
                          </a:stretch>
                        </a:blipFill>
                      </a:tcPr>
                    </a:tc>
                    <a:tc>
                      <a:txBody>
                        <a:bodyPr/>
                        <a:lstStyle/>
                        <a:p>
                          <a:endParaRPr lang="zh-CN"/>
                        </a:p>
                      </a:txBody>
                      <a:tcPr marL="68580" marR="68580" marT="0" marB="0">
                        <a:blipFill>
                          <a:blip r:embed="rId9"/>
                          <a:stretch>
                            <a:fillRect l="-211111" t="-500000" r="-1434" b="-19048"/>
                          </a:stretch>
                        </a:blipFill>
                      </a:tcPr>
                    </a:tc>
                    <a:extLst>
                      <a:ext uri="{0D108BD9-81ED-4DB2-BD59-A6C34878D82A}">
                        <a16:rowId xmlns:a16="http://schemas.microsoft.com/office/drawing/2014/main" val="1584125324"/>
                      </a:ext>
                    </a:extLst>
                  </a:tr>
                </a:tbl>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0F90B7E2-A42D-FF68-E91A-26305C35767C}"/>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3.1.2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14:m>
                  <m:oMath xmlns:m="http://schemas.openxmlformats.org/officeDocument/2006/math">
                    <m:r>
                      <a:rPr lang="zh-CN" altLang="en-US" sz="1200" i="1" kern="100" smtClean="0">
                        <a:latin typeface="Cambria Math" panose="02040503050406030204" pitchFamily="18" charset="0"/>
                        <a:ea typeface="宋体" panose="02010600030101010101" pitchFamily="2" charset="-122"/>
                        <a:cs typeface="Times New Roman" panose="02020603050405020304" pitchFamily="18" charset="0"/>
                      </a:rPr>
                      <m:t>𝜏</m:t>
                    </m:r>
                  </m:oMath>
                </a14:m>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mc:Choice>
        <mc:Fallback xmlns="">
          <p:sp>
            <p:nvSpPr>
              <p:cNvPr id="5" name="文本框 4">
                <a:extLst>
                  <a:ext uri="{FF2B5EF4-FFF2-40B4-BE49-F238E27FC236}">
                    <a16:creationId xmlns:a16="http://schemas.microsoft.com/office/drawing/2014/main" id="{0F90B7E2-A42D-FF68-E91A-26305C35767C}"/>
                  </a:ext>
                </a:extLst>
              </p:cNvPr>
              <p:cNvSpPr txBox="1">
                <a:spLocks noRot="1" noChangeAspect="1" noMove="1" noResize="1" noEditPoints="1" noAdjustHandles="1" noChangeArrowheads="1" noChangeShapeType="1" noTextEdit="1"/>
              </p:cNvSpPr>
              <p:nvPr/>
            </p:nvSpPr>
            <p:spPr>
              <a:xfrm>
                <a:off x="7629895" y="3333652"/>
                <a:ext cx="2856017" cy="625812"/>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905379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一维不含拉普拉斯项的非线性耦合方程组</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DB2B60-A593-74C8-AC28-C5AE35F4C27F}"/>
                  </a:ext>
                </a:extLst>
              </p:cNvPr>
              <p:cNvSpPr txBox="1"/>
              <p:nvPr/>
            </p:nvSpPr>
            <p:spPr>
              <a:xfrm>
                <a:off x="688767" y="4506670"/>
                <a:ext cx="10224656" cy="957057"/>
              </a:xfrm>
              <a:prstGeom prst="rect">
                <a:avLst/>
              </a:prstGeom>
              <a:noFill/>
            </p:spPr>
            <p:txBody>
              <a:bodyPr wrap="square" rtlCol="0">
                <a:spAutoFit/>
              </a:bodyPr>
              <a:lstStyle/>
              <a:p>
                <a:r>
                  <a:rPr lang="en-US" altLang="zh-CN" dirty="0"/>
                  <a:t>       </a:t>
                </a:r>
                <a:r>
                  <a:rPr lang="zh-CN" altLang="zh-CN" kern="100" dirty="0">
                    <a:latin typeface="Times New Roman" panose="02020603050405020304" pitchFamily="18" charset="0"/>
                    <a:ea typeface="宋体" panose="02010600030101010101" pitchFamily="2" charset="-122"/>
                  </a:rPr>
                  <a:t>总体，可以发现，无网格法需要足够的虚拟点作为基础，当虚拟点个数过少时，方法精度极低。而当虚拟点个数足够时，精度变化不会过大，相对稳定。但是</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en-US" altLang="zh-CN" kern="100">
                            <a:latin typeface="Cambria Math" panose="02040503050406030204" pitchFamily="18" charset="0"/>
                            <a:ea typeface="宋体" panose="02010600030101010101" pitchFamily="2" charset="-122"/>
                          </a:rPr>
                          <m:t>𝑁</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en-US" altLang="zh-CN" kern="100">
                            <a:latin typeface="Cambria Math" panose="02040503050406030204" pitchFamily="18" charset="0"/>
                            <a:ea typeface="宋体" panose="02010600030101010101" pitchFamily="2" charset="-122"/>
                          </a:rPr>
                          <m:t>𝑁</m:t>
                        </m:r>
                      </m:sup>
                    </m:sSubSup>
                  </m:oMath>
                </a14:m>
                <a:r>
                  <a:rPr lang="zh-CN" altLang="zh-CN" kern="100" dirty="0">
                    <a:latin typeface="Times New Roman" panose="02020603050405020304" pitchFamily="18" charset="0"/>
                    <a:ea typeface="宋体" panose="02010600030101010101" pitchFamily="2" charset="-122"/>
                  </a:rPr>
                  <a:t>并不一味地随</a:t>
                </a:r>
                <a14:m>
                  <m:oMath xmlns:m="http://schemas.openxmlformats.org/officeDocument/2006/math">
                    <m:r>
                      <a:rPr lang="en-US" altLang="zh-CN" kern="100">
                        <a:latin typeface="Cambria Math" panose="02040503050406030204" pitchFamily="18" charset="0"/>
                        <a:ea typeface="宋体" panose="02010600030101010101" pitchFamily="2" charset="-122"/>
                      </a:rPr>
                      <m:t>𝑁</m:t>
                    </m:r>
                  </m:oMath>
                </a14:m>
                <a:r>
                  <a:rPr lang="zh-CN" altLang="zh-CN" kern="100" dirty="0">
                    <a:latin typeface="Times New Roman" panose="02020603050405020304" pitchFamily="18" charset="0"/>
                    <a:ea typeface="宋体" panose="02010600030101010101" pitchFamily="2" charset="-122"/>
                  </a:rPr>
                  <a:t>的变大而变大，这表明，在选取虚拟点时，并非越多越好，也应合理选择。</a:t>
                </a:r>
                <a:endParaRPr lang="zh-CN" altLang="en-US" kern="100" dirty="0">
                  <a:latin typeface="Times New Roman" panose="02020603050405020304" pitchFamily="18" charset="0"/>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65DB2B60-A593-74C8-AC28-C5AE35F4C27F}"/>
                  </a:ext>
                </a:extLst>
              </p:cNvPr>
              <p:cNvSpPr txBox="1">
                <a:spLocks noRot="1" noChangeAspect="1" noMove="1" noResize="1" noEditPoints="1" noAdjustHandles="1" noChangeArrowheads="1" noChangeShapeType="1" noTextEdit="1"/>
              </p:cNvSpPr>
              <p:nvPr/>
            </p:nvSpPr>
            <p:spPr>
              <a:xfrm>
                <a:off x="688767" y="4506670"/>
                <a:ext cx="10224656" cy="957057"/>
              </a:xfrm>
              <a:prstGeom prst="rect">
                <a:avLst/>
              </a:prstGeom>
              <a:blipFill>
                <a:blip r:embed="rId2"/>
                <a:stretch>
                  <a:fillRect l="-537" t="-4459" r="-2683" b="-7643"/>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0F026185-001E-95D2-D966-691787FCA62E}"/>
              </a:ext>
            </a:extLst>
          </p:cNvPr>
          <p:cNvGrpSpPr/>
          <p:nvPr/>
        </p:nvGrpSpPr>
        <p:grpSpPr>
          <a:xfrm>
            <a:off x="748144" y="1623866"/>
            <a:ext cx="5311775" cy="2742565"/>
            <a:chOff x="-38121" y="41492"/>
            <a:chExt cx="5314615" cy="2744253"/>
          </a:xfrm>
        </p:grpSpPr>
        <p:grpSp>
          <p:nvGrpSpPr>
            <p:cNvPr id="19" name="组合 18">
              <a:extLst>
                <a:ext uri="{FF2B5EF4-FFF2-40B4-BE49-F238E27FC236}">
                  <a16:creationId xmlns:a16="http://schemas.microsoft.com/office/drawing/2014/main" id="{535E2672-1AE8-E304-975C-57FB4FA0E693}"/>
                </a:ext>
              </a:extLst>
            </p:cNvPr>
            <p:cNvGrpSpPr/>
            <p:nvPr/>
          </p:nvGrpSpPr>
          <p:grpSpPr>
            <a:xfrm>
              <a:off x="-38121" y="41492"/>
              <a:ext cx="5314615" cy="2432038"/>
              <a:chOff x="-38121" y="41492"/>
              <a:chExt cx="5314615" cy="2432038"/>
            </a:xfrm>
          </p:grpSpPr>
          <p:grpSp>
            <p:nvGrpSpPr>
              <p:cNvPr id="21" name="组合 20">
                <a:extLst>
                  <a:ext uri="{FF2B5EF4-FFF2-40B4-BE49-F238E27FC236}">
                    <a16:creationId xmlns:a16="http://schemas.microsoft.com/office/drawing/2014/main" id="{24504C74-7F38-E20C-0FF2-2766E5193049}"/>
                  </a:ext>
                </a:extLst>
              </p:cNvPr>
              <p:cNvGrpSpPr/>
              <p:nvPr/>
            </p:nvGrpSpPr>
            <p:grpSpPr>
              <a:xfrm>
                <a:off x="2649364" y="41492"/>
                <a:ext cx="2627130" cy="2432038"/>
                <a:chOff x="-35695" y="36207"/>
                <a:chExt cx="2627130" cy="2432038"/>
              </a:xfrm>
            </p:grpSpPr>
            <p:pic>
              <p:nvPicPr>
                <p:cNvPr id="25" name="图片 24">
                  <a:extLst>
                    <a:ext uri="{FF2B5EF4-FFF2-40B4-BE49-F238E27FC236}">
                      <a16:creationId xmlns:a16="http://schemas.microsoft.com/office/drawing/2014/main" id="{45B05E3E-544E-13AF-961E-090494BFD15C}"/>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5389" t="18583" r="7630" b="6118"/>
                <a:stretch/>
              </p:blipFill>
              <p:spPr bwMode="auto">
                <a:xfrm>
                  <a:off x="-35695" y="36207"/>
                  <a:ext cx="2593386" cy="2161329"/>
                </a:xfrm>
                <a:prstGeom prst="rect">
                  <a:avLst/>
                </a:prstGeom>
                <a:noFill/>
                <a:ln>
                  <a:noFill/>
                </a:ln>
                <a:extLst>
                  <a:ext uri="{53640926-AAD7-44D8-BBD7-CCE9431645EC}">
                    <a14:shadowObscured xmlns:a14="http://schemas.microsoft.com/office/drawing/2010/main"/>
                  </a:ext>
                </a:extLst>
              </p:spPr>
            </p:pic>
            <p:sp>
              <p:nvSpPr>
                <p:cNvPr id="26" name="文本框 1">
                  <a:extLst>
                    <a:ext uri="{FF2B5EF4-FFF2-40B4-BE49-F238E27FC236}">
                      <a16:creationId xmlns:a16="http://schemas.microsoft.com/office/drawing/2014/main" id="{A4CFC0B3-AF7E-7EA4-6B2D-0C0AB1959BFA}"/>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E26F2D89-6682-EB7F-EE88-8AF608704696}"/>
                  </a:ext>
                </a:extLst>
              </p:cNvPr>
              <p:cNvGrpSpPr/>
              <p:nvPr/>
            </p:nvGrpSpPr>
            <p:grpSpPr>
              <a:xfrm>
                <a:off x="-38121" y="41492"/>
                <a:ext cx="2629556" cy="2426753"/>
                <a:chOff x="-38121" y="41492"/>
                <a:chExt cx="2629556" cy="2426753"/>
              </a:xfrm>
            </p:grpSpPr>
            <p:pic>
              <p:nvPicPr>
                <p:cNvPr id="23" name="图片 22">
                  <a:extLst>
                    <a:ext uri="{FF2B5EF4-FFF2-40B4-BE49-F238E27FC236}">
                      <a16:creationId xmlns:a16="http://schemas.microsoft.com/office/drawing/2014/main" id="{13896099-0C20-26A1-3518-2AF2FD59C17D}"/>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6051" t="18943" r="8068" b="6193"/>
                <a:stretch/>
              </p:blipFill>
              <p:spPr bwMode="auto">
                <a:xfrm>
                  <a:off x="-38121" y="41492"/>
                  <a:ext cx="2593386" cy="2161330"/>
                </a:xfrm>
                <a:prstGeom prst="rect">
                  <a:avLst/>
                </a:prstGeom>
                <a:noFill/>
                <a:ln>
                  <a:noFill/>
                </a:ln>
                <a:extLst>
                  <a:ext uri="{53640926-AAD7-44D8-BBD7-CCE9431645EC}">
                    <a14:shadowObscured xmlns:a14="http://schemas.microsoft.com/office/drawing/2010/main"/>
                  </a:ext>
                </a:extLst>
              </p:spPr>
            </p:pic>
            <p:sp>
              <p:nvSpPr>
                <p:cNvPr id="24" name="文本框 1">
                  <a:extLst>
                    <a:ext uri="{FF2B5EF4-FFF2-40B4-BE49-F238E27FC236}">
                      <a16:creationId xmlns:a16="http://schemas.microsoft.com/office/drawing/2014/main" id="{18B25AB8-215A-7F44-E74B-B039C1BB308F}"/>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 name="文本框 1">
                  <a:extLst>
                    <a:ext uri="{FF2B5EF4-FFF2-40B4-BE49-F238E27FC236}">
                      <a16:creationId xmlns:a16="http://schemas.microsoft.com/office/drawing/2014/main" id="{B639992C-3DAE-AD09-153A-98D6CB38F612}"/>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3.1.8</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𝑁</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𝑁</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N</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0" name="文本框 1">
                  <a:extLst>
                    <a:ext uri="{FF2B5EF4-FFF2-40B4-BE49-F238E27FC236}">
                      <a16:creationId xmlns:a16="http://schemas.microsoft.com/office/drawing/2014/main" id="{B639992C-3DAE-AD09-153A-98D6CB38F612}"/>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5"/>
                  <a:stretch>
                    <a:fillRect t="-4878" b="-26829"/>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EA2422C1-9929-4AE5-997C-C52A9A099D4D}"/>
                  </a:ext>
                </a:extLst>
              </p:cNvPr>
              <p:cNvGraphicFramePr>
                <a:graphicFrameLocks noGrp="1"/>
              </p:cNvGraphicFramePr>
              <p:nvPr>
                <p:extLst>
                  <p:ext uri="{D42A27DB-BD31-4B8C-83A1-F6EECF244321}">
                    <p14:modId xmlns:p14="http://schemas.microsoft.com/office/powerpoint/2010/main" val="285316177"/>
                  </p:ext>
                </p:extLst>
              </p:nvPr>
            </p:nvGraphicFramePr>
            <p:xfrm>
              <a:off x="6257463" y="1757965"/>
              <a:ext cx="5274310" cy="1504569"/>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4218031717"/>
                        </a:ext>
                      </a:extLst>
                    </a:gridCol>
                    <a:gridCol w="1849755">
                      <a:extLst>
                        <a:ext uri="{9D8B030D-6E8A-4147-A177-3AD203B41FA5}">
                          <a16:colId xmlns:a16="http://schemas.microsoft.com/office/drawing/2014/main" val="3551910231"/>
                        </a:ext>
                      </a:extLst>
                    </a:gridCol>
                    <a:gridCol w="1700530">
                      <a:extLst>
                        <a:ext uri="{9D8B030D-6E8A-4147-A177-3AD203B41FA5}">
                          <a16:colId xmlns:a16="http://schemas.microsoft.com/office/drawing/2014/main" val="1723020428"/>
                        </a:ext>
                      </a:extLst>
                    </a:gridCol>
                  </a:tblGrid>
                  <a:tr h="0">
                    <a:tc>
                      <a:txBody>
                        <a:bodyPr/>
                        <a:lstStyle/>
                        <a:p>
                          <a:pPr algn="ctr">
                            <a:lnSpc>
                              <a:spcPts val="2000"/>
                            </a:lnSpc>
                          </a:pPr>
                          <a:r>
                            <a:rPr lang="en-US" sz="1050" kern="100">
                              <a:effectLst/>
                            </a:rPr>
                            <a:t>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kern="100">
                                      <a:effectLst/>
                                      <a:latin typeface="Cambria Math" panose="02040503050406030204" pitchFamily="18" charset="0"/>
                                    </a:rPr>
                                    <m:t>𝑁</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kern="100">
                                      <a:effectLst/>
                                      <a:latin typeface="Cambria Math" panose="02040503050406030204" pitchFamily="18" charset="0"/>
                                    </a:rPr>
                                    <m:t>𝑁</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83973567"/>
                      </a:ext>
                    </a:extLst>
                  </a:tr>
                  <a:tr h="0">
                    <a:tc>
                      <a:txBody>
                        <a:bodyPr/>
                        <a:lstStyle/>
                        <a:p>
                          <a:pPr algn="ctr">
                            <a:lnSpc>
                              <a:spcPts val="2000"/>
                            </a:lnSpc>
                          </a:pPr>
                          <a:r>
                            <a:rPr lang="en-US" sz="1050" kern="100">
                              <a:effectLst/>
                            </a:rPr>
                            <a:t>13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4.357×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4.066×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590720022"/>
                      </a:ext>
                    </a:extLst>
                  </a:tr>
                  <a:tr h="0">
                    <a:tc>
                      <a:txBody>
                        <a:bodyPr/>
                        <a:lstStyle/>
                        <a:p>
                          <a:pPr algn="ctr">
                            <a:lnSpc>
                              <a:spcPts val="2000"/>
                            </a:lnSpc>
                          </a:pPr>
                          <a:r>
                            <a:rPr lang="en-US" sz="1050" kern="100">
                              <a:effectLst/>
                            </a:rPr>
                            <a:t>14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5.581×</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5.372×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012871715"/>
                      </a:ext>
                    </a:extLst>
                  </a:tr>
                  <a:tr h="0">
                    <a:tc>
                      <a:txBody>
                        <a:bodyPr/>
                        <a:lstStyle/>
                        <a:p>
                          <a:pPr algn="ctr">
                            <a:lnSpc>
                              <a:spcPts val="2000"/>
                            </a:lnSpc>
                          </a:pPr>
                          <a:r>
                            <a:rPr lang="en-US" sz="1050" kern="100">
                              <a:effectLst/>
                            </a:rPr>
                            <a:t>60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2.521×</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2.227×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25449213"/>
                      </a:ext>
                    </a:extLst>
                  </a:tr>
                  <a:tr h="0">
                    <a:tc>
                      <a:txBody>
                        <a:bodyPr/>
                        <a:lstStyle/>
                        <a:p>
                          <a:pPr algn="ctr">
                            <a:lnSpc>
                              <a:spcPts val="2000"/>
                            </a:lnSpc>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1.788×</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2.073×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698128335"/>
                      </a:ext>
                    </a:extLst>
                  </a:tr>
                  <a:tr h="0">
                    <a:tc>
                      <a:txBody>
                        <a:bodyPr/>
                        <a:lstStyle/>
                        <a:p>
                          <a:pPr algn="ctr">
                            <a:lnSpc>
                              <a:spcPts val="2000"/>
                            </a:lnSpc>
                          </a:pPr>
                          <a:r>
                            <a:rPr lang="en-US" sz="105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2.745×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1.740×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60360521"/>
                      </a:ext>
                    </a:extLst>
                  </a:tr>
                </a:tbl>
              </a:graphicData>
            </a:graphic>
          </p:graphicFrame>
        </mc:Choice>
        <mc:Fallback xmlns="">
          <p:graphicFrame>
            <p:nvGraphicFramePr>
              <p:cNvPr id="4" name="表格 3">
                <a:extLst>
                  <a:ext uri="{FF2B5EF4-FFF2-40B4-BE49-F238E27FC236}">
                    <a16:creationId xmlns:a16="http://schemas.microsoft.com/office/drawing/2014/main" id="{EA2422C1-9929-4AE5-997C-C52A9A099D4D}"/>
                  </a:ext>
                </a:extLst>
              </p:cNvPr>
              <p:cNvGraphicFramePr>
                <a:graphicFrameLocks noGrp="1"/>
              </p:cNvGraphicFramePr>
              <p:nvPr>
                <p:extLst>
                  <p:ext uri="{D42A27DB-BD31-4B8C-83A1-F6EECF244321}">
                    <p14:modId xmlns:p14="http://schemas.microsoft.com/office/powerpoint/2010/main" val="285316177"/>
                  </p:ext>
                </p:extLst>
              </p:nvPr>
            </p:nvGraphicFramePr>
            <p:xfrm>
              <a:off x="6257463" y="1757965"/>
              <a:ext cx="5274310" cy="1505395"/>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4218031717"/>
                        </a:ext>
                      </a:extLst>
                    </a:gridCol>
                    <a:gridCol w="1849755">
                      <a:extLst>
                        <a:ext uri="{9D8B030D-6E8A-4147-A177-3AD203B41FA5}">
                          <a16:colId xmlns:a16="http://schemas.microsoft.com/office/drawing/2014/main" val="3551910231"/>
                        </a:ext>
                      </a:extLst>
                    </a:gridCol>
                    <a:gridCol w="1700530">
                      <a:extLst>
                        <a:ext uri="{9D8B030D-6E8A-4147-A177-3AD203B41FA5}">
                          <a16:colId xmlns:a16="http://schemas.microsoft.com/office/drawing/2014/main" val="1723020428"/>
                        </a:ext>
                      </a:extLst>
                    </a:gridCol>
                  </a:tblGrid>
                  <a:tr h="235395">
                    <a:tc>
                      <a:txBody>
                        <a:bodyPr/>
                        <a:lstStyle/>
                        <a:p>
                          <a:pPr algn="ctr">
                            <a:lnSpc>
                              <a:spcPts val="2000"/>
                            </a:lnSpc>
                          </a:pPr>
                          <a:r>
                            <a:rPr lang="en-US" sz="1050" kern="100">
                              <a:effectLst/>
                            </a:rPr>
                            <a:t>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564" r="-93092" b="-553846"/>
                          </a:stretch>
                        </a:blipFill>
                      </a:tcPr>
                    </a:tc>
                    <a:tc>
                      <a:txBody>
                        <a:bodyPr/>
                        <a:lstStyle/>
                        <a:p>
                          <a:endParaRPr lang="zh-CN"/>
                        </a:p>
                      </a:txBody>
                      <a:tcPr marL="68580" marR="68580" marT="0" marB="0">
                        <a:blipFill>
                          <a:blip r:embed="rId6"/>
                          <a:stretch>
                            <a:fillRect l="-210753" t="-2564" r="-1434" b="-553846"/>
                          </a:stretch>
                        </a:blipFill>
                      </a:tcPr>
                    </a:tc>
                    <a:extLst>
                      <a:ext uri="{0D108BD9-81ED-4DB2-BD59-A6C34878D82A}">
                        <a16:rowId xmlns:a16="http://schemas.microsoft.com/office/drawing/2014/main" val="3083973567"/>
                      </a:ext>
                    </a:extLst>
                  </a:tr>
                  <a:tr h="254000">
                    <a:tc>
                      <a:txBody>
                        <a:bodyPr/>
                        <a:lstStyle/>
                        <a:p>
                          <a:pPr algn="ctr">
                            <a:lnSpc>
                              <a:spcPts val="2000"/>
                            </a:lnSpc>
                          </a:pPr>
                          <a:r>
                            <a:rPr lang="en-US" sz="1050" kern="100">
                              <a:effectLst/>
                            </a:rPr>
                            <a:t>13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95238" r="-93092" b="-414286"/>
                          </a:stretch>
                        </a:blipFill>
                      </a:tcPr>
                    </a:tc>
                    <a:tc>
                      <a:txBody>
                        <a:bodyPr/>
                        <a:lstStyle/>
                        <a:p>
                          <a:endParaRPr lang="zh-CN"/>
                        </a:p>
                      </a:txBody>
                      <a:tcPr marL="68580" marR="68580" marT="0" marB="0">
                        <a:blipFill>
                          <a:blip r:embed="rId6"/>
                          <a:stretch>
                            <a:fillRect l="-210753" t="-95238" r="-1434" b="-414286"/>
                          </a:stretch>
                        </a:blipFill>
                      </a:tcPr>
                    </a:tc>
                    <a:extLst>
                      <a:ext uri="{0D108BD9-81ED-4DB2-BD59-A6C34878D82A}">
                        <a16:rowId xmlns:a16="http://schemas.microsoft.com/office/drawing/2014/main" val="1590720022"/>
                      </a:ext>
                    </a:extLst>
                  </a:tr>
                  <a:tr h="254000">
                    <a:tc>
                      <a:txBody>
                        <a:bodyPr/>
                        <a:lstStyle/>
                        <a:p>
                          <a:pPr algn="ctr">
                            <a:lnSpc>
                              <a:spcPts val="2000"/>
                            </a:lnSpc>
                          </a:pPr>
                          <a:r>
                            <a:rPr lang="en-US" sz="1050" kern="100">
                              <a:effectLst/>
                            </a:rPr>
                            <a:t>14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00000" r="-93092" b="-324390"/>
                          </a:stretch>
                        </a:blipFill>
                      </a:tcPr>
                    </a:tc>
                    <a:tc>
                      <a:txBody>
                        <a:bodyPr/>
                        <a:lstStyle/>
                        <a:p>
                          <a:endParaRPr lang="zh-CN"/>
                        </a:p>
                      </a:txBody>
                      <a:tcPr marL="68580" marR="68580" marT="0" marB="0">
                        <a:blipFill>
                          <a:blip r:embed="rId6"/>
                          <a:stretch>
                            <a:fillRect l="-210753" t="-200000" r="-1434" b="-324390"/>
                          </a:stretch>
                        </a:blipFill>
                      </a:tcPr>
                    </a:tc>
                    <a:extLst>
                      <a:ext uri="{0D108BD9-81ED-4DB2-BD59-A6C34878D82A}">
                        <a16:rowId xmlns:a16="http://schemas.microsoft.com/office/drawing/2014/main" val="3012871715"/>
                      </a:ext>
                    </a:extLst>
                  </a:tr>
                  <a:tr h="254000">
                    <a:tc>
                      <a:txBody>
                        <a:bodyPr/>
                        <a:lstStyle/>
                        <a:p>
                          <a:pPr algn="ctr">
                            <a:lnSpc>
                              <a:spcPts val="2000"/>
                            </a:lnSpc>
                          </a:pPr>
                          <a:r>
                            <a:rPr lang="en-US" sz="1050" kern="100">
                              <a:effectLst/>
                            </a:rPr>
                            <a:t>60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92857" r="-93092" b="-216667"/>
                          </a:stretch>
                        </a:blipFill>
                      </a:tcPr>
                    </a:tc>
                    <a:tc>
                      <a:txBody>
                        <a:bodyPr/>
                        <a:lstStyle/>
                        <a:p>
                          <a:endParaRPr lang="zh-CN"/>
                        </a:p>
                      </a:txBody>
                      <a:tcPr marL="68580" marR="68580" marT="0" marB="0">
                        <a:blipFill>
                          <a:blip r:embed="rId6"/>
                          <a:stretch>
                            <a:fillRect l="-210753" t="-292857" r="-1434" b="-216667"/>
                          </a:stretch>
                        </a:blipFill>
                      </a:tcPr>
                    </a:tc>
                    <a:extLst>
                      <a:ext uri="{0D108BD9-81ED-4DB2-BD59-A6C34878D82A}">
                        <a16:rowId xmlns:a16="http://schemas.microsoft.com/office/drawing/2014/main" val="3225449213"/>
                      </a:ext>
                    </a:extLst>
                  </a:tr>
                  <a:tr h="254000">
                    <a:tc>
                      <a:txBody>
                        <a:bodyPr/>
                        <a:lstStyle/>
                        <a:p>
                          <a:pPr algn="ctr">
                            <a:lnSpc>
                              <a:spcPts val="2000"/>
                            </a:lnSpc>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392857" r="-93092" b="-116667"/>
                          </a:stretch>
                        </a:blipFill>
                      </a:tcPr>
                    </a:tc>
                    <a:tc>
                      <a:txBody>
                        <a:bodyPr/>
                        <a:lstStyle/>
                        <a:p>
                          <a:endParaRPr lang="zh-CN"/>
                        </a:p>
                      </a:txBody>
                      <a:tcPr marL="68580" marR="68580" marT="0" marB="0">
                        <a:blipFill>
                          <a:blip r:embed="rId6"/>
                          <a:stretch>
                            <a:fillRect l="-210753" t="-392857" r="-1434" b="-116667"/>
                          </a:stretch>
                        </a:blipFill>
                      </a:tcPr>
                    </a:tc>
                    <a:extLst>
                      <a:ext uri="{0D108BD9-81ED-4DB2-BD59-A6C34878D82A}">
                        <a16:rowId xmlns:a16="http://schemas.microsoft.com/office/drawing/2014/main" val="2698128335"/>
                      </a:ext>
                    </a:extLst>
                  </a:tr>
                  <a:tr h="254000">
                    <a:tc>
                      <a:txBody>
                        <a:bodyPr/>
                        <a:lstStyle/>
                        <a:p>
                          <a:pPr algn="ctr">
                            <a:lnSpc>
                              <a:spcPts val="2000"/>
                            </a:lnSpc>
                          </a:pPr>
                          <a:r>
                            <a:rPr lang="en-US" sz="105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492857" r="-93092" b="-16667"/>
                          </a:stretch>
                        </a:blipFill>
                      </a:tcPr>
                    </a:tc>
                    <a:tc>
                      <a:txBody>
                        <a:bodyPr/>
                        <a:lstStyle/>
                        <a:p>
                          <a:endParaRPr lang="zh-CN"/>
                        </a:p>
                      </a:txBody>
                      <a:tcPr marL="68580" marR="68580" marT="0" marB="0">
                        <a:blipFill>
                          <a:blip r:embed="rId6"/>
                          <a:stretch>
                            <a:fillRect l="-210753" t="-492857" r="-1434" b="-16667"/>
                          </a:stretch>
                        </a:blipFill>
                      </a:tcPr>
                    </a:tc>
                    <a:extLst>
                      <a:ext uri="{0D108BD9-81ED-4DB2-BD59-A6C34878D82A}">
                        <a16:rowId xmlns:a16="http://schemas.microsoft.com/office/drawing/2014/main" val="160360521"/>
                      </a:ext>
                    </a:extLst>
                  </a:tr>
                </a:tbl>
              </a:graphicData>
            </a:graphic>
          </p:graphicFrame>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C6981DD-0212-812A-BDE1-A6B3F1EF2043}"/>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3.1.3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14:m>
                  <m:oMath xmlns:m="http://schemas.openxmlformats.org/officeDocument/2006/math">
                    <m:r>
                      <m:rPr>
                        <m:sty m:val="p"/>
                      </m:rPr>
                      <a:rPr lang="en-US" altLang="zh-CN" sz="1200" i="1" kern="100" dirty="0">
                        <a:latin typeface="Cambria Math" panose="02040503050406030204" pitchFamily="18" charset="0"/>
                        <a:ea typeface="宋体" panose="02010600030101010101" pitchFamily="2" charset="-122"/>
                        <a:cs typeface="Times New Roman" panose="02020603050405020304" pitchFamily="18" charset="0"/>
                      </a:rPr>
                      <m:t>N</m:t>
                    </m:r>
                  </m:oMath>
                </a14:m>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mc:Choice>
        <mc:Fallback xmlns="">
          <p:sp>
            <p:nvSpPr>
              <p:cNvPr id="5" name="文本框 4">
                <a:extLst>
                  <a:ext uri="{FF2B5EF4-FFF2-40B4-BE49-F238E27FC236}">
                    <a16:creationId xmlns:a16="http://schemas.microsoft.com/office/drawing/2014/main" id="{AC6981DD-0212-812A-BDE1-A6B3F1EF2043}"/>
                  </a:ext>
                </a:extLst>
              </p:cNvPr>
              <p:cNvSpPr txBox="1">
                <a:spLocks noRot="1" noChangeAspect="1" noMove="1" noResize="1" noEditPoints="1" noAdjustHandles="1" noChangeArrowheads="1" noChangeShapeType="1" noTextEdit="1"/>
              </p:cNvSpPr>
              <p:nvPr/>
            </p:nvSpPr>
            <p:spPr>
              <a:xfrm>
                <a:off x="7629895" y="3333652"/>
                <a:ext cx="2856017" cy="625812"/>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307553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p:sp>
        <p:nvSpPr>
          <p:cNvPr id="4" name="文本框 3">
            <a:extLst>
              <a:ext uri="{FF2B5EF4-FFF2-40B4-BE49-F238E27FC236}">
                <a16:creationId xmlns:a16="http://schemas.microsoft.com/office/drawing/2014/main" id="{186F3044-8567-341B-4860-6DC885A5EDA8}"/>
              </a:ext>
            </a:extLst>
          </p:cNvPr>
          <p:cNvSpPr txBox="1"/>
          <p:nvPr/>
        </p:nvSpPr>
        <p:spPr>
          <a:xfrm>
            <a:off x="843204" y="1703332"/>
            <a:ext cx="10505591" cy="364843"/>
          </a:xfrm>
          <a:prstGeom prst="rect">
            <a:avLst/>
          </a:prstGeom>
          <a:noFill/>
        </p:spPr>
        <p:txBody>
          <a:bodyPr wrap="square" rtlCol="0">
            <a:spAutoFit/>
          </a:bodyPr>
          <a:lstStyle/>
          <a:p>
            <a:pPr indent="304800" algn="just">
              <a:lnSpc>
                <a:spcPts val="2300"/>
              </a:lnSpc>
            </a:pPr>
            <a:r>
              <a:rPr lang="zh-CN" altLang="en-US" kern="100" dirty="0">
                <a:latin typeface="Times New Roman" panose="02020603050405020304" pitchFamily="18" charset="0"/>
                <a:ea typeface="宋体" panose="02010600030101010101" pitchFamily="2" charset="-122"/>
              </a:rPr>
              <a:t>考虑如下偏微分方程组：</a:t>
            </a:r>
            <a:endParaRPr lang="zh-CN" altLang="zh-CN" sz="1800" i="1"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0D7FB2-22D7-8967-F301-49B3BF1A0E6B}"/>
                  </a:ext>
                </a:extLst>
              </p:cNvPr>
              <p:cNvSpPr txBox="1"/>
              <p:nvPr/>
            </p:nvSpPr>
            <p:spPr>
              <a:xfrm>
                <a:off x="1199408" y="2068175"/>
                <a:ext cx="2778826" cy="1821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i="1">
                              <a:latin typeface="Cambria Math" panose="02040503050406030204" pitchFamily="18" charset="0"/>
                            </a:rPr>
                          </m:ctrlPr>
                        </m:dPr>
                        <m:e>
                          <m:eqArr>
                            <m:eqArrPr>
                              <m:ctrlPr>
                                <a:rPr lang="zh-CN" altLang="zh-CN" i="1">
                                  <a:latin typeface="Cambria Math" panose="02040503050406030204" pitchFamily="18" charset="0"/>
                                </a:rPr>
                              </m:ctrlPr>
                            </m:eqArrPr>
                            <m:e>
                              <m:f>
                                <m:fPr>
                                  <m:ctrlPr>
                                    <a:rPr lang="zh-CN" altLang="zh-CN" i="1">
                                      <a:latin typeface="Cambria Math" panose="02040503050406030204" pitchFamily="18" charset="0"/>
                                    </a:rPr>
                                  </m:ctrlPr>
                                </m:fPr>
                                <m:num>
                                  <m:r>
                                    <a:rPr lang="en-US" altLang="zh-CN" i="1">
                                      <a:latin typeface="Cambria Math" panose="02040503050406030204" pitchFamily="18" charset="0"/>
                                    </a:rPr>
                                    <m:t>𝜕</m:t>
                                  </m:r>
                                  <m:r>
                                    <a:rPr lang="en-US" altLang="zh-CN" i="1">
                                      <a:latin typeface="Cambria Math" panose="02040503050406030204" pitchFamily="18" charset="0"/>
                                    </a:rPr>
                                    <m:t>𝑢</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𝑢</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1</m:t>
                                  </m:r>
                                </m:sub>
                              </m:sSub>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           </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𝛺</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0,</m:t>
                                  </m:r>
                                  <m:r>
                                    <a:rPr lang="en-US" altLang="zh-CN" i="1">
                                      <a:latin typeface="Cambria Math" panose="02040503050406030204" pitchFamily="18" charset="0"/>
                                    </a:rPr>
                                    <m:t>𝑇</m:t>
                                  </m:r>
                                </m:e>
                              </m:d>
                            </m:e>
                            <m:e>
                              <m:f>
                                <m:fPr>
                                  <m:ctrlPr>
                                    <a:rPr lang="zh-CN" altLang="zh-CN" i="1">
                                      <a:latin typeface="Cambria Math" panose="02040503050406030204" pitchFamily="18" charset="0"/>
                                    </a:rPr>
                                  </m:ctrlPr>
                                </m:fPr>
                                <m:num>
                                  <m:r>
                                    <a:rPr lang="en-US" altLang="zh-CN" i="1">
                                      <a:latin typeface="Cambria Math" panose="02040503050406030204" pitchFamily="18" charset="0"/>
                                    </a:rPr>
                                    <m:t>𝜕𝜇</m:t>
                                  </m:r>
                                </m:num>
                                <m:den>
                                  <m:r>
                                    <a:rPr lang="en-US" altLang="zh-CN" i="1">
                                      <a:latin typeface="Cambria Math" panose="02040503050406030204" pitchFamily="18" charset="0"/>
                                    </a:rPr>
                                    <m:t>𝜕</m:t>
                                  </m:r>
                                  <m:r>
                                    <a:rPr lang="en-US" altLang="zh-CN" i="1">
                                      <a:latin typeface="Cambria Math" panose="02040503050406030204" pitchFamily="18" charset="0"/>
                                    </a:rPr>
                                    <m:t>𝑡</m:t>
                                  </m:r>
                                </m:den>
                              </m:f>
                              <m:r>
                                <a:rPr lang="en-US" altLang="zh-CN" i="1">
                                  <a:latin typeface="Cambria Math" panose="02040503050406030204" pitchFamily="18" charset="0"/>
                                </a:rPr>
                                <m:t>=∆</m:t>
                              </m:r>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𝑎</m:t>
                                  </m:r>
                                </m:e>
                                <m:sub>
                                  <m:r>
                                    <a:rPr lang="en-US" altLang="zh-CN" i="1">
                                      <a:latin typeface="Cambria Math" panose="02040503050406030204" pitchFamily="18" charset="0"/>
                                    </a:rPr>
                                    <m:t>2</m:t>
                                  </m:r>
                                </m:sub>
                              </m:sSub>
                              <m:r>
                                <a:rPr lang="en-US" altLang="zh-CN" i="1">
                                  <a:latin typeface="Cambria Math" panose="02040503050406030204" pitchFamily="18" charset="0"/>
                                </a:rPr>
                                <m:t>𝑓</m:t>
                              </m:r>
                              <m:d>
                                <m:dPr>
                                  <m:ctrlPr>
                                    <a:rPr lang="zh-CN" altLang="zh-CN" i="1">
                                      <a:latin typeface="Cambria Math" panose="02040503050406030204" pitchFamily="18" charset="0"/>
                                    </a:rPr>
                                  </m:ctrlPr>
                                </m:dPr>
                                <m:e>
                                  <m:r>
                                    <a:rPr lang="en-US" altLang="zh-CN" i="1">
                                      <a:latin typeface="Cambria Math" panose="02040503050406030204" pitchFamily="18" charset="0"/>
                                    </a:rPr>
                                    <m:t>𝑢</m:t>
                                  </m:r>
                                </m:e>
                              </m:d>
                              <m:r>
                                <a:rPr lang="en-US" altLang="zh-CN" i="1">
                                  <a:latin typeface="Cambria Math" panose="02040503050406030204" pitchFamily="18" charset="0"/>
                                </a:rPr>
                                <m:t>𝜇</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           </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𝛺</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0,</m:t>
                                  </m:r>
                                  <m:r>
                                    <a:rPr lang="en-US" altLang="zh-CN" i="1">
                                      <a:latin typeface="Cambria Math" panose="02040503050406030204" pitchFamily="18" charset="0"/>
                                    </a:rPr>
                                    <m:t>𝑇</m:t>
                                  </m:r>
                                </m:e>
                              </m:d>
                            </m:e>
                            <m:e>
                              <m:r>
                                <a:rPr lang="en-US" altLang="zh-CN" i="1">
                                  <a:latin typeface="Cambria Math" panose="02040503050406030204" pitchFamily="18" charset="0"/>
                                </a:rPr>
                                <m:t>𝑢</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,0</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1</m:t>
                                  </m:r>
                                </m:sub>
                              </m:sSub>
                              <m:d>
                                <m:dPr>
                                  <m:ctrlPr>
                                    <a:rPr lang="zh-CN" altLang="zh-CN" i="1">
                                      <a:latin typeface="Cambria Math" panose="02040503050406030204" pitchFamily="18" charset="0"/>
                                    </a:rPr>
                                  </m:ctrlPr>
                                </m:dPr>
                                <m:e>
                                  <m:r>
                                    <a:rPr lang="en-US" altLang="zh-CN" b="1" i="1">
                                      <a:latin typeface="Cambria Math" panose="02040503050406030204" pitchFamily="18" charset="0"/>
                                    </a:rPr>
                                    <m:t>𝑿</m:t>
                                  </m:r>
                                </m:e>
                              </m:d>
                              <m:r>
                                <a:rPr lang="en-US" altLang="zh-CN" i="1">
                                  <a:latin typeface="Cambria Math" panose="02040503050406030204" pitchFamily="18" charset="0"/>
                                </a:rPr>
                                <m:t>,        </m:t>
                              </m:r>
                              <m:r>
                                <a:rPr lang="en-US" altLang="zh-CN" i="1">
                                  <a:latin typeface="Cambria Math" panose="02040503050406030204" pitchFamily="18" charset="0"/>
                                </a:rPr>
                                <m:t>𝜇</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,0</m:t>
                                  </m:r>
                                </m:e>
                              </m:d>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𝑔</m:t>
                                  </m:r>
                                </m:e>
                                <m:sub>
                                  <m:r>
                                    <a:rPr lang="en-US" altLang="zh-CN" i="1">
                                      <a:latin typeface="Cambria Math" panose="02040503050406030204" pitchFamily="18" charset="0"/>
                                    </a:rPr>
                                    <m:t>2</m:t>
                                  </m:r>
                                </m:sub>
                              </m:sSub>
                              <m:d>
                                <m:dPr>
                                  <m:ctrlPr>
                                    <a:rPr lang="zh-CN" altLang="zh-CN" i="1">
                                      <a:latin typeface="Cambria Math" panose="02040503050406030204" pitchFamily="18" charset="0"/>
                                    </a:rPr>
                                  </m:ctrlPr>
                                </m:dPr>
                                <m:e>
                                  <m:r>
                                    <a:rPr lang="en-US" altLang="zh-CN" b="1" i="1">
                                      <a:latin typeface="Cambria Math" panose="02040503050406030204" pitchFamily="18" charset="0"/>
                                    </a:rPr>
                                    <m:t>𝑿</m:t>
                                  </m:r>
                                </m:e>
                              </m:d>
                              <m:r>
                                <a:rPr lang="en-US" altLang="zh-CN" i="1">
                                  <a:latin typeface="Cambria Math" panose="02040503050406030204" pitchFamily="18" charset="0"/>
                                </a:rPr>
                                <m:t>,                  </m:t>
                              </m:r>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𝛺</m:t>
                              </m:r>
                            </m:e>
                            <m:e>
                              <m:r>
                                <a:rPr lang="en-US" altLang="zh-CN" i="1">
                                  <a:latin typeface="Cambria Math" panose="02040503050406030204" pitchFamily="18" charset="0"/>
                                </a:rPr>
                                <m:t>𝑢</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=0,        </m:t>
                              </m:r>
                              <m:r>
                                <a:rPr lang="en-US" altLang="zh-CN" i="1">
                                  <a:latin typeface="Cambria Math" panose="02040503050406030204" pitchFamily="18" charset="0"/>
                                </a:rPr>
                                <m:t>𝜇</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=0.                   </m:t>
                              </m:r>
                              <m:d>
                                <m:dPr>
                                  <m:ctrlPr>
                                    <a:rPr lang="zh-CN" altLang="zh-CN" i="1">
                                      <a:latin typeface="Cambria Math" panose="02040503050406030204" pitchFamily="18" charset="0"/>
                                    </a:rPr>
                                  </m:ctrlPr>
                                </m:dPr>
                                <m:e>
                                  <m:r>
                                    <a:rPr lang="en-US" altLang="zh-CN" b="1" i="1">
                                      <a:latin typeface="Cambria Math" panose="02040503050406030204" pitchFamily="18" charset="0"/>
                                    </a:rPr>
                                    <m:t>𝑿</m:t>
                                  </m:r>
                                  <m:r>
                                    <a:rPr lang="en-US" altLang="zh-CN" i="1">
                                      <a:latin typeface="Cambria Math" panose="02040503050406030204" pitchFamily="18" charset="0"/>
                                    </a:rPr>
                                    <m:t>,</m:t>
                                  </m:r>
                                  <m:r>
                                    <a:rPr lang="en-US" altLang="zh-CN" i="1">
                                      <a:latin typeface="Cambria Math" panose="02040503050406030204" pitchFamily="18" charset="0"/>
                                    </a:rPr>
                                    <m:t>𝑡</m:t>
                                  </m:r>
                                </m:e>
                              </m:d>
                              <m:r>
                                <a:rPr lang="en-US" altLang="zh-CN" i="1">
                                  <a:latin typeface="Cambria Math" panose="02040503050406030204" pitchFamily="18" charset="0"/>
                                </a:rPr>
                                <m:t>∈</m:t>
                              </m:r>
                              <m:r>
                                <a:rPr lang="en-US" altLang="zh-CN" i="1">
                                  <a:latin typeface="Cambria Math" panose="02040503050406030204" pitchFamily="18" charset="0"/>
                                </a:rPr>
                                <m:t>𝜕𝛺</m:t>
                              </m:r>
                              <m:r>
                                <a:rPr lang="en-US" altLang="zh-CN" i="1">
                                  <a:latin typeface="Cambria Math" panose="02040503050406030204" pitchFamily="18" charset="0"/>
                                </a:rPr>
                                <m:t>×</m:t>
                              </m:r>
                              <m:d>
                                <m:dPr>
                                  <m:ctrlPr>
                                    <a:rPr lang="zh-CN" altLang="zh-CN" i="1">
                                      <a:latin typeface="Cambria Math" panose="02040503050406030204" pitchFamily="18" charset="0"/>
                                    </a:rPr>
                                  </m:ctrlPr>
                                </m:dPr>
                                <m:e>
                                  <m:r>
                                    <a:rPr lang="en-US" altLang="zh-CN" i="1">
                                      <a:latin typeface="Cambria Math" panose="02040503050406030204" pitchFamily="18" charset="0"/>
                                    </a:rPr>
                                    <m:t>0,</m:t>
                                  </m:r>
                                  <m:r>
                                    <a:rPr lang="en-US" altLang="zh-CN" i="1">
                                      <a:latin typeface="Cambria Math" panose="02040503050406030204" pitchFamily="18" charset="0"/>
                                    </a:rPr>
                                    <m:t>𝑇</m:t>
                                  </m:r>
                                </m:e>
                              </m:d>
                            </m:e>
                          </m:eqArr>
                        </m:e>
                      </m:d>
                    </m:oMath>
                  </m:oMathPara>
                </a14:m>
                <a:endParaRPr lang="zh-CN" altLang="en-US" dirty="0"/>
              </a:p>
            </p:txBody>
          </p:sp>
        </mc:Choice>
        <mc:Fallback xmlns="">
          <p:sp>
            <p:nvSpPr>
              <p:cNvPr id="5" name="文本框 4">
                <a:extLst>
                  <a:ext uri="{FF2B5EF4-FFF2-40B4-BE49-F238E27FC236}">
                    <a16:creationId xmlns:a16="http://schemas.microsoft.com/office/drawing/2014/main" id="{BF0D7FB2-22D7-8967-F301-49B3BF1A0E6B}"/>
                  </a:ext>
                </a:extLst>
              </p:cNvPr>
              <p:cNvSpPr txBox="1">
                <a:spLocks noRot="1" noChangeAspect="1" noMove="1" noResize="1" noEditPoints="1" noAdjustHandles="1" noChangeArrowheads="1" noChangeShapeType="1" noTextEdit="1"/>
              </p:cNvSpPr>
              <p:nvPr/>
            </p:nvSpPr>
            <p:spPr>
              <a:xfrm>
                <a:off x="1199408" y="2068175"/>
                <a:ext cx="2778826" cy="1821717"/>
              </a:xfrm>
              <a:prstGeom prst="rect">
                <a:avLst/>
              </a:prstGeom>
              <a:blipFill>
                <a:blip r:embed="rId2"/>
                <a:stretch>
                  <a:fillRect r="-12039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2C1DE6-53F8-52FE-BACB-413ABDA4E152}"/>
                  </a:ext>
                </a:extLst>
              </p:cNvPr>
              <p:cNvSpPr txBox="1"/>
              <p:nvPr/>
            </p:nvSpPr>
            <p:spPr>
              <a:xfrm>
                <a:off x="1199408" y="4126675"/>
                <a:ext cx="10066204" cy="2452338"/>
              </a:xfrm>
              <a:prstGeom prst="rect">
                <a:avLst/>
              </a:prstGeom>
              <a:noFill/>
            </p:spPr>
            <p:txBody>
              <a:bodyPr wrap="square" rtlCol="0">
                <a:spAutoFit/>
              </a:bodyPr>
              <a:lstStyle/>
              <a:p>
                <a:pPr indent="304800" algn="just">
                  <a:lnSpc>
                    <a:spcPct val="150000"/>
                  </a:lnSpc>
                </a:pPr>
                <a:r>
                  <a:rPr lang="zh-CN" altLang="zh-CN" sz="1800" kern="100" dirty="0">
                    <a:effectLst/>
                    <a:latin typeface="Times New Roman" panose="02020603050405020304" pitchFamily="18" charset="0"/>
                    <a:ea typeface="宋体" panose="02010600030101010101" pitchFamily="2" charset="-122"/>
                  </a:rPr>
                  <a:t>其中，</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rPr>
                      <m:t>𝑿</m:t>
                    </m:r>
                  </m:oMath>
                </a14:m>
                <a:r>
                  <a:rPr lang="zh-CN" altLang="zh-CN" sz="1800" kern="100" dirty="0">
                    <a:effectLst/>
                    <a:latin typeface="Times New Roman" panose="02020603050405020304" pitchFamily="18" charset="0"/>
                    <a:ea typeface="宋体" panose="02010600030101010101" pitchFamily="2" charset="-122"/>
                  </a:rPr>
                  <a:t>是一维的，</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kern="100">
                            <a:effectLst/>
                            <a:latin typeface="Cambria Math" panose="02040503050406030204" pitchFamily="18" charset="0"/>
                            <a:ea typeface="宋体" panose="02010600030101010101" pitchFamily="2" charset="-122"/>
                          </a:rPr>
                          <m:t>1</m:t>
                        </m:r>
                      </m:sub>
                    </m:sSub>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𝑎</m:t>
                        </m:r>
                      </m:e>
                      <m:sub>
                        <m:r>
                          <a:rPr lang="en-US" altLang="zh-CN" sz="1800" kern="100">
                            <a:effectLst/>
                            <a:latin typeface="Cambria Math" panose="02040503050406030204" pitchFamily="18" charset="0"/>
                            <a:ea typeface="宋体" panose="02010600030101010101" pitchFamily="2" charset="-122"/>
                          </a:rPr>
                          <m:t>2</m:t>
                        </m:r>
                      </m:sub>
                    </m:sSub>
                    <m:r>
                      <a:rPr lang="en-US" altLang="zh-CN" sz="1800" kern="100">
                        <a:effectLst/>
                        <a:latin typeface="Cambria Math" panose="02040503050406030204" pitchFamily="18" charset="0"/>
                        <a:ea typeface="宋体" panose="02010600030101010101" pitchFamily="2" charset="-122"/>
                      </a:rPr>
                      <m:t>=1</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𝑓</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𝑢</m:t>
                        </m:r>
                      </m:e>
                    </m:d>
                    <m:r>
                      <a:rPr lang="en-US" altLang="zh-CN" sz="1800" kern="100">
                        <a:effectLst/>
                        <a:latin typeface="Cambria Math" panose="02040503050406030204" pitchFamily="18" charset="0"/>
                        <a:ea typeface="宋体" panose="02010600030101010101" pitchFamily="2" charset="-122"/>
                      </a:rPr>
                      <m:t>=</m:t>
                    </m:r>
                    <m:f>
                      <m:fPr>
                        <m:ctrlPr>
                          <a:rPr lang="zh-CN" altLang="zh-CN" sz="1800" i="1" kern="100">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rPr>
                          <m:t>𝑢</m:t>
                        </m:r>
                      </m:num>
                      <m:den>
                        <m:r>
                          <a:rPr lang="en-US" altLang="zh-CN" sz="1800" i="1" kern="100">
                            <a:effectLst/>
                            <a:latin typeface="Cambria Math" panose="02040503050406030204" pitchFamily="18" charset="0"/>
                            <a:ea typeface="宋体" panose="02010600030101010101" pitchFamily="2" charset="-122"/>
                          </a:rPr>
                          <m:t>𝑢</m:t>
                        </m:r>
                        <m:r>
                          <a:rPr lang="en-US" altLang="zh-CN" sz="1800" i="1" kern="100">
                            <a:effectLst/>
                            <a:latin typeface="Cambria Math" panose="02040503050406030204" pitchFamily="18" charset="0"/>
                            <a:ea typeface="宋体" panose="02010600030101010101" pitchFamily="2" charset="-122"/>
                          </a:rPr>
                          <m:t>+1</m:t>
                        </m:r>
                      </m:den>
                    </m:f>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𝑔</m:t>
                        </m:r>
                      </m:e>
                      <m:sub>
                        <m:r>
                          <a:rPr lang="en-US" altLang="zh-CN" sz="1800"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e>
                    </m:d>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𝑠𝑖𝑛</m:t>
                    </m:r>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𝜋</m:t>
                    </m:r>
                    <m:r>
                      <a:rPr lang="en-US" altLang="zh-CN" sz="1800" b="1" i="1" kern="100">
                        <a:effectLst/>
                        <a:latin typeface="Cambria Math" panose="02040503050406030204" pitchFamily="18" charset="0"/>
                        <a:ea typeface="宋体" panose="02010600030101010101" pitchFamily="2" charset="-122"/>
                      </a:rPr>
                      <m:t>𝑿</m:t>
                    </m:r>
                    <m:r>
                      <a:rPr lang="en-US" altLang="zh-CN" sz="1800" kern="100">
                        <a:effectLst/>
                        <a:latin typeface="Cambria Math" panose="02040503050406030204" pitchFamily="18" charset="0"/>
                        <a:ea typeface="宋体" panose="02010600030101010101" pitchFamily="2" charset="-122"/>
                      </a:rPr>
                      <m:t>)</m:t>
                    </m:r>
                  </m:oMath>
                </a14:m>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𝛺</m:t>
                    </m:r>
                    <m:r>
                      <a:rPr lang="en-US" altLang="zh-CN" sz="1800" kern="100">
                        <a:effectLst/>
                        <a:latin typeface="Cambria Math" panose="02040503050406030204" pitchFamily="18" charset="0"/>
                        <a:ea typeface="宋体" panose="02010600030101010101" pitchFamily="2" charset="-122"/>
                      </a:rPr>
                      <m:t>=(0,1)</m:t>
                    </m:r>
                  </m:oMath>
                </a14:m>
                <a:r>
                  <a:rPr lang="zh-CN" altLang="zh-CN" sz="1800" kern="100" dirty="0">
                    <a:effectLst/>
                    <a:latin typeface="Times New Roman" panose="02020603050405020304" pitchFamily="18" charset="0"/>
                    <a:ea typeface="宋体" panose="02010600030101010101" pitchFamily="2" charset="-122"/>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𝑇</m:t>
                    </m:r>
                    <m:r>
                      <a:rPr lang="en-US" altLang="zh-CN" sz="1800" kern="100">
                        <a:effectLst/>
                        <a:latin typeface="Cambria Math" panose="02040503050406030204" pitchFamily="18" charset="0"/>
                        <a:ea typeface="宋体" panose="02010600030101010101" pitchFamily="2" charset="-122"/>
                      </a:rPr>
                      <m:t>=1</m:t>
                    </m:r>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则</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rPr>
                      <m:t>𝜕𝛺</m:t>
                    </m:r>
                    <m:r>
                      <a:rPr lang="en-US" altLang="zh-CN" sz="1800" kern="100">
                        <a:effectLst/>
                        <a:latin typeface="Cambria Math" panose="02040503050406030204" pitchFamily="18" charset="0"/>
                        <a:ea typeface="宋体" panose="02010600030101010101" pitchFamily="2" charset="-122"/>
                      </a:rPr>
                      <m:t>=[0,1]</m:t>
                    </m:r>
                  </m:oMath>
                </a14:m>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a:p>
                <a:pPr indent="304800">
                  <a:lnSpc>
                    <a:spcPct val="150000"/>
                  </a:lnSpc>
                  <a:tabLst>
                    <a:tab pos="2635250" algn="ctr"/>
                    <a:tab pos="5271135" algn="r"/>
                  </a:tabLst>
                </a:pPr>
                <a:r>
                  <a:rPr lang="zh-CN" altLang="zh-CN" sz="1800" i="0" kern="100" dirty="0">
                    <a:effectLst/>
                    <a:latin typeface="Times New Roman" panose="02020603050405020304" pitchFamily="18" charset="0"/>
                    <a:ea typeface="宋体" panose="02010600030101010101" pitchFamily="2" charset="-122"/>
                  </a:rPr>
                  <a:t>令</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1</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𝐹</m:t>
                        </m:r>
                      </m:e>
                      <m:sub>
                        <m:r>
                          <a:rPr lang="en-US" altLang="zh-CN" sz="1800" i="1" kern="100">
                            <a:effectLst/>
                            <a:latin typeface="Cambria Math" panose="02040503050406030204" pitchFamily="18" charset="0"/>
                            <a:ea typeface="宋体" panose="02010600030101010101" pitchFamily="2" charset="-122"/>
                          </a:rPr>
                          <m:t>2</m:t>
                        </m:r>
                      </m:sub>
                    </m:sSub>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1" kern="100">
                        <a:effectLst/>
                        <a:latin typeface="Cambria Math" panose="02040503050406030204" pitchFamily="18" charset="0"/>
                        <a:ea typeface="宋体" panose="02010600030101010101" pitchFamily="2" charset="-122"/>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i="1">
                        <a:latin typeface="Cambria Math" panose="02040503050406030204" pitchFamily="18" charset="0"/>
                      </a:rPr>
                      <m:t>𝑠𝑖𝑛</m:t>
                    </m:r>
                    <m:d>
                      <m:dPr>
                        <m:ctrlPr>
                          <a:rPr lang="zh-CN" altLang="zh-CN" i="1">
                            <a:latin typeface="Cambria Math" panose="02040503050406030204" pitchFamily="18" charset="0"/>
                          </a:rPr>
                        </m:ctrlPr>
                      </m:dPr>
                      <m:e>
                        <m:r>
                          <a:rPr lang="en-US" altLang="zh-CN" i="1">
                            <a:latin typeface="Cambria Math" panose="02040503050406030204" pitchFamily="18" charset="0"/>
                          </a:rPr>
                          <m:t>𝜋</m:t>
                        </m:r>
                        <m:r>
                          <a:rPr lang="en-US" altLang="zh-CN" i="1">
                            <a:latin typeface="Cambria Math" panose="02040503050406030204" pitchFamily="18" charset="0"/>
                          </a:rPr>
                          <m:t>𝑥</m:t>
                        </m:r>
                      </m:e>
                    </m:d>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𝜋</m:t>
                        </m:r>
                        <m:r>
                          <a:rPr lang="en-US" altLang="zh-CN" i="1">
                            <a:latin typeface="Cambria Math" panose="02040503050406030204" pitchFamily="18" charset="0"/>
                          </a:rPr>
                          <m:t>∙</m:t>
                        </m:r>
                        <m:r>
                          <a:rPr lang="en-US" altLang="zh-CN" i="1">
                            <a:latin typeface="Cambria Math" panose="02040503050406030204" pitchFamily="18" charset="0"/>
                          </a:rPr>
                          <m:t>𝑒</m:t>
                        </m:r>
                      </m:e>
                      <m:sup>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i="1">
                        <a:latin typeface="Cambria Math" panose="02040503050406030204" pitchFamily="18" charset="0"/>
                      </a:rPr>
                      <m:t>𝑠𝑖𝑛</m:t>
                    </m:r>
                    <m:d>
                      <m:dPr>
                        <m:ctrlPr>
                          <a:rPr lang="zh-CN" altLang="zh-CN" i="1">
                            <a:latin typeface="Cambria Math" panose="02040503050406030204" pitchFamily="18" charset="0"/>
                          </a:rPr>
                        </m:ctrlPr>
                      </m:dPr>
                      <m:e>
                        <m:r>
                          <a:rPr lang="en-US" altLang="zh-CN" i="1">
                            <a:latin typeface="Cambria Math" panose="02040503050406030204" pitchFamily="18" charset="0"/>
                          </a:rPr>
                          <m:t>𝜋</m:t>
                        </m:r>
                        <m:r>
                          <a:rPr lang="en-US" altLang="zh-CN" i="1">
                            <a:latin typeface="Cambria Math" panose="02040503050406030204" pitchFamily="18" charset="0"/>
                          </a:rPr>
                          <m:t>𝑥</m:t>
                        </m:r>
                      </m:e>
                    </m:d>
                    <m:r>
                      <a:rPr lang="en-US" altLang="zh-CN" i="1">
                        <a:latin typeface="Cambria Math" panose="02040503050406030204" pitchFamily="18" charset="0"/>
                      </a:rPr>
                      <m:t>+</m:t>
                    </m:r>
                    <m:f>
                      <m:fPr>
                        <m:ctrlPr>
                          <a:rPr lang="zh-CN" altLang="zh-CN" i="1">
                            <a:latin typeface="Cambria Math" panose="02040503050406030204" pitchFamily="18" charset="0"/>
                          </a:rPr>
                        </m:ctrlPr>
                      </m:fPr>
                      <m:num>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2</m:t>
                            </m:r>
                            <m:r>
                              <a:rPr lang="en-US" altLang="zh-CN" i="1">
                                <a:latin typeface="Cambria Math" panose="02040503050406030204" pitchFamily="18" charset="0"/>
                              </a:rPr>
                              <m:t>𝑡</m:t>
                            </m:r>
                          </m:sup>
                        </m:sSup>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𝑠𝑖𝑛</m:t>
                            </m:r>
                          </m:e>
                          <m:sup>
                            <m:r>
                              <a:rPr lang="en-US" altLang="zh-CN" i="1">
                                <a:latin typeface="Cambria Math" panose="02040503050406030204" pitchFamily="18" charset="0"/>
                              </a:rPr>
                              <m:t>2</m:t>
                            </m:r>
                          </m:sup>
                        </m:sSup>
                        <m:r>
                          <a:rPr lang="en-US" altLang="zh-CN" i="1">
                            <a:latin typeface="Cambria Math" panose="02040503050406030204" pitchFamily="18" charset="0"/>
                          </a:rPr>
                          <m:t>(</m:t>
                        </m:r>
                        <m:r>
                          <a:rPr lang="en-US" altLang="zh-CN" i="1">
                            <a:latin typeface="Cambria Math" panose="02040503050406030204" pitchFamily="18" charset="0"/>
                          </a:rPr>
                          <m:t>𝜋</m:t>
                        </m:r>
                        <m:r>
                          <a:rPr lang="en-US" altLang="zh-CN" i="1">
                            <a:latin typeface="Cambria Math" panose="02040503050406030204" pitchFamily="18" charset="0"/>
                          </a:rPr>
                          <m:t>𝑥</m:t>
                        </m:r>
                        <m:r>
                          <a:rPr lang="en-US" altLang="zh-CN" i="1">
                            <a:latin typeface="Cambria Math" panose="02040503050406030204" pitchFamily="18" charset="0"/>
                          </a:rPr>
                          <m:t>)</m:t>
                        </m:r>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𝑒</m:t>
                            </m:r>
                          </m:e>
                          <m:sup>
                            <m:r>
                              <a:rPr lang="en-US" altLang="zh-CN" i="1">
                                <a:latin typeface="Cambria Math" panose="02040503050406030204" pitchFamily="18" charset="0"/>
                              </a:rPr>
                              <m:t>𝑡</m:t>
                            </m:r>
                          </m:sup>
                        </m:sSup>
                        <m:r>
                          <a:rPr lang="en-US" altLang="zh-CN" i="1">
                            <a:latin typeface="Cambria Math" panose="02040503050406030204" pitchFamily="18" charset="0"/>
                          </a:rPr>
                          <m:t>∙</m:t>
                        </m:r>
                        <m:r>
                          <a:rPr lang="en-US" altLang="zh-CN" i="1">
                            <a:latin typeface="Cambria Math" panose="02040503050406030204" pitchFamily="18" charset="0"/>
                          </a:rPr>
                          <m:t>𝑠𝑖𝑛</m:t>
                        </m:r>
                        <m:d>
                          <m:dPr>
                            <m:ctrlPr>
                              <a:rPr lang="zh-CN" altLang="zh-CN" i="1">
                                <a:latin typeface="Cambria Math" panose="02040503050406030204" pitchFamily="18" charset="0"/>
                              </a:rPr>
                            </m:ctrlPr>
                          </m:dPr>
                          <m:e>
                            <m:r>
                              <a:rPr lang="en-US" altLang="zh-CN" i="1">
                                <a:latin typeface="Cambria Math" panose="02040503050406030204" pitchFamily="18" charset="0"/>
                              </a:rPr>
                              <m:t>𝜋</m:t>
                            </m:r>
                            <m:r>
                              <a:rPr lang="en-US" altLang="zh-CN" i="1">
                                <a:latin typeface="Cambria Math" panose="02040503050406030204" pitchFamily="18" charset="0"/>
                              </a:rPr>
                              <m:t>𝑥</m:t>
                            </m:r>
                          </m:e>
                        </m:d>
                        <m:r>
                          <a:rPr lang="en-US" altLang="zh-CN" i="1">
                            <a:latin typeface="Cambria Math" panose="02040503050406030204" pitchFamily="18" charset="0"/>
                          </a:rPr>
                          <m:t>+1</m:t>
                        </m:r>
                      </m:den>
                    </m:f>
                  </m:oMath>
                </a14:m>
                <a:r>
                  <a:rPr lang="zh-CN" altLang="zh-CN" sz="1800" i="0" kern="100" dirty="0">
                    <a:effectLst/>
                    <a:latin typeface="Times New Roman" panose="02020603050405020304" pitchFamily="18" charset="0"/>
                    <a:ea typeface="宋体" panose="02010600030101010101" pitchFamily="2" charset="-122"/>
                  </a:rPr>
                  <a:t>，则对应的精确解：</a:t>
                </a:r>
                <a:endParaRPr lang="zh-CN" altLang="zh-CN" sz="1800" i="1" kern="100" dirty="0">
                  <a:effectLst/>
                  <a:latin typeface="Times New Roman" panose="02020603050405020304" pitchFamily="18" charset="0"/>
                  <a:ea typeface="宋体" panose="02010600030101010101" pitchFamily="2" charset="-122"/>
                </a:endParaRPr>
              </a:p>
              <a:p>
                <a:pPr algn="just">
                  <a:lnSpc>
                    <a:spcPct val="150000"/>
                  </a:lnSpc>
                </a:pPr>
                <a14:m>
                  <m:oMathPara xmlns:m="http://schemas.openxmlformats.org/officeDocument/2006/math">
                    <m:oMathParaPr>
                      <m:jc m:val="centerGroup"/>
                    </m:oMathParaPr>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𝜇</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𝑒</m:t>
                          </m:r>
                        </m:e>
                        <m:sup>
                          <m:r>
                            <m:rPr>
                              <m:sty m:val="p"/>
                            </m:rPr>
                            <a:rPr lang="en-US" altLang="zh-CN" sz="1800" i="0" kern="100">
                              <a:effectLst/>
                              <a:latin typeface="Cambria Math" panose="02040503050406030204" pitchFamily="18" charset="0"/>
                              <a:ea typeface="宋体" panose="02010600030101010101" pitchFamily="2" charset="-122"/>
                            </a:rPr>
                            <m:t>t</m:t>
                          </m:r>
                        </m:sup>
                      </m:sSup>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𝑠𝑖𝑛</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𝜋</m:t>
                          </m:r>
                          <m:r>
                            <a:rPr lang="en-US" altLang="zh-CN" sz="1800" i="1" kern="100">
                              <a:effectLst/>
                              <a:latin typeface="Cambria Math" panose="02040503050406030204" pitchFamily="18" charset="0"/>
                              <a:ea typeface="宋体" panose="02010600030101010101" pitchFamily="2" charset="-122"/>
                            </a:rPr>
                            <m:t>𝑥</m:t>
                          </m:r>
                        </m:e>
                      </m:d>
                      <m:r>
                        <a:rPr lang="en-US" altLang="zh-CN" sz="1800" i="0" kern="100">
                          <a:effectLst/>
                          <a:latin typeface="Cambria Math" panose="02040503050406030204" pitchFamily="18" charset="0"/>
                          <a:ea typeface="宋体" panose="02010600030101010101" pitchFamily="2" charset="-122"/>
                        </a:rPr>
                        <m:t>.</m:t>
                      </m:r>
                    </m:oMath>
                  </m:oMathPara>
                </a14:m>
                <a:endParaRPr lang="zh-CN" altLang="zh-CN" sz="1800" kern="100" dirty="0">
                  <a:effectLst/>
                  <a:latin typeface="Times New Roman" panose="02020603050405020304" pitchFamily="18" charset="0"/>
                  <a:ea typeface="宋体" panose="02010600030101010101" pitchFamily="2" charset="-122"/>
                </a:endParaRPr>
              </a:p>
              <a:p>
                <a:endParaRPr lang="zh-CN" altLang="en-US" dirty="0"/>
              </a:p>
            </p:txBody>
          </p:sp>
        </mc:Choice>
        <mc:Fallback xmlns="">
          <p:sp>
            <p:nvSpPr>
              <p:cNvPr id="6" name="文本框 5">
                <a:extLst>
                  <a:ext uri="{FF2B5EF4-FFF2-40B4-BE49-F238E27FC236}">
                    <a16:creationId xmlns:a16="http://schemas.microsoft.com/office/drawing/2014/main" id="{422C1DE6-53F8-52FE-BACB-413ABDA4E152}"/>
                  </a:ext>
                </a:extLst>
              </p:cNvPr>
              <p:cNvSpPr txBox="1">
                <a:spLocks noRot="1" noChangeAspect="1" noMove="1" noResize="1" noEditPoints="1" noAdjustHandles="1" noChangeArrowheads="1" noChangeShapeType="1" noTextEdit="1"/>
              </p:cNvSpPr>
              <p:nvPr/>
            </p:nvSpPr>
            <p:spPr>
              <a:xfrm>
                <a:off x="1199408" y="4126675"/>
                <a:ext cx="10066204" cy="2452338"/>
              </a:xfrm>
              <a:prstGeom prst="rect">
                <a:avLst/>
              </a:prstGeom>
              <a:blipFill>
                <a:blip r:embed="rId3"/>
                <a:stretch>
                  <a:fillRect l="-545" r="-4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95795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6F3044-8567-341B-4860-6DC885A5EDA8}"/>
                  </a:ext>
                </a:extLst>
              </p:cNvPr>
              <p:cNvSpPr txBox="1"/>
              <p:nvPr/>
            </p:nvSpPr>
            <p:spPr>
              <a:xfrm>
                <a:off x="805656" y="1703332"/>
                <a:ext cx="10505591" cy="387286"/>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按式</a:t>
                </a:r>
                <a:r>
                  <a:rPr lang="en-US" altLang="zh-CN" sz="1800" kern="100" dirty="0">
                    <a:effectLst/>
                    <a:latin typeface="Times New Roman" panose="02020603050405020304" pitchFamily="18" charset="0"/>
                    <a:ea typeface="宋体" panose="02010600030101010101" pitchFamily="2" charset="-122"/>
                  </a:rPr>
                  <a:t>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构造径向基函数，取</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令</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=0.01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=0,1,…,100</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i="1"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186F3044-8567-341B-4860-6DC885A5EDA8}"/>
                  </a:ext>
                </a:extLst>
              </p:cNvPr>
              <p:cNvSpPr txBox="1">
                <a:spLocks noRot="1" noChangeAspect="1" noMove="1" noResize="1" noEditPoints="1" noAdjustHandles="1" noChangeArrowheads="1" noChangeShapeType="1" noTextEdit="1"/>
              </p:cNvSpPr>
              <p:nvPr/>
            </p:nvSpPr>
            <p:spPr>
              <a:xfrm>
                <a:off x="805656" y="1703332"/>
                <a:ext cx="10505591" cy="387286"/>
              </a:xfrm>
              <a:prstGeom prst="rect">
                <a:avLst/>
              </a:prstGeom>
              <a:blipFill>
                <a:blip r:embed="rId2"/>
                <a:stretch>
                  <a:fillRect t="-7813"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0D7FB2-22D7-8967-F301-49B3BF1A0E6B}"/>
                  </a:ext>
                </a:extLst>
              </p:cNvPr>
              <p:cNvSpPr txBox="1"/>
              <p:nvPr/>
            </p:nvSpPr>
            <p:spPr>
              <a:xfrm>
                <a:off x="748144" y="2115399"/>
                <a:ext cx="9624949" cy="646331"/>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对于上述方法，在</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=(0,1)</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内均匀地取</a:t>
                </a:r>
                <a14:m>
                  <m:oMath xmlns:m="http://schemas.openxmlformats.org/officeDocument/2006/math">
                    <m:r>
                      <a:rPr lang="en-US" altLang="zh-CN" i="1">
                        <a:latin typeface="Cambria Math" panose="02040503050406030204" pitchFamily="18" charset="0"/>
                      </a:rPr>
                      <m:t>𝑁</m:t>
                    </m:r>
                    <m:r>
                      <a:rPr lang="en-US" altLang="zh-CN" i="1">
                        <a:latin typeface="Cambria Math" panose="02040503050406030204" pitchFamily="18" charset="0"/>
                      </a:rPr>
                      <m:t>=60</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个虚拟点，</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𝑖</m:t>
                        </m:r>
                      </m:sub>
                    </m:sSub>
                    <m:r>
                      <a:rPr lang="en-US" altLang="zh-CN" i="1">
                        <a:latin typeface="Cambria Math" panose="02040503050406030204" pitchFamily="18" charset="0"/>
                      </a:rPr>
                      <m:t>=58</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𝑏</m:t>
                        </m:r>
                      </m:sub>
                    </m:sSub>
                    <m:r>
                      <a:rPr lang="en-US" altLang="zh-CN" i="1">
                        <a:latin typeface="Cambria Math" panose="02040503050406030204" pitchFamily="18" charset="0"/>
                      </a:rPr>
                      <m:t>=2</m:t>
                    </m:r>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开始进行无网格法处理，得到如下函数图像：</a:t>
                </a:r>
              </a:p>
            </p:txBody>
          </p:sp>
        </mc:Choice>
        <mc:Fallback xmlns="">
          <p:sp>
            <p:nvSpPr>
              <p:cNvPr id="5" name="文本框 4">
                <a:extLst>
                  <a:ext uri="{FF2B5EF4-FFF2-40B4-BE49-F238E27FC236}">
                    <a16:creationId xmlns:a16="http://schemas.microsoft.com/office/drawing/2014/main" id="{BF0D7FB2-22D7-8967-F301-49B3BF1A0E6B}"/>
                  </a:ext>
                </a:extLst>
              </p:cNvPr>
              <p:cNvSpPr txBox="1">
                <a:spLocks noRot="1" noChangeAspect="1" noMove="1" noResize="1" noEditPoints="1" noAdjustHandles="1" noChangeArrowheads="1" noChangeShapeType="1" noTextEdit="1"/>
              </p:cNvSpPr>
              <p:nvPr/>
            </p:nvSpPr>
            <p:spPr>
              <a:xfrm>
                <a:off x="748144" y="2115399"/>
                <a:ext cx="9624949" cy="646331"/>
              </a:xfrm>
              <a:prstGeom prst="rect">
                <a:avLst/>
              </a:prstGeom>
              <a:blipFill>
                <a:blip r:embed="rId3"/>
                <a:stretch>
                  <a:fillRect l="-570" t="-6604"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E0B9ED2-907B-05B6-C38F-3619C64A5E41}"/>
                  </a:ext>
                </a:extLst>
              </p:cNvPr>
              <p:cNvSpPr txBox="1"/>
              <p:nvPr/>
            </p:nvSpPr>
            <p:spPr>
              <a:xfrm>
                <a:off x="805656" y="5883390"/>
                <a:ext cx="9882136" cy="690958"/>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其中，最大的误差</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𝑢</m:t>
                        </m:r>
                      </m:sub>
                      <m:sup>
                        <m:r>
                          <a:rPr lang="en-US" altLang="zh-CN" i="1">
                            <a:latin typeface="Cambria Math" panose="02040503050406030204" pitchFamily="18" charset="0"/>
                          </a:rPr>
                          <m:t>1</m:t>
                        </m:r>
                      </m:sup>
                    </m:sSubSup>
                    <m:r>
                      <a:rPr lang="en-US" altLang="zh-CN" i="1">
                        <a:latin typeface="Cambria Math" panose="02040503050406030204" pitchFamily="18" charset="0"/>
                      </a:rPr>
                      <m:t>=2.302×</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−5</m:t>
                        </m:r>
                      </m:sup>
                    </m:sSup>
                  </m:oMath>
                </a14:m>
                <a:r>
                  <a:rPr lang="zh-CN" altLang="en-US" kern="100" dirty="0">
                    <a:latin typeface="Times New Roman" panose="02020603050405020304" pitchFamily="18" charset="0"/>
                    <a:ea typeface="宋体" panose="02010600030101010101" pitchFamily="2" charset="-122"/>
                  </a:rPr>
                  <a:t> ，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𝜇</m:t>
                        </m:r>
                      </m:sub>
                      <m:sup>
                        <m:r>
                          <a:rPr lang="en-US" altLang="zh-CN" i="1">
                            <a:latin typeface="Cambria Math" panose="02040503050406030204" pitchFamily="18" charset="0"/>
                          </a:rPr>
                          <m:t>1</m:t>
                        </m:r>
                      </m:sup>
                    </m:sSubSup>
                    <m:r>
                      <a:rPr lang="en-US" altLang="zh-CN" i="1">
                        <a:latin typeface="Cambria Math" panose="02040503050406030204" pitchFamily="18" charset="0"/>
                      </a:rPr>
                      <m:t>=3.807×</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−5</m:t>
                        </m:r>
                      </m:sup>
                    </m:sSup>
                  </m:oMath>
                </a14:m>
                <a:r>
                  <a:rPr lang="zh-CN" altLang="en-US" sz="1800" kern="100" dirty="0">
                    <a:effectLst/>
                    <a:latin typeface="Times New Roman" panose="02020603050405020304" pitchFamily="18" charset="0"/>
                    <a:ea typeface="宋体" panose="02010600030101010101" pitchFamily="2" charset="-122"/>
                  </a:rPr>
                  <a:t>，</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𝑢</m:t>
                        </m:r>
                      </m:sub>
                      <m:sup>
                        <m:r>
                          <a:rPr lang="en-US" altLang="zh-CN" i="1">
                            <a:latin typeface="Cambria Math" panose="02040503050406030204" pitchFamily="18" charset="0"/>
                          </a:rPr>
                          <m:t>100</m:t>
                        </m:r>
                      </m:sup>
                    </m:sSubSup>
                    <m:r>
                      <a:rPr lang="en-US" altLang="zh-CN" i="1">
                        <a:latin typeface="Cambria Math" panose="02040503050406030204" pitchFamily="18" charset="0"/>
                      </a:rPr>
                      <m:t>=2.560×</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−4</m:t>
                        </m:r>
                      </m:sup>
                    </m:sSup>
                  </m:oMath>
                </a14:m>
                <a:r>
                  <a:rPr lang="zh-CN" altLang="en-US" kern="100" dirty="0">
                    <a:latin typeface="Times New Roman" panose="02020603050405020304" pitchFamily="18" charset="0"/>
                    <a:ea typeface="宋体" panose="02010600030101010101" pitchFamily="2" charset="-122"/>
                  </a:rPr>
                  <a:t> ， </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𝜇</m:t>
                        </m:r>
                      </m:sub>
                      <m:sup>
                        <m:r>
                          <a:rPr lang="en-US" altLang="zh-CN" i="1">
                            <a:latin typeface="Cambria Math" panose="02040503050406030204" pitchFamily="18" charset="0"/>
                          </a:rPr>
                          <m:t>100</m:t>
                        </m:r>
                      </m:sup>
                    </m:sSubSup>
                    <m:r>
                      <a:rPr lang="en-US" altLang="zh-CN" i="1">
                        <a:latin typeface="Cambria Math" panose="02040503050406030204" pitchFamily="18" charset="0"/>
                      </a:rPr>
                      <m:t>=2.955×</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−4</m:t>
                        </m:r>
                      </m:sup>
                    </m:sSup>
                  </m:oMath>
                </a14:m>
                <a:r>
                  <a:rPr lang="en-US" altLang="zh-CN" dirty="0"/>
                  <a:t>.</a:t>
                </a:r>
                <a:endParaRPr lang="zh-CN" altLang="en-US" dirty="0"/>
              </a:p>
            </p:txBody>
          </p:sp>
        </mc:Choice>
        <mc:Fallback xmlns="">
          <p:sp>
            <p:nvSpPr>
              <p:cNvPr id="15" name="文本框 14">
                <a:extLst>
                  <a:ext uri="{FF2B5EF4-FFF2-40B4-BE49-F238E27FC236}">
                    <a16:creationId xmlns:a16="http://schemas.microsoft.com/office/drawing/2014/main" id="{BE0B9ED2-907B-05B6-C38F-3619C64A5E41}"/>
                  </a:ext>
                </a:extLst>
              </p:cNvPr>
              <p:cNvSpPr txBox="1">
                <a:spLocks noRot="1" noChangeAspect="1" noMove="1" noResize="1" noEditPoints="1" noAdjustHandles="1" noChangeArrowheads="1" noChangeShapeType="1" noTextEdit="1"/>
              </p:cNvSpPr>
              <p:nvPr/>
            </p:nvSpPr>
            <p:spPr>
              <a:xfrm>
                <a:off x="805656" y="5883390"/>
                <a:ext cx="9882136" cy="690958"/>
              </a:xfrm>
              <a:prstGeom prst="rect">
                <a:avLst/>
              </a:prstGeom>
              <a:blipFill>
                <a:blip r:embed="rId4"/>
                <a:stretch>
                  <a:fillRect t="-5310" b="-14159"/>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9B071A80-0312-58AA-6DFE-B01BFC45DB9E}"/>
              </a:ext>
            </a:extLst>
          </p:cNvPr>
          <p:cNvGrpSpPr/>
          <p:nvPr/>
        </p:nvGrpSpPr>
        <p:grpSpPr>
          <a:xfrm>
            <a:off x="1915333" y="2786511"/>
            <a:ext cx="3290570" cy="3153410"/>
            <a:chOff x="0" y="0"/>
            <a:chExt cx="3290570" cy="3153410"/>
          </a:xfrm>
        </p:grpSpPr>
        <p:grpSp>
          <p:nvGrpSpPr>
            <p:cNvPr id="22" name="组合 21">
              <a:extLst>
                <a:ext uri="{FF2B5EF4-FFF2-40B4-BE49-F238E27FC236}">
                  <a16:creationId xmlns:a16="http://schemas.microsoft.com/office/drawing/2014/main" id="{A0A5E573-F8AA-7F3D-A2BA-EF721256F86B}"/>
                </a:ext>
              </a:extLst>
            </p:cNvPr>
            <p:cNvGrpSpPr/>
            <p:nvPr/>
          </p:nvGrpSpPr>
          <p:grpSpPr>
            <a:xfrm>
              <a:off x="0" y="0"/>
              <a:ext cx="3290570" cy="3153410"/>
              <a:chOff x="-50800" y="0"/>
              <a:chExt cx="3290570" cy="3153410"/>
            </a:xfrm>
          </p:grpSpPr>
          <p:pic>
            <p:nvPicPr>
              <p:cNvPr id="24" name="图片 23">
                <a:extLst>
                  <a:ext uri="{FF2B5EF4-FFF2-40B4-BE49-F238E27FC236}">
                    <a16:creationId xmlns:a16="http://schemas.microsoft.com/office/drawing/2014/main" id="{D7F5058F-EAD8-8E9F-5319-40CE2FA97A6F}"/>
                  </a:ext>
                </a:extLst>
              </p:cNvPr>
              <p:cNvPicPr>
                <a:picLocks/>
              </p:cNvPicPr>
              <p:nvPr/>
            </p:nvPicPr>
            <p:blipFill rotWithShape="1">
              <a:blip r:embed="rId5">
                <a:extLst>
                  <a:ext uri="{28A0092B-C50C-407E-A947-70E740481C1C}">
                    <a14:useLocalDpi xmlns:a14="http://schemas.microsoft.com/office/drawing/2010/main" val="0"/>
                  </a:ext>
                </a:extLst>
              </a:blip>
              <a:srcRect l="7917" t="18195" r="8289" b="4602"/>
              <a:stretch/>
            </p:blipFill>
            <p:spPr bwMode="auto">
              <a:xfrm>
                <a:off x="0" y="0"/>
                <a:ext cx="3239770" cy="2699385"/>
              </a:xfrm>
              <a:prstGeom prst="rect">
                <a:avLst/>
              </a:prstGeom>
              <a:noFill/>
              <a:ln>
                <a:noFill/>
              </a:ln>
              <a:extLst>
                <a:ext uri="{53640926-AAD7-44D8-BBD7-CCE9431645EC}">
                  <a14:shadowObscured xmlns:a14="http://schemas.microsoft.com/office/drawing/2010/main"/>
                </a:ext>
              </a:extLst>
            </p:spPr>
          </p:pic>
          <p:sp>
            <p:nvSpPr>
              <p:cNvPr id="25" name="文本框 1">
                <a:extLst>
                  <a:ext uri="{FF2B5EF4-FFF2-40B4-BE49-F238E27FC236}">
                    <a16:creationId xmlns:a16="http://schemas.microsoft.com/office/drawing/2014/main" id="{E67F7C20-34B0-0BA5-DE52-A073EB2BC387}"/>
                  </a:ext>
                </a:extLst>
              </p:cNvPr>
              <p:cNvSpPr txBox="1"/>
              <p:nvPr/>
            </p:nvSpPr>
            <p:spPr>
              <a:xfrm>
                <a:off x="-50800" y="2899410"/>
                <a:ext cx="3239770"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宋体" panose="02010600030101010101" pitchFamily="2" charset="-122"/>
                    <a:cs typeface="Times New Roman" panose="02020603050405020304" pitchFamily="18" charset="0"/>
                  </a:rPr>
                  <a:t>3.2.1</a:t>
                </a:r>
                <a:r>
                  <a:rPr lang="zh-CN" sz="10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t=0.01</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时，近似函数与精确值的图像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3" name="文本框 2">
                  <a:extLst>
                    <a:ext uri="{FF2B5EF4-FFF2-40B4-BE49-F238E27FC236}">
                      <a16:creationId xmlns:a16="http://schemas.microsoft.com/office/drawing/2014/main" id="{B8969ED7-F0D6-D049-DC52-B8E0A3A4F569}"/>
                    </a:ext>
                  </a:extLst>
                </p:cNvPr>
                <p:cNvSpPr txBox="1">
                  <a:spLocks noChangeArrowheads="1"/>
                </p:cNvSpPr>
                <p:nvPr/>
              </p:nvSpPr>
              <p:spPr bwMode="auto">
                <a:xfrm>
                  <a:off x="622300" y="2755900"/>
                  <a:ext cx="2104390" cy="2222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lnSpc>
                      <a:spcPts val="1100"/>
                    </a:lnSpc>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rPr>
                          <m:t>𝑥</m:t>
                        </m:r>
                      </m:oMath>
                    </m:oMathPara>
                  </a14:m>
                  <a:endParaRPr lang="zh-CN" sz="1200" kern="100">
                    <a:effectLst/>
                    <a:latin typeface="Times New Roman" panose="02020603050405020304" pitchFamily="18" charset="0"/>
                    <a:ea typeface="宋体" panose="02010600030101010101" pitchFamily="2" charset="-122"/>
                  </a:endParaRPr>
                </a:p>
              </p:txBody>
            </p:sp>
          </mc:Choice>
          <mc:Fallback xmlns="">
            <p:sp>
              <p:nvSpPr>
                <p:cNvPr id="23" name="文本框 2">
                  <a:extLst>
                    <a:ext uri="{FF2B5EF4-FFF2-40B4-BE49-F238E27FC236}">
                      <a16:creationId xmlns:a16="http://schemas.microsoft.com/office/drawing/2014/main" id="{B8969ED7-F0D6-D049-DC52-B8E0A3A4F569}"/>
                    </a:ext>
                  </a:extLst>
                </p:cNvPr>
                <p:cNvSpPr txBox="1">
                  <a:spLocks noRot="1" noChangeAspect="1" noMove="1" noResize="1" noEditPoints="1" noAdjustHandles="1" noChangeArrowheads="1" noChangeShapeType="1" noTextEdit="1"/>
                </p:cNvSpPr>
                <p:nvPr/>
              </p:nvSpPr>
              <p:spPr bwMode="auto">
                <a:xfrm>
                  <a:off x="622300" y="2755900"/>
                  <a:ext cx="2104390" cy="222250"/>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grpSp>
      <p:grpSp>
        <p:nvGrpSpPr>
          <p:cNvPr id="26" name="组合 25">
            <a:extLst>
              <a:ext uri="{FF2B5EF4-FFF2-40B4-BE49-F238E27FC236}">
                <a16:creationId xmlns:a16="http://schemas.microsoft.com/office/drawing/2014/main" id="{9E91516C-F688-F5C8-15E6-DEF34AEAFEFB}"/>
              </a:ext>
            </a:extLst>
          </p:cNvPr>
          <p:cNvGrpSpPr/>
          <p:nvPr/>
        </p:nvGrpSpPr>
        <p:grpSpPr>
          <a:xfrm>
            <a:off x="4992892" y="2786511"/>
            <a:ext cx="5274310" cy="3147060"/>
            <a:chOff x="0" y="0"/>
            <a:chExt cx="5274310" cy="3147060"/>
          </a:xfrm>
        </p:grpSpPr>
        <p:grpSp>
          <p:nvGrpSpPr>
            <p:cNvPr id="27" name="组合 26">
              <a:extLst>
                <a:ext uri="{FF2B5EF4-FFF2-40B4-BE49-F238E27FC236}">
                  <a16:creationId xmlns:a16="http://schemas.microsoft.com/office/drawing/2014/main" id="{3A5D8AD7-16CD-9081-5332-9EA53276FF24}"/>
                </a:ext>
              </a:extLst>
            </p:cNvPr>
            <p:cNvGrpSpPr/>
            <p:nvPr/>
          </p:nvGrpSpPr>
          <p:grpSpPr>
            <a:xfrm>
              <a:off x="0" y="0"/>
              <a:ext cx="5274310" cy="3147060"/>
              <a:chOff x="-19050" y="0"/>
              <a:chExt cx="5274310" cy="3147060"/>
            </a:xfrm>
          </p:grpSpPr>
          <p:pic>
            <p:nvPicPr>
              <p:cNvPr id="29" name="图片 28">
                <a:extLst>
                  <a:ext uri="{FF2B5EF4-FFF2-40B4-BE49-F238E27FC236}">
                    <a16:creationId xmlns:a16="http://schemas.microsoft.com/office/drawing/2014/main" id="{570E6FED-988F-1804-7A71-EFACB80FE096}"/>
                  </a:ext>
                </a:extLst>
              </p:cNvPr>
              <p:cNvPicPr preferRelativeResize="0">
                <a:picLocks/>
              </p:cNvPicPr>
              <p:nvPr/>
            </p:nvPicPr>
            <p:blipFill rotWithShape="1">
              <a:blip r:embed="rId7">
                <a:extLst>
                  <a:ext uri="{28A0092B-C50C-407E-A947-70E740481C1C}">
                    <a14:useLocalDpi xmlns:a14="http://schemas.microsoft.com/office/drawing/2010/main" val="0"/>
                  </a:ext>
                </a:extLst>
              </a:blip>
              <a:srcRect l="7516" t="18304" r="7395" b="5104"/>
              <a:stretch/>
            </p:blipFill>
            <p:spPr bwMode="auto">
              <a:xfrm>
                <a:off x="1020111" y="0"/>
                <a:ext cx="3240000" cy="2700000"/>
              </a:xfrm>
              <a:prstGeom prst="rect">
                <a:avLst/>
              </a:prstGeom>
              <a:noFill/>
              <a:ln>
                <a:noFill/>
              </a:ln>
              <a:extLst>
                <a:ext uri="{53640926-AAD7-44D8-BBD7-CCE9431645EC}">
                  <a14:shadowObscured xmlns:a14="http://schemas.microsoft.com/office/drawing/2010/main"/>
                </a:ext>
              </a:extLst>
            </p:spPr>
          </p:pic>
          <p:sp>
            <p:nvSpPr>
              <p:cNvPr id="30" name="文本框 1">
                <a:extLst>
                  <a:ext uri="{FF2B5EF4-FFF2-40B4-BE49-F238E27FC236}">
                    <a16:creationId xmlns:a16="http://schemas.microsoft.com/office/drawing/2014/main" id="{E9F9D94F-65AB-A1E0-8F53-F0A24D3D4D3E}"/>
                  </a:ext>
                </a:extLst>
              </p:cNvPr>
              <p:cNvSpPr txBox="1"/>
              <p:nvPr/>
            </p:nvSpPr>
            <p:spPr>
              <a:xfrm>
                <a:off x="-19050" y="2893060"/>
                <a:ext cx="5274310"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宋体" panose="02010600030101010101" pitchFamily="2" charset="-122"/>
                    <a:cs typeface="Times New Roman" panose="02020603050405020304" pitchFamily="18" charset="0"/>
                  </a:rPr>
                  <a:t>3.2.2</a:t>
                </a:r>
                <a:r>
                  <a:rPr lang="zh-CN" sz="1000" kern="100">
                    <a:effectLst/>
                    <a:latin typeface="Times New Roman" panose="02020603050405020304" pitchFamily="18" charset="0"/>
                    <a:ea typeface="宋体" panose="02010600030101010101" pitchFamily="2" charset="-122"/>
                    <a:cs typeface="Times New Roman" panose="02020603050405020304" pitchFamily="18" charset="0"/>
                  </a:rPr>
                  <a:t>：</a:t>
                </a: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t=1</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时，近似函数与精确值的图像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8" name="文本框 2">
                  <a:extLst>
                    <a:ext uri="{FF2B5EF4-FFF2-40B4-BE49-F238E27FC236}">
                      <a16:creationId xmlns:a16="http://schemas.microsoft.com/office/drawing/2014/main" id="{800D559C-74D8-0157-7A86-4CE834B07BD3}"/>
                    </a:ext>
                  </a:extLst>
                </p:cNvPr>
                <p:cNvSpPr txBox="1">
                  <a:spLocks noChangeArrowheads="1"/>
                </p:cNvSpPr>
                <p:nvPr/>
              </p:nvSpPr>
              <p:spPr bwMode="auto">
                <a:xfrm>
                  <a:off x="1601521" y="2732629"/>
                  <a:ext cx="2104390" cy="222250"/>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gn="just">
                    <a:lnSpc>
                      <a:spcPts val="1100"/>
                    </a:lnSpc>
                  </a:pPr>
                  <a14:m>
                    <m:oMathPara xmlns:m="http://schemas.openxmlformats.org/officeDocument/2006/math">
                      <m:oMathParaPr>
                        <m:jc m:val="centerGroup"/>
                      </m:oMathParaPr>
                      <m:oMath xmlns:m="http://schemas.openxmlformats.org/officeDocument/2006/math">
                        <m:r>
                          <a:rPr lang="en-US" sz="1200" i="1" kern="100">
                            <a:effectLst/>
                            <a:latin typeface="Cambria Math" panose="02040503050406030204" pitchFamily="18" charset="0"/>
                            <a:ea typeface="宋体" panose="02010600030101010101" pitchFamily="2" charset="-122"/>
                          </a:rPr>
                          <m:t>𝑥</m:t>
                        </m:r>
                      </m:oMath>
                    </m:oMathPara>
                  </a14:m>
                  <a:endParaRPr lang="zh-CN" sz="1200" kern="100">
                    <a:effectLst/>
                    <a:latin typeface="Times New Roman" panose="02020603050405020304" pitchFamily="18" charset="0"/>
                    <a:ea typeface="宋体" panose="02010600030101010101" pitchFamily="2" charset="-122"/>
                  </a:endParaRPr>
                </a:p>
              </p:txBody>
            </p:sp>
          </mc:Choice>
          <mc:Fallback xmlns="">
            <p:sp>
              <p:nvSpPr>
                <p:cNvPr id="28" name="文本框 2">
                  <a:extLst>
                    <a:ext uri="{FF2B5EF4-FFF2-40B4-BE49-F238E27FC236}">
                      <a16:creationId xmlns:a16="http://schemas.microsoft.com/office/drawing/2014/main" id="{800D559C-74D8-0157-7A86-4CE834B07BD3}"/>
                    </a:ext>
                  </a:extLst>
                </p:cNvPr>
                <p:cNvSpPr txBox="1">
                  <a:spLocks noRot="1" noChangeAspect="1" noMove="1" noResize="1" noEditPoints="1" noAdjustHandles="1" noChangeArrowheads="1" noChangeShapeType="1" noTextEdit="1"/>
                </p:cNvSpPr>
                <p:nvPr/>
              </p:nvSpPr>
              <p:spPr bwMode="auto">
                <a:xfrm>
                  <a:off x="1601521" y="2732629"/>
                  <a:ext cx="2104390" cy="222250"/>
                </a:xfrm>
                <a:prstGeom prst="rect">
                  <a:avLst/>
                </a:prstGeom>
                <a:blipFill>
                  <a:blip r:embed="rId6"/>
                  <a:stretch>
                    <a:fillRect/>
                  </a:stretch>
                </a:blipFill>
                <a:ln w="9525">
                  <a:noFill/>
                  <a:miter lim="800000"/>
                  <a:headEnd/>
                  <a:tailEnd/>
                </a:ln>
              </p:spPr>
              <p:txBody>
                <a:bodyPr/>
                <a:lstStyle/>
                <a:p>
                  <a:r>
                    <a:rPr lang="zh-CN" altLang="en-US">
                      <a:noFill/>
                    </a:rPr>
                    <a:t> </a:t>
                  </a:r>
                </a:p>
              </p:txBody>
            </p:sp>
          </mc:Fallback>
        </mc:AlternateContent>
      </p:grpSp>
    </p:spTree>
    <p:extLst>
      <p:ext uri="{BB962C8B-B14F-4D97-AF65-F5344CB8AC3E}">
        <p14:creationId xmlns:p14="http://schemas.microsoft.com/office/powerpoint/2010/main" val="300737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013229" y="6638111"/>
            <a:ext cx="10178554" cy="22678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98" name="矩形 97"/>
          <p:cNvSpPr/>
          <p:nvPr/>
        </p:nvSpPr>
        <p:spPr>
          <a:xfrm>
            <a:off x="-240" y="6638111"/>
            <a:ext cx="2013446" cy="2276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29" name="文本框 28">
            <a:extLst>
              <a:ext uri="{FF2B5EF4-FFF2-40B4-BE49-F238E27FC236}">
                <a16:creationId xmlns:a16="http://schemas.microsoft.com/office/drawing/2014/main" id="{CE5A6F5D-97C5-4282-82F3-C9364BDA597D}"/>
              </a:ext>
            </a:extLst>
          </p:cNvPr>
          <p:cNvSpPr txBox="1"/>
          <p:nvPr/>
        </p:nvSpPr>
        <p:spPr>
          <a:xfrm>
            <a:off x="1448192" y="2008046"/>
            <a:ext cx="1302412" cy="117339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01</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 name="矩形 7">
            <a:extLst>
              <a:ext uri="{FF2B5EF4-FFF2-40B4-BE49-F238E27FC236}">
                <a16:creationId xmlns:a16="http://schemas.microsoft.com/office/drawing/2014/main" id="{C515F417-5328-40DE-9691-BA2DE15D4E22}"/>
              </a:ext>
            </a:extLst>
          </p:cNvPr>
          <p:cNvSpPr/>
          <p:nvPr/>
        </p:nvSpPr>
        <p:spPr>
          <a:xfrm>
            <a:off x="1193458" y="3376841"/>
            <a:ext cx="1716631" cy="554102"/>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选题背景</a:t>
            </a:r>
          </a:p>
        </p:txBody>
      </p:sp>
      <p:sp>
        <p:nvSpPr>
          <p:cNvPr id="50" name="文本框 49">
            <a:extLst>
              <a:ext uri="{FF2B5EF4-FFF2-40B4-BE49-F238E27FC236}">
                <a16:creationId xmlns:a16="http://schemas.microsoft.com/office/drawing/2014/main" id="{68B01278-F660-4CAC-8E80-CE714AADF92E}"/>
              </a:ext>
            </a:extLst>
          </p:cNvPr>
          <p:cNvSpPr txBox="1"/>
          <p:nvPr/>
        </p:nvSpPr>
        <p:spPr>
          <a:xfrm>
            <a:off x="4219223" y="2187870"/>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02</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79" name="矩形 78">
            <a:extLst>
              <a:ext uri="{FF2B5EF4-FFF2-40B4-BE49-F238E27FC236}">
                <a16:creationId xmlns:a16="http://schemas.microsoft.com/office/drawing/2014/main" id="{C515F417-5328-40DE-9691-BA2DE15D4E22}"/>
              </a:ext>
            </a:extLst>
          </p:cNvPr>
          <p:cNvSpPr/>
          <p:nvPr/>
        </p:nvSpPr>
        <p:spPr>
          <a:xfrm>
            <a:off x="4010840" y="3480377"/>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研究方法</a:t>
            </a:r>
          </a:p>
        </p:txBody>
      </p:sp>
      <p:sp>
        <p:nvSpPr>
          <p:cNvPr id="67" name="文本框 66">
            <a:extLst>
              <a:ext uri="{FF2B5EF4-FFF2-40B4-BE49-F238E27FC236}">
                <a16:creationId xmlns:a16="http://schemas.microsoft.com/office/drawing/2014/main" id="{C6DFF80B-D10E-4A81-BDBE-445A27EF3212}"/>
              </a:ext>
            </a:extLst>
          </p:cNvPr>
          <p:cNvSpPr txBox="1"/>
          <p:nvPr/>
        </p:nvSpPr>
        <p:spPr>
          <a:xfrm>
            <a:off x="6883732" y="2187870"/>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03</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0" name="矩形 79">
            <a:extLst>
              <a:ext uri="{FF2B5EF4-FFF2-40B4-BE49-F238E27FC236}">
                <a16:creationId xmlns:a16="http://schemas.microsoft.com/office/drawing/2014/main" id="{C515F417-5328-40DE-9691-BA2DE15D4E22}"/>
              </a:ext>
            </a:extLst>
          </p:cNvPr>
          <p:cNvSpPr/>
          <p:nvPr/>
        </p:nvSpPr>
        <p:spPr>
          <a:xfrm>
            <a:off x="6707504" y="3480377"/>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研究成果</a:t>
            </a:r>
          </a:p>
        </p:txBody>
      </p:sp>
      <p:sp>
        <p:nvSpPr>
          <p:cNvPr id="55" name="文本框 54">
            <a:extLst>
              <a:ext uri="{FF2B5EF4-FFF2-40B4-BE49-F238E27FC236}">
                <a16:creationId xmlns:a16="http://schemas.microsoft.com/office/drawing/2014/main" id="{7AA88EEB-802D-4766-80E2-C43808543084}"/>
              </a:ext>
            </a:extLst>
          </p:cNvPr>
          <p:cNvSpPr txBox="1"/>
          <p:nvPr/>
        </p:nvSpPr>
        <p:spPr>
          <a:xfrm>
            <a:off x="9548240" y="2187870"/>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04</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1" name="矩形 80">
            <a:extLst>
              <a:ext uri="{FF2B5EF4-FFF2-40B4-BE49-F238E27FC236}">
                <a16:creationId xmlns:a16="http://schemas.microsoft.com/office/drawing/2014/main" id="{C515F417-5328-40DE-9691-BA2DE15D4E22}"/>
              </a:ext>
            </a:extLst>
          </p:cNvPr>
          <p:cNvSpPr/>
          <p:nvPr/>
        </p:nvSpPr>
        <p:spPr>
          <a:xfrm>
            <a:off x="9404169" y="3480377"/>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论文总结</a:t>
            </a:r>
          </a:p>
        </p:txBody>
      </p:sp>
    </p:spTree>
    <p:extLst>
      <p:ext uri="{BB962C8B-B14F-4D97-AF65-F5344CB8AC3E}">
        <p14:creationId xmlns:p14="http://schemas.microsoft.com/office/powerpoint/2010/main" val="3398491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E0B9ED2-907B-05B6-C38F-3619C64A5E41}"/>
                  </a:ext>
                </a:extLst>
              </p:cNvPr>
              <p:cNvSpPr txBox="1"/>
              <p:nvPr/>
            </p:nvSpPr>
            <p:spPr>
              <a:xfrm>
                <a:off x="964868" y="4950436"/>
                <a:ext cx="7713025" cy="1114344"/>
              </a:xfrm>
              <a:prstGeom prst="rect">
                <a:avLst/>
              </a:prstGeom>
              <a:noFill/>
            </p:spPr>
            <p:txBody>
              <a:bodyPr wrap="square" rtlCol="0">
                <a:spAutoFit/>
              </a:bodyPr>
              <a:lstStyle/>
              <a:p>
                <a:pPr>
                  <a:lnSpc>
                    <a:spcPct val="150000"/>
                  </a:lnSpc>
                </a:pPr>
                <a:r>
                  <a:rPr lang="zh-CN" altLang="zh-CN" dirty="0">
                    <a:latin typeface="宋体" panose="02010600030101010101" pitchFamily="2" charset="-122"/>
                    <a:ea typeface="宋体" panose="02010600030101010101" pitchFamily="2" charset="-122"/>
                  </a:rPr>
                  <a:t>其中，最大误差</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𝑢</m:t>
                        </m:r>
                      </m:sub>
                    </m:sSub>
                    <m:r>
                      <a:rPr lang="en-US" altLang="zh-CN" i="1">
                        <a:latin typeface="Cambria Math" panose="02040503050406030204" pitchFamily="18" charset="0"/>
                      </a:rPr>
                      <m:t>=3.628×</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−4</m:t>
                        </m:r>
                      </m:sup>
                    </m:sSup>
                  </m:oMath>
                </a14:m>
                <a:r>
                  <a:rPr lang="zh-CN" altLang="en-US" dirty="0">
                    <a:latin typeface="宋体" panose="02010600030101010101" pitchFamily="2" charset="-122"/>
                    <a:ea typeface="宋体" panose="02010600030101010101" pitchFamily="2" charset="-122"/>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𝐸</m:t>
                        </m:r>
                      </m:e>
                      <m:sub>
                        <m:r>
                          <a:rPr lang="en-US" altLang="zh-CN" i="1">
                            <a:latin typeface="Cambria Math" panose="02040503050406030204" pitchFamily="18" charset="0"/>
                          </a:rPr>
                          <m:t>𝜇</m:t>
                        </m:r>
                      </m:sub>
                    </m:sSub>
                    <m:r>
                      <a:rPr lang="en-US" altLang="zh-CN" i="1">
                        <a:latin typeface="Cambria Math" panose="02040503050406030204" pitchFamily="18" charset="0"/>
                      </a:rPr>
                      <m:t>=3.662×</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−4</m:t>
                        </m:r>
                      </m:sup>
                    </m:sSup>
                  </m:oMath>
                </a14:m>
                <a:r>
                  <a:rPr lang="en-US" altLang="zh-CN" dirty="0"/>
                  <a:t>.</a:t>
                </a:r>
              </a:p>
              <a:p>
                <a:r>
                  <a:rPr lang="zh-CN" altLang="zh-CN" sz="1800" kern="100" dirty="0">
                    <a:effectLst/>
                    <a:latin typeface="Times New Roman" panose="02020603050405020304" pitchFamily="18" charset="0"/>
                    <a:ea typeface="宋体" panose="02010600030101010101" pitchFamily="2" charset="-122"/>
                  </a:rPr>
                  <a:t>综合上述图像与误差，本文使用的无网格法</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对于含高阶导数的微分方程组仍是一种精度尚可，运算简便的方法。</a:t>
                </a:r>
                <a:endParaRPr lang="zh-CN" altLang="zh-CN" sz="1800" kern="100" dirty="0">
                  <a:effectLst/>
                  <a:latin typeface="Times New Roman" panose="02020603050405020304" pitchFamily="18" charset="0"/>
                  <a:ea typeface="宋体" panose="02010600030101010101" pitchFamily="2" charset="-122"/>
                </a:endParaRPr>
              </a:p>
            </p:txBody>
          </p:sp>
        </mc:Choice>
        <mc:Fallback xmlns="">
          <p:sp>
            <p:nvSpPr>
              <p:cNvPr id="15" name="文本框 14">
                <a:extLst>
                  <a:ext uri="{FF2B5EF4-FFF2-40B4-BE49-F238E27FC236}">
                    <a16:creationId xmlns:a16="http://schemas.microsoft.com/office/drawing/2014/main" id="{BE0B9ED2-907B-05B6-C38F-3619C64A5E41}"/>
                  </a:ext>
                </a:extLst>
              </p:cNvPr>
              <p:cNvSpPr txBox="1">
                <a:spLocks noRot="1" noChangeAspect="1" noMove="1" noResize="1" noEditPoints="1" noAdjustHandles="1" noChangeArrowheads="1" noChangeShapeType="1" noTextEdit="1"/>
              </p:cNvSpPr>
              <p:nvPr/>
            </p:nvSpPr>
            <p:spPr>
              <a:xfrm>
                <a:off x="964868" y="4950436"/>
                <a:ext cx="7713025" cy="1114344"/>
              </a:xfrm>
              <a:prstGeom prst="rect">
                <a:avLst/>
              </a:prstGeom>
              <a:blipFill>
                <a:blip r:embed="rId2"/>
                <a:stretch>
                  <a:fillRect l="-632" b="-6557"/>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7EB91C75-92DE-834D-27E7-D4E9E652C7D1}"/>
              </a:ext>
            </a:extLst>
          </p:cNvPr>
          <p:cNvGrpSpPr/>
          <p:nvPr/>
        </p:nvGrpSpPr>
        <p:grpSpPr>
          <a:xfrm>
            <a:off x="150421" y="1755288"/>
            <a:ext cx="5840098" cy="3195148"/>
            <a:chOff x="0" y="-1"/>
            <a:chExt cx="5277196" cy="2780031"/>
          </a:xfrm>
        </p:grpSpPr>
        <p:grpSp>
          <p:nvGrpSpPr>
            <p:cNvPr id="7" name="组合 6">
              <a:extLst>
                <a:ext uri="{FF2B5EF4-FFF2-40B4-BE49-F238E27FC236}">
                  <a16:creationId xmlns:a16="http://schemas.microsoft.com/office/drawing/2014/main" id="{FE9B660A-8A24-A19E-DFEB-22594CAB5F7F}"/>
                </a:ext>
              </a:extLst>
            </p:cNvPr>
            <p:cNvGrpSpPr/>
            <p:nvPr/>
          </p:nvGrpSpPr>
          <p:grpSpPr>
            <a:xfrm>
              <a:off x="0" y="-1"/>
              <a:ext cx="5277196" cy="2468246"/>
              <a:chOff x="0" y="-1"/>
              <a:chExt cx="5277196" cy="2468246"/>
            </a:xfrm>
          </p:grpSpPr>
          <p:grpSp>
            <p:nvGrpSpPr>
              <p:cNvPr id="9" name="组合 8">
                <a:extLst>
                  <a:ext uri="{FF2B5EF4-FFF2-40B4-BE49-F238E27FC236}">
                    <a16:creationId xmlns:a16="http://schemas.microsoft.com/office/drawing/2014/main" id="{5680BEBF-A4A9-1C51-EFF5-6BDA229919CF}"/>
                  </a:ext>
                </a:extLst>
              </p:cNvPr>
              <p:cNvGrpSpPr/>
              <p:nvPr/>
            </p:nvGrpSpPr>
            <p:grpSpPr>
              <a:xfrm>
                <a:off x="0" y="0"/>
                <a:ext cx="2591435" cy="2468245"/>
                <a:chOff x="0" y="0"/>
                <a:chExt cx="2591435" cy="2468245"/>
              </a:xfrm>
            </p:grpSpPr>
            <p:pic>
              <p:nvPicPr>
                <p:cNvPr id="18" name="图片 17">
                  <a:extLst>
                    <a:ext uri="{FF2B5EF4-FFF2-40B4-BE49-F238E27FC236}">
                      <a16:creationId xmlns:a16="http://schemas.microsoft.com/office/drawing/2014/main" id="{149FFB43-E40A-84C3-6762-7A39AC77F4DD}"/>
                    </a:ext>
                  </a:extLst>
                </p:cNvPr>
                <p:cNvPicPr>
                  <a:picLocks/>
                </p:cNvPicPr>
                <p:nvPr/>
              </p:nvPicPr>
              <p:blipFill rotWithShape="1">
                <a:blip r:embed="rId3" cstate="print">
                  <a:extLst>
                    <a:ext uri="{28A0092B-C50C-407E-A947-70E740481C1C}">
                      <a14:useLocalDpi xmlns:a14="http://schemas.microsoft.com/office/drawing/2010/main" val="0"/>
                    </a:ext>
                  </a:extLst>
                </a:blip>
                <a:srcRect l="8218" t="18535" r="8400" b="5291"/>
                <a:stretch/>
              </p:blipFill>
              <p:spPr bwMode="auto">
                <a:xfrm>
                  <a:off x="0" y="0"/>
                  <a:ext cx="2591435" cy="2159635"/>
                </a:xfrm>
                <a:prstGeom prst="rect">
                  <a:avLst/>
                </a:prstGeom>
                <a:noFill/>
                <a:ln>
                  <a:noFill/>
                </a:ln>
                <a:extLst>
                  <a:ext uri="{53640926-AAD7-44D8-BBD7-CCE9431645EC}">
                    <a14:shadowObscured xmlns:a14="http://schemas.microsoft.com/office/drawing/2010/main"/>
                  </a:ext>
                </a:extLst>
              </p:spPr>
            </p:pic>
            <p:sp>
              <p:nvSpPr>
                <p:cNvPr id="19" name="文本框 1">
                  <a:extLst>
                    <a:ext uri="{FF2B5EF4-FFF2-40B4-BE49-F238E27FC236}">
                      <a16:creationId xmlns:a16="http://schemas.microsoft.com/office/drawing/2014/main" id="{00E3A0B3-EB88-8AE2-2103-0CCFEE80147D}"/>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10" name="组合 9">
                <a:extLst>
                  <a:ext uri="{FF2B5EF4-FFF2-40B4-BE49-F238E27FC236}">
                    <a16:creationId xmlns:a16="http://schemas.microsoft.com/office/drawing/2014/main" id="{572D7BF8-BB62-BCD1-498A-C5297B86D4C1}"/>
                  </a:ext>
                </a:extLst>
              </p:cNvPr>
              <p:cNvGrpSpPr/>
              <p:nvPr/>
            </p:nvGrpSpPr>
            <p:grpSpPr>
              <a:xfrm>
                <a:off x="2685059" y="-1"/>
                <a:ext cx="2592137" cy="2468246"/>
                <a:chOff x="0" y="-1"/>
                <a:chExt cx="2592137" cy="2468246"/>
              </a:xfrm>
            </p:grpSpPr>
            <p:pic>
              <p:nvPicPr>
                <p:cNvPr id="14" name="图片 13">
                  <a:extLst>
                    <a:ext uri="{FF2B5EF4-FFF2-40B4-BE49-F238E27FC236}">
                      <a16:creationId xmlns:a16="http://schemas.microsoft.com/office/drawing/2014/main" id="{0FBB34D2-9E25-DEBB-D76E-7EECD3A5D05F}"/>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9821" t="19331" r="8904" b="5291"/>
                <a:stretch/>
              </p:blipFill>
              <p:spPr bwMode="auto">
                <a:xfrm>
                  <a:off x="0" y="-1"/>
                  <a:ext cx="2592137" cy="2160000"/>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3B13DC6B-F0A7-6C99-4E17-2D9A33C7E5A0}"/>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8" name="文本框 1">
                  <a:extLst>
                    <a:ext uri="{FF2B5EF4-FFF2-40B4-BE49-F238E27FC236}">
                      <a16:creationId xmlns:a16="http://schemas.microsoft.com/office/drawing/2014/main" id="{DE841C36-1A68-4762-14DB-BC1865474FB7}"/>
                    </a:ext>
                  </a:extLst>
                </p:cNvPr>
                <p:cNvSpPr txBox="1"/>
                <p:nvPr/>
              </p:nvSpPr>
              <p:spPr>
                <a:xfrm>
                  <a:off x="0" y="2526030"/>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3.2.3</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各时间下，</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8" name="文本框 1">
                  <a:extLst>
                    <a:ext uri="{FF2B5EF4-FFF2-40B4-BE49-F238E27FC236}">
                      <a16:creationId xmlns:a16="http://schemas.microsoft.com/office/drawing/2014/main" id="{DE841C36-1A68-4762-14DB-BC1865474FB7}"/>
                    </a:ext>
                  </a:extLst>
                </p:cNvPr>
                <p:cNvSpPr txBox="1">
                  <a:spLocks noRot="1" noChangeAspect="1" noMove="1" noResize="1" noEditPoints="1" noAdjustHandles="1" noChangeArrowheads="1" noChangeShapeType="1" noTextEdit="1"/>
                </p:cNvSpPr>
                <p:nvPr/>
              </p:nvSpPr>
              <p:spPr>
                <a:xfrm>
                  <a:off x="0" y="2526030"/>
                  <a:ext cx="5276215" cy="254000"/>
                </a:xfrm>
                <a:prstGeom prst="rect">
                  <a:avLst/>
                </a:prstGeom>
                <a:blipFill>
                  <a:blip r:embed="rId5"/>
                  <a:stretch>
                    <a:fillRect b="-2083"/>
                  </a:stretch>
                </a:blipFill>
                <a:ln>
                  <a:noFill/>
                </a:ln>
              </p:spPr>
              <p:txBody>
                <a:bodyPr/>
                <a:lstStyle/>
                <a:p>
                  <a:r>
                    <a:rPr lang="zh-CN" altLang="en-US">
                      <a:noFill/>
                    </a:rPr>
                    <a:t> </a:t>
                  </a:r>
                </a:p>
              </p:txBody>
            </p:sp>
          </mc:Fallback>
        </mc:AlternateContent>
      </p:grpSp>
      <p:grpSp>
        <p:nvGrpSpPr>
          <p:cNvPr id="20" name="组合 19">
            <a:extLst>
              <a:ext uri="{FF2B5EF4-FFF2-40B4-BE49-F238E27FC236}">
                <a16:creationId xmlns:a16="http://schemas.microsoft.com/office/drawing/2014/main" id="{C7191584-7DB0-C075-47D7-1F94BFBEED47}"/>
              </a:ext>
            </a:extLst>
          </p:cNvPr>
          <p:cNvGrpSpPr/>
          <p:nvPr/>
        </p:nvGrpSpPr>
        <p:grpSpPr>
          <a:xfrm>
            <a:off x="6201482" y="1748314"/>
            <a:ext cx="5839011" cy="3257135"/>
            <a:chOff x="0" y="-1"/>
            <a:chExt cx="5277196" cy="2785746"/>
          </a:xfrm>
        </p:grpSpPr>
        <p:grpSp>
          <p:nvGrpSpPr>
            <p:cNvPr id="39" name="组合 38">
              <a:extLst>
                <a:ext uri="{FF2B5EF4-FFF2-40B4-BE49-F238E27FC236}">
                  <a16:creationId xmlns:a16="http://schemas.microsoft.com/office/drawing/2014/main" id="{3AB273EB-84E5-F9E0-D0FA-89A785F95A7C}"/>
                </a:ext>
              </a:extLst>
            </p:cNvPr>
            <p:cNvGrpSpPr/>
            <p:nvPr/>
          </p:nvGrpSpPr>
          <p:grpSpPr>
            <a:xfrm>
              <a:off x="0" y="-1"/>
              <a:ext cx="5277196" cy="2473531"/>
              <a:chOff x="0" y="-1"/>
              <a:chExt cx="5277196" cy="2473531"/>
            </a:xfrm>
          </p:grpSpPr>
          <p:grpSp>
            <p:nvGrpSpPr>
              <p:cNvPr id="41" name="组合 40">
                <a:extLst>
                  <a:ext uri="{FF2B5EF4-FFF2-40B4-BE49-F238E27FC236}">
                    <a16:creationId xmlns:a16="http://schemas.microsoft.com/office/drawing/2014/main" id="{A6F55F39-8D9A-C7E8-F4BF-8E2F7E13DD2B}"/>
                  </a:ext>
                </a:extLst>
              </p:cNvPr>
              <p:cNvGrpSpPr/>
              <p:nvPr/>
            </p:nvGrpSpPr>
            <p:grpSpPr>
              <a:xfrm>
                <a:off x="2685059" y="-1"/>
                <a:ext cx="2592137" cy="2473531"/>
                <a:chOff x="0" y="-5286"/>
                <a:chExt cx="2592137" cy="2473531"/>
              </a:xfrm>
            </p:grpSpPr>
            <p:pic>
              <p:nvPicPr>
                <p:cNvPr id="45" name="图片 44">
                  <a:extLst>
                    <a:ext uri="{FF2B5EF4-FFF2-40B4-BE49-F238E27FC236}">
                      <a16:creationId xmlns:a16="http://schemas.microsoft.com/office/drawing/2014/main" id="{B1EECC6A-8E6E-BB96-7C76-391A4143F5BF}"/>
                    </a:ext>
                  </a:extLst>
                </p:cNvPr>
                <p:cNvPicPr preferRelativeResize="0">
                  <a:picLocks/>
                </p:cNvPicPr>
                <p:nvPr/>
              </p:nvPicPr>
              <p:blipFill rotWithShape="1">
                <a:blip r:embed="rId6" cstate="print">
                  <a:extLst>
                    <a:ext uri="{28A0092B-C50C-407E-A947-70E740481C1C}">
                      <a14:useLocalDpi xmlns:a14="http://schemas.microsoft.com/office/drawing/2010/main" val="0"/>
                    </a:ext>
                  </a:extLst>
                </a:blip>
                <a:srcRect l="9219" t="20241" r="8603" b="3471"/>
                <a:stretch/>
              </p:blipFill>
              <p:spPr bwMode="auto">
                <a:xfrm>
                  <a:off x="0" y="-5286"/>
                  <a:ext cx="2592137" cy="2160000"/>
                </a:xfrm>
                <a:prstGeom prst="rect">
                  <a:avLst/>
                </a:prstGeom>
                <a:noFill/>
                <a:ln>
                  <a:noFill/>
                </a:ln>
                <a:extLst>
                  <a:ext uri="{53640926-AAD7-44D8-BBD7-CCE9431645EC}">
                    <a14:shadowObscured xmlns:a14="http://schemas.microsoft.com/office/drawing/2010/main"/>
                  </a:ext>
                </a:extLst>
              </p:spPr>
            </p:pic>
            <p:sp>
              <p:nvSpPr>
                <p:cNvPr id="46" name="文本框 1">
                  <a:extLst>
                    <a:ext uri="{FF2B5EF4-FFF2-40B4-BE49-F238E27FC236}">
                      <a16:creationId xmlns:a16="http://schemas.microsoft.com/office/drawing/2014/main" id="{1412DE19-C0E7-8495-7F47-912769232ADA}"/>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42" name="组合 41">
                <a:extLst>
                  <a:ext uri="{FF2B5EF4-FFF2-40B4-BE49-F238E27FC236}">
                    <a16:creationId xmlns:a16="http://schemas.microsoft.com/office/drawing/2014/main" id="{E696B0BA-3439-7B6E-68C5-5660C67933D4}"/>
                  </a:ext>
                </a:extLst>
              </p:cNvPr>
              <p:cNvGrpSpPr/>
              <p:nvPr/>
            </p:nvGrpSpPr>
            <p:grpSpPr>
              <a:xfrm>
                <a:off x="0" y="0"/>
                <a:ext cx="2591435" cy="2468245"/>
                <a:chOff x="0" y="0"/>
                <a:chExt cx="2591435" cy="2468245"/>
              </a:xfrm>
            </p:grpSpPr>
            <p:pic>
              <p:nvPicPr>
                <p:cNvPr id="43" name="图片 42">
                  <a:extLst>
                    <a:ext uri="{FF2B5EF4-FFF2-40B4-BE49-F238E27FC236}">
                      <a16:creationId xmlns:a16="http://schemas.microsoft.com/office/drawing/2014/main" id="{F68A977F-2581-BC36-0AA2-C97AA13AF666}"/>
                    </a:ext>
                  </a:extLst>
                </p:cNvPr>
                <p:cNvPicPr>
                  <a:picLocks/>
                </p:cNvPicPr>
                <p:nvPr/>
              </p:nvPicPr>
              <p:blipFill rotWithShape="1">
                <a:blip r:embed="rId7" cstate="print">
                  <a:extLst>
                    <a:ext uri="{28A0092B-C50C-407E-A947-70E740481C1C}">
                      <a14:useLocalDpi xmlns:a14="http://schemas.microsoft.com/office/drawing/2010/main" val="0"/>
                    </a:ext>
                  </a:extLst>
                </a:blip>
                <a:srcRect l="8418" t="18989" r="9298" b="5405"/>
                <a:stretch/>
              </p:blipFill>
              <p:spPr bwMode="auto">
                <a:xfrm>
                  <a:off x="0" y="0"/>
                  <a:ext cx="2591435" cy="2159635"/>
                </a:xfrm>
                <a:prstGeom prst="rect">
                  <a:avLst/>
                </a:prstGeom>
                <a:noFill/>
                <a:ln>
                  <a:noFill/>
                </a:ln>
                <a:extLst>
                  <a:ext uri="{53640926-AAD7-44D8-BBD7-CCE9431645EC}">
                    <a14:shadowObscured xmlns:a14="http://schemas.microsoft.com/office/drawing/2010/main"/>
                  </a:ext>
                </a:extLst>
              </p:spPr>
            </p:pic>
            <p:sp>
              <p:nvSpPr>
                <p:cNvPr id="44" name="文本框 1">
                  <a:extLst>
                    <a:ext uri="{FF2B5EF4-FFF2-40B4-BE49-F238E27FC236}">
                      <a16:creationId xmlns:a16="http://schemas.microsoft.com/office/drawing/2014/main" id="{7B65DE40-6CE3-A692-BD82-04ED97344C4C}"/>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40" name="文本框 1">
                  <a:extLst>
                    <a:ext uri="{FF2B5EF4-FFF2-40B4-BE49-F238E27FC236}">
                      <a16:creationId xmlns:a16="http://schemas.microsoft.com/office/drawing/2014/main" id="{B6468D4A-C2DC-C5E0-1D1D-4F3A506EF575}"/>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3.2.4</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各时间下，</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40" name="文本框 1">
                  <a:extLst>
                    <a:ext uri="{FF2B5EF4-FFF2-40B4-BE49-F238E27FC236}">
                      <a16:creationId xmlns:a16="http://schemas.microsoft.com/office/drawing/2014/main" id="{B6468D4A-C2DC-C5E0-1D1D-4F3A506EF575}"/>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8"/>
                  <a:stretch>
                    <a:fillRect/>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1226425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DB2B60-A593-74C8-AC28-C5AE35F4C27F}"/>
                  </a:ext>
                </a:extLst>
              </p:cNvPr>
              <p:cNvSpPr txBox="1"/>
              <p:nvPr/>
            </p:nvSpPr>
            <p:spPr>
              <a:xfrm>
                <a:off x="859854" y="4898573"/>
                <a:ext cx="10028712" cy="668773"/>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当含有拉普拉斯项时，</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en-US" altLang="zh-CN" kern="100">
                            <a:latin typeface="Cambria Math" panose="02040503050406030204" pitchFamily="18" charset="0"/>
                            <a:ea typeface="宋体" panose="02010600030101010101" pitchFamily="2" charset="-122"/>
                          </a:rPr>
                          <m:t>𝑛</m:t>
                        </m:r>
                      </m:sup>
                    </m:sSubSup>
                  </m:oMath>
                </a14:m>
                <a:r>
                  <a:rPr lang="zh-CN" altLang="zh-CN" kern="100" dirty="0">
                    <a:latin typeface="Times New Roman" panose="02020603050405020304" pitchFamily="18" charset="0"/>
                    <a:ea typeface="宋体" panose="02010600030101010101" pitchFamily="2" charset="-122"/>
                  </a:rPr>
                  <a:t>和</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en-US" altLang="zh-CN" kern="100">
                            <a:latin typeface="Cambria Math" panose="02040503050406030204" pitchFamily="18" charset="0"/>
                            <a:ea typeface="宋体" panose="02010600030101010101" pitchFamily="2" charset="-122"/>
                          </a:rPr>
                          <m:t>𝑛</m:t>
                        </m:r>
                      </m:sup>
                    </m:sSubSup>
                  </m:oMath>
                </a14:m>
                <a:r>
                  <a:rPr lang="zh-CN" altLang="zh-CN" kern="100" dirty="0">
                    <a:latin typeface="Times New Roman" panose="02020603050405020304" pitchFamily="18" charset="0"/>
                    <a:ea typeface="宋体" panose="02010600030101010101" pitchFamily="2" charset="-122"/>
                  </a:rPr>
                  <a:t>总体随</a:t>
                </a:r>
                <a:r>
                  <a:rPr lang="en-US" altLang="zh-CN" kern="100" dirty="0">
                    <a:latin typeface="Times New Roman" panose="02020603050405020304" pitchFamily="18" charset="0"/>
                    <a:ea typeface="宋体" panose="02010600030101010101" pitchFamily="2" charset="-122"/>
                  </a:rPr>
                  <a:t>n</a:t>
                </a:r>
                <a:r>
                  <a:rPr lang="zh-CN" altLang="zh-CN" kern="100" dirty="0">
                    <a:latin typeface="Times New Roman" panose="02020603050405020304" pitchFamily="18" charset="0"/>
                    <a:ea typeface="宋体" panose="02010600030101010101" pitchFamily="2" charset="-122"/>
                  </a:rPr>
                  <a:t>增大的趋势更不明显，但是从宏观上来看，依旧存在。因此依旧需要注意，当</a:t>
                </a:r>
                <a:r>
                  <a:rPr lang="en-US" altLang="zh-CN" kern="100" dirty="0">
                    <a:latin typeface="Times New Roman" panose="02020603050405020304" pitchFamily="18" charset="0"/>
                    <a:ea typeface="宋体" panose="02010600030101010101" pitchFamily="2" charset="-122"/>
                  </a:rPr>
                  <a:t>T</a:t>
                </a:r>
                <a:r>
                  <a:rPr lang="zh-CN" altLang="zh-CN" kern="100" dirty="0">
                    <a:latin typeface="Times New Roman" panose="02020603050405020304" pitchFamily="18" charset="0"/>
                    <a:ea typeface="宋体" panose="02010600030101010101" pitchFamily="2" charset="-122"/>
                  </a:rPr>
                  <a:t>过于大时，可能会出现的近似效果不佳的现象。</a:t>
                </a:r>
                <a:endParaRPr lang="zh-CN" altLang="en-US" kern="100" dirty="0">
                  <a:latin typeface="Times New Roman" panose="02020603050405020304" pitchFamily="18" charset="0"/>
                  <a:ea typeface="宋体" panose="02010600030101010101" pitchFamily="2" charset="-122"/>
                </a:endParaRPr>
              </a:p>
            </p:txBody>
          </p:sp>
        </mc:Choice>
        <mc:Fallback xmlns="">
          <p:sp>
            <p:nvSpPr>
              <p:cNvPr id="18" name="文本框 17">
                <a:extLst>
                  <a:ext uri="{FF2B5EF4-FFF2-40B4-BE49-F238E27FC236}">
                    <a16:creationId xmlns:a16="http://schemas.microsoft.com/office/drawing/2014/main" id="{65DB2B60-A593-74C8-AC28-C5AE35F4C27F}"/>
                  </a:ext>
                </a:extLst>
              </p:cNvPr>
              <p:cNvSpPr txBox="1">
                <a:spLocks noRot="1" noChangeAspect="1" noMove="1" noResize="1" noEditPoints="1" noAdjustHandles="1" noChangeArrowheads="1" noChangeShapeType="1" noTextEdit="1"/>
              </p:cNvSpPr>
              <p:nvPr/>
            </p:nvSpPr>
            <p:spPr>
              <a:xfrm>
                <a:off x="859854" y="4898573"/>
                <a:ext cx="10028712" cy="668773"/>
              </a:xfrm>
              <a:prstGeom prst="rect">
                <a:avLst/>
              </a:prstGeom>
              <a:blipFill>
                <a:blip r:embed="rId2"/>
                <a:stretch>
                  <a:fillRect l="-486" t="-8257" r="-122" b="-14679"/>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E55FD20C-6448-74C9-03A4-4EBA8447985F}"/>
              </a:ext>
            </a:extLst>
          </p:cNvPr>
          <p:cNvGrpSpPr/>
          <p:nvPr/>
        </p:nvGrpSpPr>
        <p:grpSpPr>
          <a:xfrm>
            <a:off x="2636322" y="1668483"/>
            <a:ext cx="6098421" cy="3150533"/>
            <a:chOff x="-1" y="5283"/>
            <a:chExt cx="5278964" cy="2780462"/>
          </a:xfrm>
        </p:grpSpPr>
        <p:grpSp>
          <p:nvGrpSpPr>
            <p:cNvPr id="19" name="组合 18">
              <a:extLst>
                <a:ext uri="{FF2B5EF4-FFF2-40B4-BE49-F238E27FC236}">
                  <a16:creationId xmlns:a16="http://schemas.microsoft.com/office/drawing/2014/main" id="{713EE152-0B6D-F340-595D-B3AC277F64B4}"/>
                </a:ext>
              </a:extLst>
            </p:cNvPr>
            <p:cNvGrpSpPr/>
            <p:nvPr/>
          </p:nvGrpSpPr>
          <p:grpSpPr>
            <a:xfrm>
              <a:off x="-1" y="5283"/>
              <a:ext cx="5278964" cy="2468247"/>
              <a:chOff x="-1" y="5283"/>
              <a:chExt cx="5278964" cy="2468247"/>
            </a:xfrm>
          </p:grpSpPr>
          <p:grpSp>
            <p:nvGrpSpPr>
              <p:cNvPr id="21" name="组合 20">
                <a:extLst>
                  <a:ext uri="{FF2B5EF4-FFF2-40B4-BE49-F238E27FC236}">
                    <a16:creationId xmlns:a16="http://schemas.microsoft.com/office/drawing/2014/main" id="{B6CCD49C-0C42-7A30-F758-1A851235E5A4}"/>
                  </a:ext>
                </a:extLst>
              </p:cNvPr>
              <p:cNvGrpSpPr/>
              <p:nvPr/>
            </p:nvGrpSpPr>
            <p:grpSpPr>
              <a:xfrm>
                <a:off x="-1" y="5284"/>
                <a:ext cx="5276495" cy="2468246"/>
                <a:chOff x="-2685060" y="-1"/>
                <a:chExt cx="5276495" cy="2468246"/>
              </a:xfrm>
            </p:grpSpPr>
            <p:pic>
              <p:nvPicPr>
                <p:cNvPr id="25" name="图片 24">
                  <a:extLst>
                    <a:ext uri="{FF2B5EF4-FFF2-40B4-BE49-F238E27FC236}">
                      <a16:creationId xmlns:a16="http://schemas.microsoft.com/office/drawing/2014/main" id="{ACEFD9C9-28BE-D073-5499-D0177C41F1E3}"/>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8971" t="17775" r="7421" b="5900"/>
                <a:stretch/>
              </p:blipFill>
              <p:spPr bwMode="auto">
                <a:xfrm>
                  <a:off x="-2685060" y="-1"/>
                  <a:ext cx="2592449" cy="2160334"/>
                </a:xfrm>
                <a:prstGeom prst="rect">
                  <a:avLst/>
                </a:prstGeom>
                <a:noFill/>
                <a:ln>
                  <a:noFill/>
                </a:ln>
                <a:extLst>
                  <a:ext uri="{53640926-AAD7-44D8-BBD7-CCE9431645EC}">
                    <a14:shadowObscured xmlns:a14="http://schemas.microsoft.com/office/drawing/2010/main"/>
                  </a:ext>
                </a:extLst>
              </p:spPr>
            </p:pic>
            <p:sp>
              <p:nvSpPr>
                <p:cNvPr id="26" name="文本框 1">
                  <a:extLst>
                    <a:ext uri="{FF2B5EF4-FFF2-40B4-BE49-F238E27FC236}">
                      <a16:creationId xmlns:a16="http://schemas.microsoft.com/office/drawing/2014/main" id="{7C48278C-630E-3887-1019-354C679A6A00}"/>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F2459A83-51B3-3E72-61AB-FCDB3B0A1509}"/>
                  </a:ext>
                </a:extLst>
              </p:cNvPr>
              <p:cNvGrpSpPr/>
              <p:nvPr/>
            </p:nvGrpSpPr>
            <p:grpSpPr>
              <a:xfrm>
                <a:off x="0" y="5283"/>
                <a:ext cx="5278963" cy="2462962"/>
                <a:chOff x="0" y="5283"/>
                <a:chExt cx="5278963" cy="2462962"/>
              </a:xfrm>
            </p:grpSpPr>
            <p:pic>
              <p:nvPicPr>
                <p:cNvPr id="23" name="图片 22">
                  <a:extLst>
                    <a:ext uri="{FF2B5EF4-FFF2-40B4-BE49-F238E27FC236}">
                      <a16:creationId xmlns:a16="http://schemas.microsoft.com/office/drawing/2014/main" id="{B3DBA09C-DB83-9A54-1057-049C798709A8}"/>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7923" t="17311" r="7042" b="5438"/>
                <a:stretch/>
              </p:blipFill>
              <p:spPr bwMode="auto">
                <a:xfrm>
                  <a:off x="2686514" y="5283"/>
                  <a:ext cx="2592449" cy="2160335"/>
                </a:xfrm>
                <a:prstGeom prst="rect">
                  <a:avLst/>
                </a:prstGeom>
                <a:noFill/>
                <a:ln>
                  <a:noFill/>
                </a:ln>
                <a:extLst>
                  <a:ext uri="{53640926-AAD7-44D8-BBD7-CCE9431645EC}">
                    <a14:shadowObscured xmlns:a14="http://schemas.microsoft.com/office/drawing/2010/main"/>
                  </a:ext>
                </a:extLst>
              </p:spPr>
            </p:pic>
            <p:sp>
              <p:nvSpPr>
                <p:cNvPr id="24" name="文本框 1">
                  <a:extLst>
                    <a:ext uri="{FF2B5EF4-FFF2-40B4-BE49-F238E27FC236}">
                      <a16:creationId xmlns:a16="http://schemas.microsoft.com/office/drawing/2014/main" id="{9EC536AE-AF56-1896-5FE0-19FD0D2EA64F}"/>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 name="文本框 1">
                  <a:extLst>
                    <a:ext uri="{FF2B5EF4-FFF2-40B4-BE49-F238E27FC236}">
                      <a16:creationId xmlns:a16="http://schemas.microsoft.com/office/drawing/2014/main" id="{B0108296-2B5D-1E03-E8F5-150AD9C08051}"/>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3.2.5</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𝑛</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𝑛</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n</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0" name="文本框 1">
                  <a:extLst>
                    <a:ext uri="{FF2B5EF4-FFF2-40B4-BE49-F238E27FC236}">
                      <a16:creationId xmlns:a16="http://schemas.microsoft.com/office/drawing/2014/main" id="{B0108296-2B5D-1E03-E8F5-150AD9C08051}"/>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5"/>
                  <a:stretch>
                    <a:fillRect t="-4167" b="-10417"/>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341505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78565CD-C7BE-1FA3-F8D4-F60087626036}"/>
                  </a:ext>
                </a:extLst>
              </p:cNvPr>
              <p:cNvSpPr txBox="1"/>
              <p:nvPr/>
            </p:nvSpPr>
            <p:spPr>
              <a:xfrm>
                <a:off x="694704" y="4484628"/>
                <a:ext cx="10224656" cy="945772"/>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总体，可以发现，当</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取</a:t>
                </a:r>
                <a:r>
                  <a:rPr lang="en-US" altLang="zh-CN" kern="100" dirty="0">
                    <a:latin typeface="Times New Roman" panose="02020603050405020304" pitchFamily="18" charset="0"/>
                    <a:ea typeface="宋体" panose="02010600030101010101" pitchFamily="2" charset="-122"/>
                  </a:rPr>
                  <a:t>1,2,3,4</a:t>
                </a:r>
                <a:r>
                  <a:rPr lang="zh-CN" altLang="zh-CN" kern="100" dirty="0">
                    <a:latin typeface="Times New Roman" panose="02020603050405020304" pitchFamily="18" charset="0"/>
                    <a:ea typeface="宋体" panose="02010600030101010101" pitchFamily="2" charset="-122"/>
                  </a:rPr>
                  <a:t>时，与前文类似，</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en-US" altLang="zh-CN" kern="100">
                            <a:latin typeface="Cambria Math" panose="02040503050406030204" pitchFamily="18" charset="0"/>
                            <a:ea typeface="宋体" panose="02010600030101010101" pitchFamily="2" charset="-122"/>
                          </a:rPr>
                          <m:t>𝑐</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en-US" altLang="zh-CN" kern="100">
                            <a:latin typeface="Cambria Math" panose="02040503050406030204" pitchFamily="18" charset="0"/>
                            <a:ea typeface="宋体" panose="02010600030101010101" pitchFamily="2" charset="-122"/>
                          </a:rPr>
                          <m:t>𝑐</m:t>
                        </m:r>
                      </m:sup>
                    </m:sSubSup>
                  </m:oMath>
                </a14:m>
                <a:r>
                  <a:rPr lang="zh-CN" altLang="zh-CN" kern="100" dirty="0">
                    <a:latin typeface="Times New Roman" panose="02020603050405020304" pitchFamily="18" charset="0"/>
                    <a:ea typeface="宋体" panose="02010600030101010101" pitchFamily="2" charset="-122"/>
                  </a:rPr>
                  <a:t>随</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的改变总体可控，但非常地不规律。而当</a:t>
                </a:r>
                <a14:m>
                  <m:oMath xmlns:m="http://schemas.openxmlformats.org/officeDocument/2006/math">
                    <m:r>
                      <a:rPr lang="en-US" altLang="zh-CN" kern="100">
                        <a:latin typeface="Cambria Math" panose="02040503050406030204" pitchFamily="18" charset="0"/>
                        <a:ea typeface="宋体" panose="02010600030101010101" pitchFamily="2" charset="-122"/>
                      </a:rPr>
                      <m:t>𝑐</m:t>
                    </m:r>
                    <m:r>
                      <a:rPr lang="en-US" altLang="zh-CN" kern="100">
                        <a:latin typeface="Cambria Math" panose="02040503050406030204" pitchFamily="18" charset="0"/>
                        <a:ea typeface="宋体" panose="02010600030101010101" pitchFamily="2" charset="-122"/>
                      </a:rPr>
                      <m:t>=5</m:t>
                    </m:r>
                  </m:oMath>
                </a14:m>
                <a:r>
                  <a:rPr lang="zh-CN" altLang="zh-CN" kern="100" dirty="0">
                    <a:latin typeface="Times New Roman" panose="02020603050405020304" pitchFamily="18" charset="0"/>
                    <a:ea typeface="宋体" panose="02010600030101010101" pitchFamily="2" charset="-122"/>
                  </a:rPr>
                  <a:t>时，会出现误差的巨大增加，这表明，当参数</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选择不当时，会使方法效果下降明显，需要警惕。</a:t>
                </a:r>
                <a:endParaRPr lang="zh-CN" altLang="en-US" kern="100" dirty="0">
                  <a:latin typeface="Times New Roman" panose="02020603050405020304" pitchFamily="18" charset="0"/>
                  <a:ea typeface="宋体" panose="02010600030101010101" pitchFamily="2" charset="-122"/>
                </a:endParaRPr>
              </a:p>
            </p:txBody>
          </p:sp>
        </mc:Choice>
        <mc:Fallback xmlns="">
          <p:sp>
            <p:nvSpPr>
              <p:cNvPr id="27" name="文本框 26">
                <a:extLst>
                  <a:ext uri="{FF2B5EF4-FFF2-40B4-BE49-F238E27FC236}">
                    <a16:creationId xmlns:a16="http://schemas.microsoft.com/office/drawing/2014/main" id="{C78565CD-C7BE-1FA3-F8D4-F60087626036}"/>
                  </a:ext>
                </a:extLst>
              </p:cNvPr>
              <p:cNvSpPr txBox="1">
                <a:spLocks noRot="1" noChangeAspect="1" noMove="1" noResize="1" noEditPoints="1" noAdjustHandles="1" noChangeArrowheads="1" noChangeShapeType="1" noTextEdit="1"/>
              </p:cNvSpPr>
              <p:nvPr/>
            </p:nvSpPr>
            <p:spPr>
              <a:xfrm>
                <a:off x="694704" y="4484628"/>
                <a:ext cx="10224656" cy="945772"/>
              </a:xfrm>
              <a:prstGeom prst="rect">
                <a:avLst/>
              </a:prstGeom>
              <a:blipFill>
                <a:blip r:embed="rId2"/>
                <a:stretch>
                  <a:fillRect l="-537" t="-5806" r="-358" b="-7742"/>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3.2.1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r>
              <a:rPr lang="en-US" altLang="zh-CN" sz="1200" kern="100" dirty="0">
                <a:latin typeface="Times New Roman" panose="02020603050405020304" pitchFamily="18" charset="0"/>
                <a:ea typeface="等线 Light" panose="02010600030101010101" pitchFamily="2" charset="-122"/>
                <a:cs typeface="Times New Roman" panose="02020603050405020304" pitchFamily="18" charset="0"/>
              </a:rPr>
              <a:t>c</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p:grpSp>
        <p:nvGrpSpPr>
          <p:cNvPr id="4" name="组合 3">
            <a:extLst>
              <a:ext uri="{FF2B5EF4-FFF2-40B4-BE49-F238E27FC236}">
                <a16:creationId xmlns:a16="http://schemas.microsoft.com/office/drawing/2014/main" id="{9E641980-F286-7AB0-9887-16ECF0163F89}"/>
              </a:ext>
            </a:extLst>
          </p:cNvPr>
          <p:cNvGrpSpPr/>
          <p:nvPr/>
        </p:nvGrpSpPr>
        <p:grpSpPr>
          <a:xfrm>
            <a:off x="694704" y="1704598"/>
            <a:ext cx="5277485" cy="2780030"/>
            <a:chOff x="0" y="5282"/>
            <a:chExt cx="5279599" cy="2780463"/>
          </a:xfrm>
        </p:grpSpPr>
        <p:grpSp>
          <p:nvGrpSpPr>
            <p:cNvPr id="5" name="组合 4">
              <a:extLst>
                <a:ext uri="{FF2B5EF4-FFF2-40B4-BE49-F238E27FC236}">
                  <a16:creationId xmlns:a16="http://schemas.microsoft.com/office/drawing/2014/main" id="{2E610874-1855-294D-8836-F382A16C0158}"/>
                </a:ext>
              </a:extLst>
            </p:cNvPr>
            <p:cNvGrpSpPr/>
            <p:nvPr/>
          </p:nvGrpSpPr>
          <p:grpSpPr>
            <a:xfrm>
              <a:off x="0" y="5282"/>
              <a:ext cx="5279599" cy="2468248"/>
              <a:chOff x="0" y="5282"/>
              <a:chExt cx="5279599" cy="2468248"/>
            </a:xfrm>
          </p:grpSpPr>
          <p:grpSp>
            <p:nvGrpSpPr>
              <p:cNvPr id="7" name="组合 6">
                <a:extLst>
                  <a:ext uri="{FF2B5EF4-FFF2-40B4-BE49-F238E27FC236}">
                    <a16:creationId xmlns:a16="http://schemas.microsoft.com/office/drawing/2014/main" id="{9DAA2453-E078-463D-1F05-99C5ED230C5F}"/>
                  </a:ext>
                </a:extLst>
              </p:cNvPr>
              <p:cNvGrpSpPr/>
              <p:nvPr/>
            </p:nvGrpSpPr>
            <p:grpSpPr>
              <a:xfrm>
                <a:off x="2685059" y="5283"/>
                <a:ext cx="2594540" cy="2468247"/>
                <a:chOff x="0" y="-2"/>
                <a:chExt cx="2594540" cy="2468247"/>
              </a:xfrm>
            </p:grpSpPr>
            <p:pic>
              <p:nvPicPr>
                <p:cNvPr id="14" name="图片 13">
                  <a:extLst>
                    <a:ext uri="{FF2B5EF4-FFF2-40B4-BE49-F238E27FC236}">
                      <a16:creationId xmlns:a16="http://schemas.microsoft.com/office/drawing/2014/main" id="{025F8A57-849E-EE02-13DA-E90BAD059C29}"/>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7953" t="18006" r="7421" b="5670"/>
                <a:stretch/>
              </p:blipFill>
              <p:spPr bwMode="auto">
                <a:xfrm>
                  <a:off x="1779" y="-2"/>
                  <a:ext cx="2592761" cy="2160335"/>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7D2A1BF4-ADC9-4313-E0EF-82570E710643}"/>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D5971F77-A931-AB2F-DCEC-613F2A30E4B1}"/>
                  </a:ext>
                </a:extLst>
              </p:cNvPr>
              <p:cNvGrpSpPr/>
              <p:nvPr/>
            </p:nvGrpSpPr>
            <p:grpSpPr>
              <a:xfrm>
                <a:off x="0" y="5282"/>
                <a:ext cx="2592761" cy="2462963"/>
                <a:chOff x="0" y="5282"/>
                <a:chExt cx="2592761" cy="2462963"/>
              </a:xfrm>
            </p:grpSpPr>
            <p:pic>
              <p:nvPicPr>
                <p:cNvPr id="9" name="图片 8">
                  <a:extLst>
                    <a:ext uri="{FF2B5EF4-FFF2-40B4-BE49-F238E27FC236}">
                      <a16:creationId xmlns:a16="http://schemas.microsoft.com/office/drawing/2014/main" id="{46917471-A960-14D4-BBBA-A143BEE8F2C2}"/>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7749" t="19390" r="9272" b="5685"/>
                <a:stretch/>
              </p:blipFill>
              <p:spPr bwMode="auto">
                <a:xfrm>
                  <a:off x="0" y="5282"/>
                  <a:ext cx="2592761" cy="2160335"/>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5B7434C8-FE9A-3513-2B04-388AB427B725}"/>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483B5F76-FCE2-0DEE-F9B1-8CDA26C0DCCB}"/>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3.2.6</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𝑐</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𝑐</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c</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483B5F76-FCE2-0DEE-F9B1-8CDA26C0DCCB}"/>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5"/>
                  <a:stretch>
                    <a:fillRect t="-4762" b="-26190"/>
                  </a:stretch>
                </a:blipFill>
                <a:ln>
                  <a:noFill/>
                </a:ln>
              </p:spPr>
              <p:txBody>
                <a:bodyPr/>
                <a:lstStyle/>
                <a:p>
                  <a:r>
                    <a:rPr lang="zh-CN" altLang="en-US">
                      <a:noFill/>
                    </a:rPr>
                    <a:t> </a:t>
                  </a:r>
                </a:p>
              </p:txBody>
            </p:sp>
          </mc:Fallback>
        </mc:AlternateContent>
      </p:grpSp>
      <mc:AlternateContent xmlns:mc="http://schemas.openxmlformats.org/markup-compatibility/2006">
        <mc:Choice xmlns:a14="http://schemas.microsoft.com/office/drawing/2010/main" Requires="a14">
          <p:graphicFrame>
            <p:nvGraphicFramePr>
              <p:cNvPr id="31" name="表格 30">
                <a:extLst>
                  <a:ext uri="{FF2B5EF4-FFF2-40B4-BE49-F238E27FC236}">
                    <a16:creationId xmlns:a16="http://schemas.microsoft.com/office/drawing/2014/main" id="{54886BA4-BF28-1A4C-9343-212D17EEB41B}"/>
                  </a:ext>
                </a:extLst>
              </p:cNvPr>
              <p:cNvGraphicFramePr>
                <a:graphicFrameLocks noGrp="1"/>
              </p:cNvGraphicFramePr>
              <p:nvPr>
                <p:extLst>
                  <p:ext uri="{D42A27DB-BD31-4B8C-83A1-F6EECF244321}">
                    <p14:modId xmlns:p14="http://schemas.microsoft.com/office/powerpoint/2010/main" val="2620055852"/>
                  </p:ext>
                </p:extLst>
              </p:nvPr>
            </p:nvGraphicFramePr>
            <p:xfrm>
              <a:off x="6268420" y="1726887"/>
              <a:ext cx="5274310" cy="150374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360918683"/>
                        </a:ext>
                      </a:extLst>
                    </a:gridCol>
                    <a:gridCol w="1849755">
                      <a:extLst>
                        <a:ext uri="{9D8B030D-6E8A-4147-A177-3AD203B41FA5}">
                          <a16:colId xmlns:a16="http://schemas.microsoft.com/office/drawing/2014/main" val="3727376508"/>
                        </a:ext>
                      </a:extLst>
                    </a:gridCol>
                    <a:gridCol w="1700530">
                      <a:extLst>
                        <a:ext uri="{9D8B030D-6E8A-4147-A177-3AD203B41FA5}">
                          <a16:colId xmlns:a16="http://schemas.microsoft.com/office/drawing/2014/main" val="3213196778"/>
                        </a:ext>
                      </a:extLst>
                    </a:gridCol>
                  </a:tblGrid>
                  <a:tr h="0">
                    <a:tc>
                      <a:txBody>
                        <a:bodyPr/>
                        <a:lstStyle/>
                        <a:p>
                          <a:pPr algn="ctr">
                            <a:lnSpc>
                              <a:spcPts val="2000"/>
                            </a:lnSpc>
                          </a:pPr>
                          <a:r>
                            <a:rPr lang="en-US" sz="1050" i="1" kern="100">
                              <a:effectLst/>
                              <a:latin typeface="Times New Roman" panose="02020603050405020304" pitchFamily="18" charset="0"/>
                              <a:ea typeface="宋体" panose="02010600030101010101" pitchFamily="2" charset="-122"/>
                            </a:rPr>
                            <a:t>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ea typeface="Cambria Math" panose="02040503050406030204" pitchFamily="18" charset="0"/>
                                    </a:rPr>
                                  </m:ctrlPr>
                                </m:sSubSupPr>
                                <m:e>
                                  <m:r>
                                    <a:rPr lang="en-US" sz="1050" i="1" kern="100">
                                      <a:effectLst/>
                                      <a:latin typeface="Cambria Math" panose="02040503050406030204" pitchFamily="18" charset="0"/>
                                      <a:ea typeface="宋体" panose="02010600030101010101" pitchFamily="2" charset="-122"/>
                                    </a:rPr>
                                    <m:t>𝐸</m:t>
                                  </m:r>
                                </m:e>
                                <m:sub>
                                  <m:r>
                                    <a:rPr lang="en-US" sz="1050" i="1" kern="100">
                                      <a:effectLst/>
                                      <a:latin typeface="Cambria Math" panose="02040503050406030204" pitchFamily="18" charset="0"/>
                                      <a:ea typeface="宋体" panose="02010600030101010101" pitchFamily="2" charset="-122"/>
                                    </a:rPr>
                                    <m:t>𝑢</m:t>
                                  </m:r>
                                </m:sub>
                                <m:sup>
                                  <m:r>
                                    <a:rPr lang="en-US" sz="1050" i="1" kern="100">
                                      <a:effectLst/>
                                      <a:latin typeface="Cambria Math" panose="02040503050406030204" pitchFamily="18" charset="0"/>
                                      <a:ea typeface="宋体" panose="02010600030101010101" pitchFamily="2" charset="-122"/>
                                    </a:rPr>
                                    <m:t>𝑐</m:t>
                                  </m:r>
                                </m:sup>
                              </m:sSubSup>
                            </m:oMath>
                          </a14:m>
                          <a:r>
                            <a:rPr lang="zh-CN" sz="1050" kern="100">
                              <a:effectLst/>
                              <a:latin typeface="Times New Roman" panose="02020603050405020304" pitchFamily="18" charset="0"/>
                              <a:ea typeface="宋体" panose="02010600030101010101" pitchFamily="2" charset="-122"/>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ea typeface="Cambria Math" panose="02040503050406030204" pitchFamily="18" charset="0"/>
                                    </a:rPr>
                                  </m:ctrlPr>
                                </m:sSubSupPr>
                                <m:e>
                                  <m:r>
                                    <a:rPr lang="en-US" sz="1050" i="1" kern="100">
                                      <a:effectLst/>
                                      <a:latin typeface="Cambria Math" panose="02040503050406030204" pitchFamily="18" charset="0"/>
                                      <a:ea typeface="宋体" panose="02010600030101010101" pitchFamily="2" charset="-122"/>
                                    </a:rPr>
                                    <m:t>𝐸</m:t>
                                  </m:r>
                                </m:e>
                                <m:sub>
                                  <m:r>
                                    <a:rPr lang="en-US" sz="1050" i="1" kern="100">
                                      <a:effectLst/>
                                      <a:latin typeface="Cambria Math" panose="02040503050406030204" pitchFamily="18" charset="0"/>
                                      <a:ea typeface="宋体" panose="02010600030101010101" pitchFamily="2" charset="-122"/>
                                    </a:rPr>
                                    <m:t>𝜇</m:t>
                                  </m:r>
                                </m:sub>
                                <m:sup>
                                  <m:r>
                                    <a:rPr lang="en-US" sz="1050" i="1" kern="100">
                                      <a:effectLst/>
                                      <a:latin typeface="Cambria Math" panose="02040503050406030204" pitchFamily="18" charset="0"/>
                                      <a:ea typeface="宋体" panose="02010600030101010101" pitchFamily="2" charset="-122"/>
                                    </a:rPr>
                                    <m:t>𝑐</m:t>
                                  </m:r>
                                </m:sup>
                              </m:sSubSup>
                            </m:oMath>
                          </a14:m>
                          <a:r>
                            <a:rPr lang="zh-CN" sz="1050" kern="100">
                              <a:effectLst/>
                              <a:latin typeface="Times New Roman" panose="02020603050405020304" pitchFamily="18" charset="0"/>
                              <a:ea typeface="宋体" panose="02010600030101010101" pitchFamily="2" charset="-122"/>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95987385"/>
                      </a:ext>
                    </a:extLst>
                  </a:tr>
                  <a:tr h="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3.628×</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3.662×</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54914537"/>
                      </a:ext>
                    </a:extLst>
                  </a:tr>
                  <a:tr h="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2.339×</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3.094×</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238123807"/>
                      </a:ext>
                    </a:extLst>
                  </a:tr>
                  <a:tr h="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6.808×</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1.269×</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994444226"/>
                      </a:ext>
                    </a:extLst>
                  </a:tr>
                  <a:tr h="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6.893×</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5.574×</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84544171"/>
                      </a:ext>
                    </a:extLst>
                  </a:tr>
                  <a:tr h="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5.531×</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i="1" kern="100">
                                    <a:effectLst/>
                                    <a:latin typeface="Cambria Math" panose="02040503050406030204" pitchFamily="18" charset="0"/>
                                    <a:ea typeface="宋体" panose="02010600030101010101" pitchFamily="2" charset="-122"/>
                                  </a:rPr>
                                  <m:t>5.553×</m:t>
                                </m:r>
                                <m:sSup>
                                  <m:sSupPr>
                                    <m:ctrlPr>
                                      <a:rPr lang="zh-CN" sz="1050" i="1" kern="100">
                                        <a:effectLst/>
                                        <a:latin typeface="Cambria Math" panose="02040503050406030204" pitchFamily="18" charset="0"/>
                                        <a:ea typeface="Cambria Math" panose="02040503050406030204" pitchFamily="18" charset="0"/>
                                      </a:rPr>
                                    </m:ctrlPr>
                                  </m:sSupPr>
                                  <m:e>
                                    <m:r>
                                      <a:rPr lang="en-US" sz="1050" i="1" kern="100">
                                        <a:effectLst/>
                                        <a:latin typeface="Cambria Math" panose="02040503050406030204" pitchFamily="18" charset="0"/>
                                        <a:ea typeface="宋体" panose="02010600030101010101" pitchFamily="2" charset="-122"/>
                                      </a:rPr>
                                      <m:t>10</m:t>
                                    </m:r>
                                  </m:e>
                                  <m:sup>
                                    <m:r>
                                      <a:rPr lang="en-US" sz="1050" i="1" kern="100">
                                        <a:effectLst/>
                                        <a:latin typeface="Cambria Math" panose="02040503050406030204" pitchFamily="18" charset="0"/>
                                        <a:ea typeface="宋体" panose="02010600030101010101" pitchFamily="2" charset="-122"/>
                                      </a:rPr>
                                      <m:t>−2</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93652153"/>
                      </a:ext>
                    </a:extLst>
                  </a:tr>
                </a:tbl>
              </a:graphicData>
            </a:graphic>
          </p:graphicFrame>
        </mc:Choice>
        <mc:Fallback>
          <p:graphicFrame>
            <p:nvGraphicFramePr>
              <p:cNvPr id="31" name="表格 30">
                <a:extLst>
                  <a:ext uri="{FF2B5EF4-FFF2-40B4-BE49-F238E27FC236}">
                    <a16:creationId xmlns:a16="http://schemas.microsoft.com/office/drawing/2014/main" id="{54886BA4-BF28-1A4C-9343-212D17EEB41B}"/>
                  </a:ext>
                </a:extLst>
              </p:cNvPr>
              <p:cNvGraphicFramePr>
                <a:graphicFrameLocks noGrp="1"/>
              </p:cNvGraphicFramePr>
              <p:nvPr>
                <p:extLst>
                  <p:ext uri="{D42A27DB-BD31-4B8C-83A1-F6EECF244321}">
                    <p14:modId xmlns:p14="http://schemas.microsoft.com/office/powerpoint/2010/main" val="2620055852"/>
                  </p:ext>
                </p:extLst>
              </p:nvPr>
            </p:nvGraphicFramePr>
            <p:xfrm>
              <a:off x="6268420" y="1726887"/>
              <a:ext cx="5274310" cy="150374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360918683"/>
                        </a:ext>
                      </a:extLst>
                    </a:gridCol>
                    <a:gridCol w="1849755">
                      <a:extLst>
                        <a:ext uri="{9D8B030D-6E8A-4147-A177-3AD203B41FA5}">
                          <a16:colId xmlns:a16="http://schemas.microsoft.com/office/drawing/2014/main" val="3727376508"/>
                        </a:ext>
                      </a:extLst>
                    </a:gridCol>
                    <a:gridCol w="1700530">
                      <a:extLst>
                        <a:ext uri="{9D8B030D-6E8A-4147-A177-3AD203B41FA5}">
                          <a16:colId xmlns:a16="http://schemas.microsoft.com/office/drawing/2014/main" val="3213196778"/>
                        </a:ext>
                      </a:extLst>
                    </a:gridCol>
                  </a:tblGrid>
                  <a:tr h="233744">
                    <a:tc>
                      <a:txBody>
                        <a:bodyPr/>
                        <a:lstStyle/>
                        <a:p>
                          <a:pPr algn="ctr">
                            <a:lnSpc>
                              <a:spcPts val="2000"/>
                            </a:lnSpc>
                          </a:pPr>
                          <a:r>
                            <a:rPr lang="en-US" sz="1050" i="1" kern="100">
                              <a:effectLst/>
                              <a:latin typeface="Times New Roman" panose="02020603050405020304" pitchFamily="18" charset="0"/>
                              <a:ea typeface="宋体" panose="02010600030101010101" pitchFamily="2" charset="-122"/>
                            </a:rPr>
                            <a:t>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632" r="-93092" b="-571053"/>
                          </a:stretch>
                        </a:blipFill>
                      </a:tcPr>
                    </a:tc>
                    <a:tc>
                      <a:txBody>
                        <a:bodyPr/>
                        <a:lstStyle/>
                        <a:p>
                          <a:endParaRPr lang="zh-CN"/>
                        </a:p>
                      </a:txBody>
                      <a:tcPr marL="68580" marR="68580" marT="0" marB="0">
                        <a:blipFill>
                          <a:blip r:embed="rId6"/>
                          <a:stretch>
                            <a:fillRect l="-210753" t="-2632" r="-1434" b="-571053"/>
                          </a:stretch>
                        </a:blipFill>
                      </a:tcPr>
                    </a:tc>
                    <a:extLst>
                      <a:ext uri="{0D108BD9-81ED-4DB2-BD59-A6C34878D82A}">
                        <a16:rowId xmlns:a16="http://schemas.microsoft.com/office/drawing/2014/main" val="1795987385"/>
                      </a:ext>
                    </a:extLst>
                  </a:tr>
                  <a:tr h="25400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92857" r="-93092" b="-416667"/>
                          </a:stretch>
                        </a:blipFill>
                      </a:tcPr>
                    </a:tc>
                    <a:tc>
                      <a:txBody>
                        <a:bodyPr/>
                        <a:lstStyle/>
                        <a:p>
                          <a:endParaRPr lang="zh-CN"/>
                        </a:p>
                      </a:txBody>
                      <a:tcPr marL="68580" marR="68580" marT="0" marB="0">
                        <a:blipFill>
                          <a:blip r:embed="rId6"/>
                          <a:stretch>
                            <a:fillRect l="-210753" t="-92857" r="-1434" b="-416667"/>
                          </a:stretch>
                        </a:blipFill>
                      </a:tcPr>
                    </a:tc>
                    <a:extLst>
                      <a:ext uri="{0D108BD9-81ED-4DB2-BD59-A6C34878D82A}">
                        <a16:rowId xmlns:a16="http://schemas.microsoft.com/office/drawing/2014/main" val="4254914537"/>
                      </a:ext>
                    </a:extLst>
                  </a:tr>
                  <a:tr h="25400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192857" r="-93092" b="-316667"/>
                          </a:stretch>
                        </a:blipFill>
                      </a:tcPr>
                    </a:tc>
                    <a:tc>
                      <a:txBody>
                        <a:bodyPr/>
                        <a:lstStyle/>
                        <a:p>
                          <a:endParaRPr lang="zh-CN"/>
                        </a:p>
                      </a:txBody>
                      <a:tcPr marL="68580" marR="68580" marT="0" marB="0">
                        <a:blipFill>
                          <a:blip r:embed="rId6"/>
                          <a:stretch>
                            <a:fillRect l="-210753" t="-192857" r="-1434" b="-316667"/>
                          </a:stretch>
                        </a:blipFill>
                      </a:tcPr>
                    </a:tc>
                    <a:extLst>
                      <a:ext uri="{0D108BD9-81ED-4DB2-BD59-A6C34878D82A}">
                        <a16:rowId xmlns:a16="http://schemas.microsoft.com/office/drawing/2014/main" val="4238123807"/>
                      </a:ext>
                    </a:extLst>
                  </a:tr>
                  <a:tr h="25400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292857" r="-93092" b="-216667"/>
                          </a:stretch>
                        </a:blipFill>
                      </a:tcPr>
                    </a:tc>
                    <a:tc>
                      <a:txBody>
                        <a:bodyPr/>
                        <a:lstStyle/>
                        <a:p>
                          <a:endParaRPr lang="zh-CN"/>
                        </a:p>
                      </a:txBody>
                      <a:tcPr marL="68580" marR="68580" marT="0" marB="0">
                        <a:blipFill>
                          <a:blip r:embed="rId6"/>
                          <a:stretch>
                            <a:fillRect l="-210753" t="-292857" r="-1434" b="-216667"/>
                          </a:stretch>
                        </a:blipFill>
                      </a:tcPr>
                    </a:tc>
                    <a:extLst>
                      <a:ext uri="{0D108BD9-81ED-4DB2-BD59-A6C34878D82A}">
                        <a16:rowId xmlns:a16="http://schemas.microsoft.com/office/drawing/2014/main" val="2994444226"/>
                      </a:ext>
                    </a:extLst>
                  </a:tr>
                  <a:tr h="25400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402439" r="-93092" b="-121951"/>
                          </a:stretch>
                        </a:blipFill>
                      </a:tcPr>
                    </a:tc>
                    <a:tc>
                      <a:txBody>
                        <a:bodyPr/>
                        <a:lstStyle/>
                        <a:p>
                          <a:endParaRPr lang="zh-CN"/>
                        </a:p>
                      </a:txBody>
                      <a:tcPr marL="68580" marR="68580" marT="0" marB="0">
                        <a:blipFill>
                          <a:blip r:embed="rId6"/>
                          <a:stretch>
                            <a:fillRect l="-210753" t="-402439" r="-1434" b="-121951"/>
                          </a:stretch>
                        </a:blipFill>
                      </a:tcPr>
                    </a:tc>
                    <a:extLst>
                      <a:ext uri="{0D108BD9-81ED-4DB2-BD59-A6C34878D82A}">
                        <a16:rowId xmlns:a16="http://schemas.microsoft.com/office/drawing/2014/main" val="684544171"/>
                      </a:ext>
                    </a:extLst>
                  </a:tr>
                  <a:tr h="254000">
                    <a:tc>
                      <a:txBody>
                        <a:bodyPr/>
                        <a:lstStyle/>
                        <a:p>
                          <a:pPr algn="ctr">
                            <a:lnSpc>
                              <a:spcPts val="2000"/>
                            </a:lnSpc>
                          </a:pPr>
                          <a:r>
                            <a:rPr lang="en-US" sz="1050" kern="100">
                              <a:effectLst/>
                              <a:latin typeface="Times New Roman" panose="02020603050405020304" pitchFamily="18" charset="0"/>
                              <a:ea typeface="宋体" panose="02010600030101010101" pitchFamily="2" charset="-122"/>
                            </a:rPr>
                            <a:t>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6"/>
                          <a:stretch>
                            <a:fillRect l="-93421" t="-490476" r="-93092" b="-19048"/>
                          </a:stretch>
                        </a:blipFill>
                      </a:tcPr>
                    </a:tc>
                    <a:tc>
                      <a:txBody>
                        <a:bodyPr/>
                        <a:lstStyle/>
                        <a:p>
                          <a:endParaRPr lang="zh-CN"/>
                        </a:p>
                      </a:txBody>
                      <a:tcPr marL="68580" marR="68580" marT="0" marB="0">
                        <a:blipFill>
                          <a:blip r:embed="rId6"/>
                          <a:stretch>
                            <a:fillRect l="-210753" t="-490476" r="-1434" b="-19048"/>
                          </a:stretch>
                        </a:blipFill>
                      </a:tcPr>
                    </a:tc>
                    <a:extLst>
                      <a:ext uri="{0D108BD9-81ED-4DB2-BD59-A6C34878D82A}">
                        <a16:rowId xmlns:a16="http://schemas.microsoft.com/office/drawing/2014/main" val="3293652153"/>
                      </a:ext>
                    </a:extLst>
                  </a:tr>
                </a:tbl>
              </a:graphicData>
            </a:graphic>
          </p:graphicFrame>
        </mc:Fallback>
      </mc:AlternateContent>
    </p:spTree>
    <p:extLst>
      <p:ext uri="{BB962C8B-B14F-4D97-AF65-F5344CB8AC3E}">
        <p14:creationId xmlns:p14="http://schemas.microsoft.com/office/powerpoint/2010/main" val="3091759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C78565CD-C7BE-1FA3-F8D4-F60087626036}"/>
                  </a:ext>
                </a:extLst>
              </p:cNvPr>
              <p:cNvSpPr txBox="1"/>
              <p:nvPr/>
            </p:nvSpPr>
            <p:spPr>
              <a:xfrm>
                <a:off x="694704" y="4565361"/>
                <a:ext cx="10224656" cy="668645"/>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与上文类似，总体上，</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zh-CN" altLang="en-US" i="1" kern="100" smtClean="0">
                            <a:latin typeface="Cambria Math" panose="02040503050406030204" pitchFamily="18" charset="0"/>
                            <a:ea typeface="宋体" panose="02010600030101010101" pitchFamily="2" charset="-122"/>
                          </a:rPr>
                          <m:t>𝜏</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zh-CN" altLang="en-US" i="1" kern="100" smtClean="0">
                            <a:latin typeface="Cambria Math" panose="02040503050406030204" pitchFamily="18" charset="0"/>
                            <a:ea typeface="宋体" panose="02010600030101010101" pitchFamily="2" charset="-122"/>
                          </a:rPr>
                          <m:t>𝜏</m:t>
                        </m:r>
                      </m:sup>
                    </m:sSubSup>
                  </m:oMath>
                </a14:m>
                <a:r>
                  <a:rPr lang="zh-CN" altLang="zh-CN" kern="100" dirty="0">
                    <a:latin typeface="Times New Roman" panose="02020603050405020304" pitchFamily="18" charset="0"/>
                    <a:ea typeface="宋体" panose="02010600030101010101" pitchFamily="2" charset="-122"/>
                  </a:rPr>
                  <a:t>随</a:t>
                </a:r>
                <a14:m>
                  <m:oMath xmlns:m="http://schemas.openxmlformats.org/officeDocument/2006/math">
                    <m:r>
                      <a:rPr lang="en-US" altLang="zh-CN" kern="100">
                        <a:latin typeface="Cambria Math" panose="02040503050406030204" pitchFamily="18" charset="0"/>
                        <a:ea typeface="宋体" panose="02010600030101010101" pitchFamily="2" charset="-122"/>
                      </a:rPr>
                      <m:t>𝜏</m:t>
                    </m:r>
                  </m:oMath>
                </a14:m>
                <a:r>
                  <a:rPr lang="zh-CN" altLang="zh-CN" kern="100" dirty="0">
                    <a:latin typeface="Times New Roman" panose="02020603050405020304" pitchFamily="18" charset="0"/>
                    <a:ea typeface="宋体" panose="02010600030101010101" pitchFamily="2" charset="-122"/>
                  </a:rPr>
                  <a:t>的变大而变大，因此尽量小的步长，对于方法来说更为合适。</a:t>
                </a:r>
              </a:p>
              <a:p>
                <a:endParaRPr lang="zh-CN" altLang="en-US" dirty="0"/>
              </a:p>
            </p:txBody>
          </p:sp>
        </mc:Choice>
        <mc:Fallback>
          <p:sp>
            <p:nvSpPr>
              <p:cNvPr id="27" name="文本框 26">
                <a:extLst>
                  <a:ext uri="{FF2B5EF4-FFF2-40B4-BE49-F238E27FC236}">
                    <a16:creationId xmlns:a16="http://schemas.microsoft.com/office/drawing/2014/main" id="{C78565CD-C7BE-1FA3-F8D4-F60087626036}"/>
                  </a:ext>
                </a:extLst>
              </p:cNvPr>
              <p:cNvSpPr txBox="1">
                <a:spLocks noRot="1" noChangeAspect="1" noMove="1" noResize="1" noEditPoints="1" noAdjustHandles="1" noChangeArrowheads="1" noChangeShapeType="1" noTextEdit="1"/>
              </p:cNvSpPr>
              <p:nvPr/>
            </p:nvSpPr>
            <p:spPr>
              <a:xfrm>
                <a:off x="694704" y="4565361"/>
                <a:ext cx="10224656" cy="668645"/>
              </a:xfrm>
              <a:prstGeom prst="rect">
                <a:avLst/>
              </a:prstGeom>
              <a:blipFill>
                <a:blip r:embed="rId2"/>
                <a:stretch>
                  <a:fillRect t="-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3.2.2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14:m>
                  <m:oMath xmlns:m="http://schemas.openxmlformats.org/officeDocument/2006/math">
                    <m:r>
                      <a:rPr lang="zh-CN" altLang="en-US" sz="1200" i="1" kern="100" smtClean="0">
                        <a:latin typeface="Cambria Math" panose="02040503050406030204" pitchFamily="18" charset="0"/>
                        <a:ea typeface="宋体" panose="02010600030101010101" pitchFamily="2" charset="-122"/>
                        <a:cs typeface="Times New Roman" panose="02020603050405020304" pitchFamily="18" charset="0"/>
                      </a:rPr>
                      <m:t>𝜏</m:t>
                    </m:r>
                  </m:oMath>
                </a14:m>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mc:Choice>
        <mc:Fallback xmlns="">
          <p:sp>
            <p:nvSpPr>
              <p:cNvPr id="29" name="文本框 28">
                <a:extLst>
                  <a:ext uri="{FF2B5EF4-FFF2-40B4-BE49-F238E27FC236}">
                    <a16:creationId xmlns:a16="http://schemas.microsoft.com/office/drawing/2014/main" id="{AA6F71ED-73F0-EE70-1DCB-03BE9DDAC499}"/>
                  </a:ext>
                </a:extLst>
              </p:cNvPr>
              <p:cNvSpPr txBox="1">
                <a:spLocks noRot="1" noChangeAspect="1" noMove="1" noResize="1" noEditPoints="1" noAdjustHandles="1" noChangeArrowheads="1" noChangeShapeType="1" noTextEdit="1"/>
              </p:cNvSpPr>
              <p:nvPr/>
            </p:nvSpPr>
            <p:spPr>
              <a:xfrm>
                <a:off x="7629895" y="3333652"/>
                <a:ext cx="2856017" cy="625812"/>
              </a:xfrm>
              <a:prstGeom prst="rect">
                <a:avLst/>
              </a:prstGeom>
              <a:blipFill>
                <a:blip r:embed="rId3"/>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DB06AC36-AAD1-839B-11BD-201C6D119DDC}"/>
              </a:ext>
            </a:extLst>
          </p:cNvPr>
          <p:cNvGrpSpPr/>
          <p:nvPr/>
        </p:nvGrpSpPr>
        <p:grpSpPr>
          <a:xfrm>
            <a:off x="657053" y="1704598"/>
            <a:ext cx="5277485" cy="2780030"/>
            <a:chOff x="0" y="5284"/>
            <a:chExt cx="5281507" cy="2780461"/>
          </a:xfrm>
        </p:grpSpPr>
        <p:grpSp>
          <p:nvGrpSpPr>
            <p:cNvPr id="5" name="组合 4">
              <a:extLst>
                <a:ext uri="{FF2B5EF4-FFF2-40B4-BE49-F238E27FC236}">
                  <a16:creationId xmlns:a16="http://schemas.microsoft.com/office/drawing/2014/main" id="{EE865959-CD8D-D5B9-78FD-E4E657B124AF}"/>
                </a:ext>
              </a:extLst>
            </p:cNvPr>
            <p:cNvGrpSpPr/>
            <p:nvPr/>
          </p:nvGrpSpPr>
          <p:grpSpPr>
            <a:xfrm>
              <a:off x="0" y="5284"/>
              <a:ext cx="5281507" cy="2468246"/>
              <a:chOff x="0" y="5284"/>
              <a:chExt cx="5281507" cy="2468246"/>
            </a:xfrm>
          </p:grpSpPr>
          <p:grpSp>
            <p:nvGrpSpPr>
              <p:cNvPr id="7" name="组合 6">
                <a:extLst>
                  <a:ext uri="{FF2B5EF4-FFF2-40B4-BE49-F238E27FC236}">
                    <a16:creationId xmlns:a16="http://schemas.microsoft.com/office/drawing/2014/main" id="{CDB3F3DF-60C6-64E1-C92F-C03AAA1777E9}"/>
                  </a:ext>
                </a:extLst>
              </p:cNvPr>
              <p:cNvGrpSpPr/>
              <p:nvPr/>
            </p:nvGrpSpPr>
            <p:grpSpPr>
              <a:xfrm>
                <a:off x="2685059" y="5284"/>
                <a:ext cx="2596448" cy="2468246"/>
                <a:chOff x="0" y="-1"/>
                <a:chExt cx="2596448" cy="2468246"/>
              </a:xfrm>
            </p:grpSpPr>
            <p:pic>
              <p:nvPicPr>
                <p:cNvPr id="14" name="图片 13">
                  <a:extLst>
                    <a:ext uri="{FF2B5EF4-FFF2-40B4-BE49-F238E27FC236}">
                      <a16:creationId xmlns:a16="http://schemas.microsoft.com/office/drawing/2014/main" id="{332A8368-FC28-886A-80CF-43AF879CCD2A}"/>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8131" t="17540" r="4991" b="5896"/>
                <a:stretch/>
              </p:blipFill>
              <p:spPr bwMode="auto">
                <a:xfrm>
                  <a:off x="2751" y="-1"/>
                  <a:ext cx="2593697" cy="2160334"/>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D59E20BB-2B83-5E5B-328E-9A8BC73399F4}"/>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384721FB-21E9-15E6-CF6D-0F9159094B57}"/>
                  </a:ext>
                </a:extLst>
              </p:cNvPr>
              <p:cNvGrpSpPr/>
              <p:nvPr/>
            </p:nvGrpSpPr>
            <p:grpSpPr>
              <a:xfrm>
                <a:off x="0" y="5285"/>
                <a:ext cx="2593662" cy="2462960"/>
                <a:chOff x="0" y="5285"/>
                <a:chExt cx="2593662" cy="2462960"/>
              </a:xfrm>
            </p:grpSpPr>
            <p:pic>
              <p:nvPicPr>
                <p:cNvPr id="9" name="图片 8">
                  <a:extLst>
                    <a:ext uri="{FF2B5EF4-FFF2-40B4-BE49-F238E27FC236}">
                      <a16:creationId xmlns:a16="http://schemas.microsoft.com/office/drawing/2014/main" id="{1A3CAE32-99E5-636B-C203-1E88052817F7}"/>
                    </a:ext>
                  </a:extLst>
                </p:cNvPr>
                <p:cNvPicPr preferRelativeResize="0">
                  <a:picLocks/>
                </p:cNvPicPr>
                <p:nvPr/>
              </p:nvPicPr>
              <p:blipFill rotWithShape="1">
                <a:blip r:embed="rId5" cstate="print">
                  <a:extLst>
                    <a:ext uri="{28A0092B-C50C-407E-A947-70E740481C1C}">
                      <a14:useLocalDpi xmlns:a14="http://schemas.microsoft.com/office/drawing/2010/main" val="0"/>
                    </a:ext>
                  </a:extLst>
                </a:blip>
                <a:srcRect l="8363" t="16610" r="7184" b="5427"/>
                <a:stretch/>
              </p:blipFill>
              <p:spPr bwMode="auto">
                <a:xfrm>
                  <a:off x="0" y="5285"/>
                  <a:ext cx="2593662" cy="2160334"/>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563D711E-3362-D907-B7EB-8E1ABDCFC843}"/>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04A789B0-1BBA-C006-44E3-A6BCAC0E9C24}"/>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3.2.7</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𝜏</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𝜏</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𝜏</m:t>
                      </m:r>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04A789B0-1BBA-C006-44E3-A6BCAC0E9C24}"/>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6"/>
                  <a:stretch>
                    <a:fillRect t="-4762" b="-23810"/>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30" name="表格 29">
                <a:extLst>
                  <a:ext uri="{FF2B5EF4-FFF2-40B4-BE49-F238E27FC236}">
                    <a16:creationId xmlns:a16="http://schemas.microsoft.com/office/drawing/2014/main" id="{C88AF985-D9B9-1659-2230-5D753FB024A1}"/>
                  </a:ext>
                </a:extLst>
              </p:cNvPr>
              <p:cNvGraphicFramePr>
                <a:graphicFrameLocks noGrp="1"/>
              </p:cNvGraphicFramePr>
              <p:nvPr>
                <p:extLst>
                  <p:ext uri="{D42A27DB-BD31-4B8C-83A1-F6EECF244321}">
                    <p14:modId xmlns:p14="http://schemas.microsoft.com/office/powerpoint/2010/main" val="3828275863"/>
                  </p:ext>
                </p:extLst>
              </p:nvPr>
            </p:nvGraphicFramePr>
            <p:xfrm>
              <a:off x="6196941" y="1809652"/>
              <a:ext cx="5274310" cy="152400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673532960"/>
                        </a:ext>
                      </a:extLst>
                    </a:gridCol>
                    <a:gridCol w="1849755">
                      <a:extLst>
                        <a:ext uri="{9D8B030D-6E8A-4147-A177-3AD203B41FA5}">
                          <a16:colId xmlns:a16="http://schemas.microsoft.com/office/drawing/2014/main" val="3139697375"/>
                        </a:ext>
                      </a:extLst>
                    </a:gridCol>
                    <a:gridCol w="1700530">
                      <a:extLst>
                        <a:ext uri="{9D8B030D-6E8A-4147-A177-3AD203B41FA5}">
                          <a16:colId xmlns:a16="http://schemas.microsoft.com/office/drawing/2014/main" val="986972866"/>
                        </a:ext>
                      </a:extLst>
                    </a:gridCol>
                  </a:tblGrid>
                  <a:tr h="0">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𝜏</m:t>
                                </m:r>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i="1" kern="100" smtClean="0">
                                      <a:effectLst/>
                                      <a:latin typeface="Cambria Math" panose="02040503050406030204" pitchFamily="18" charset="0"/>
                                      <a:ea typeface="Cambria Math" panose="02040503050406030204" pitchFamily="18" charset="0"/>
                                    </a:rPr>
                                    <m:t>𝛕</m:t>
                                  </m:r>
                                </m:sup>
                              </m:sSubSup>
                            </m:oMath>
                          </a14:m>
                          <a:r>
                            <a:rPr lang="zh-CN" sz="1050" kern="100" dirty="0">
                              <a:effectLst/>
                            </a:rPr>
                            <a:t>（保留四位有效数字）</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i="1" kern="100" smtClean="0">
                                      <a:effectLst/>
                                      <a:latin typeface="Cambria Math" panose="02040503050406030204" pitchFamily="18" charset="0"/>
                                      <a:ea typeface="Cambria Math" panose="02040503050406030204" pitchFamily="18" charset="0"/>
                                    </a:rPr>
                                    <m:t>𝛕</m:t>
                                  </m:r>
                                </m:sup>
                              </m:sSubSup>
                            </m:oMath>
                          </a14:m>
                          <a:r>
                            <a:rPr lang="zh-CN" sz="1050" kern="100" dirty="0">
                              <a:effectLst/>
                            </a:rPr>
                            <a:t>（保留四位有效数字）</a:t>
                          </a:r>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53067991"/>
                      </a:ext>
                    </a:extLst>
                  </a:tr>
                  <a:tr h="0">
                    <a:tc>
                      <a:txBody>
                        <a:bodyPr/>
                        <a:lstStyle/>
                        <a:p>
                          <a:pPr algn="ctr">
                            <a:lnSpc>
                              <a:spcPts val="2000"/>
                            </a:lnSpc>
                          </a:pPr>
                          <a:r>
                            <a:rPr lang="en-US" sz="1050" kern="100">
                              <a:effectLst/>
                            </a:rPr>
                            <a:t>0.01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3.628×</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3.662×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24547010"/>
                      </a:ext>
                    </a:extLst>
                  </a:tr>
                  <a:tr h="0">
                    <a:tc>
                      <a:txBody>
                        <a:bodyPr/>
                        <a:lstStyle/>
                        <a:p>
                          <a:pPr algn="ctr">
                            <a:lnSpc>
                              <a:spcPts val="2000"/>
                            </a:lnSpc>
                          </a:pPr>
                          <a:r>
                            <a:rPr lang="en-US" sz="1050" kern="100" dirty="0">
                              <a:effectLst/>
                            </a:rPr>
                            <a:t>0.02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1.670×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8.715×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7218698"/>
                      </a:ext>
                    </a:extLst>
                  </a:tr>
                  <a:tr h="0">
                    <a:tc>
                      <a:txBody>
                        <a:bodyPr/>
                        <a:lstStyle/>
                        <a:p>
                          <a:pPr algn="ctr">
                            <a:lnSpc>
                              <a:spcPts val="2000"/>
                            </a:lnSpc>
                          </a:pPr>
                          <a:r>
                            <a:rPr lang="en-US" sz="1050" kern="100">
                              <a:effectLst/>
                            </a:rPr>
                            <a:t>0.03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9.798×</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1.077×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52835532"/>
                      </a:ext>
                    </a:extLst>
                  </a:tr>
                  <a:tr h="0">
                    <a:tc>
                      <a:txBody>
                        <a:bodyPr/>
                        <a:lstStyle/>
                        <a:p>
                          <a:pPr algn="ctr">
                            <a:lnSpc>
                              <a:spcPts val="2000"/>
                            </a:lnSpc>
                          </a:pPr>
                          <a:r>
                            <a:rPr lang="en-US" sz="1050" kern="100">
                              <a:effectLst/>
                            </a:rPr>
                            <a:t>0.04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1.022×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1.340×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161272263"/>
                      </a:ext>
                    </a:extLst>
                  </a:tr>
                  <a:tr h="0">
                    <a:tc>
                      <a:txBody>
                        <a:bodyPr/>
                        <a:lstStyle/>
                        <a:p>
                          <a:pPr algn="ctr">
                            <a:lnSpc>
                              <a:spcPts val="2000"/>
                            </a:lnSpc>
                          </a:pPr>
                          <a:r>
                            <a:rPr lang="en-US" sz="1050" kern="100">
                              <a:effectLst/>
                            </a:rPr>
                            <a:t>0.05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1.329×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1.346×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636995111"/>
                      </a:ext>
                    </a:extLst>
                  </a:tr>
                </a:tbl>
              </a:graphicData>
            </a:graphic>
          </p:graphicFrame>
        </mc:Choice>
        <mc:Fallback xmlns="">
          <p:graphicFrame>
            <p:nvGraphicFramePr>
              <p:cNvPr id="30" name="表格 29">
                <a:extLst>
                  <a:ext uri="{FF2B5EF4-FFF2-40B4-BE49-F238E27FC236}">
                    <a16:creationId xmlns:a16="http://schemas.microsoft.com/office/drawing/2014/main" id="{C88AF985-D9B9-1659-2230-5D753FB024A1}"/>
                  </a:ext>
                </a:extLst>
              </p:cNvPr>
              <p:cNvGraphicFramePr>
                <a:graphicFrameLocks noGrp="1"/>
              </p:cNvGraphicFramePr>
              <p:nvPr>
                <p:extLst>
                  <p:ext uri="{D42A27DB-BD31-4B8C-83A1-F6EECF244321}">
                    <p14:modId xmlns:p14="http://schemas.microsoft.com/office/powerpoint/2010/main" val="3828275863"/>
                  </p:ext>
                </p:extLst>
              </p:nvPr>
            </p:nvGraphicFramePr>
            <p:xfrm>
              <a:off x="6196941" y="1809652"/>
              <a:ext cx="5274310" cy="152400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673532960"/>
                        </a:ext>
                      </a:extLst>
                    </a:gridCol>
                    <a:gridCol w="1849755">
                      <a:extLst>
                        <a:ext uri="{9D8B030D-6E8A-4147-A177-3AD203B41FA5}">
                          <a16:colId xmlns:a16="http://schemas.microsoft.com/office/drawing/2014/main" val="3139697375"/>
                        </a:ext>
                      </a:extLst>
                    </a:gridCol>
                    <a:gridCol w="1700530">
                      <a:extLst>
                        <a:ext uri="{9D8B030D-6E8A-4147-A177-3AD203B41FA5}">
                          <a16:colId xmlns:a16="http://schemas.microsoft.com/office/drawing/2014/main" val="986972866"/>
                        </a:ext>
                      </a:extLst>
                    </a:gridCol>
                  </a:tblGrid>
                  <a:tr h="254000">
                    <a:tc>
                      <a:txBody>
                        <a:bodyPr/>
                        <a:lstStyle/>
                        <a:p>
                          <a:endParaRPr lang="zh-CN"/>
                        </a:p>
                      </a:txBody>
                      <a:tcPr marL="68580" marR="68580" marT="0" marB="0">
                        <a:blipFill>
                          <a:blip r:embed="rId7"/>
                          <a:stretch>
                            <a:fillRect l="-353" t="-2381" r="-207420" b="-516667"/>
                          </a:stretch>
                        </a:blipFill>
                      </a:tcPr>
                    </a:tc>
                    <a:tc>
                      <a:txBody>
                        <a:bodyPr/>
                        <a:lstStyle/>
                        <a:p>
                          <a:endParaRPr lang="zh-CN"/>
                        </a:p>
                      </a:txBody>
                      <a:tcPr marL="68580" marR="68580" marT="0" marB="0">
                        <a:blipFill>
                          <a:blip r:embed="rId7"/>
                          <a:stretch>
                            <a:fillRect l="-93421" t="-2381" r="-93092" b="-516667"/>
                          </a:stretch>
                        </a:blipFill>
                      </a:tcPr>
                    </a:tc>
                    <a:tc>
                      <a:txBody>
                        <a:bodyPr/>
                        <a:lstStyle/>
                        <a:p>
                          <a:endParaRPr lang="zh-CN"/>
                        </a:p>
                      </a:txBody>
                      <a:tcPr marL="68580" marR="68580" marT="0" marB="0">
                        <a:blipFill>
                          <a:blip r:embed="rId7"/>
                          <a:stretch>
                            <a:fillRect l="-210753" t="-2381" r="-1434" b="-516667"/>
                          </a:stretch>
                        </a:blipFill>
                      </a:tcPr>
                    </a:tc>
                    <a:extLst>
                      <a:ext uri="{0D108BD9-81ED-4DB2-BD59-A6C34878D82A}">
                        <a16:rowId xmlns:a16="http://schemas.microsoft.com/office/drawing/2014/main" val="4053067991"/>
                      </a:ext>
                    </a:extLst>
                  </a:tr>
                  <a:tr h="254000">
                    <a:tc>
                      <a:txBody>
                        <a:bodyPr/>
                        <a:lstStyle/>
                        <a:p>
                          <a:pPr algn="ctr">
                            <a:lnSpc>
                              <a:spcPts val="2000"/>
                            </a:lnSpc>
                          </a:pPr>
                          <a:r>
                            <a:rPr lang="en-US" sz="1050" kern="100">
                              <a:effectLst/>
                            </a:rPr>
                            <a:t>0.01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7"/>
                          <a:stretch>
                            <a:fillRect l="-93421" t="-102381" r="-93092" b="-416667"/>
                          </a:stretch>
                        </a:blipFill>
                      </a:tcPr>
                    </a:tc>
                    <a:tc>
                      <a:txBody>
                        <a:bodyPr/>
                        <a:lstStyle/>
                        <a:p>
                          <a:endParaRPr lang="zh-CN"/>
                        </a:p>
                      </a:txBody>
                      <a:tcPr marL="68580" marR="68580" marT="0" marB="0">
                        <a:blipFill>
                          <a:blip r:embed="rId7"/>
                          <a:stretch>
                            <a:fillRect l="-210753" t="-102381" r="-1434" b="-416667"/>
                          </a:stretch>
                        </a:blipFill>
                      </a:tcPr>
                    </a:tc>
                    <a:extLst>
                      <a:ext uri="{0D108BD9-81ED-4DB2-BD59-A6C34878D82A}">
                        <a16:rowId xmlns:a16="http://schemas.microsoft.com/office/drawing/2014/main" val="1424547010"/>
                      </a:ext>
                    </a:extLst>
                  </a:tr>
                  <a:tr h="254000">
                    <a:tc>
                      <a:txBody>
                        <a:bodyPr/>
                        <a:lstStyle/>
                        <a:p>
                          <a:pPr algn="ctr">
                            <a:lnSpc>
                              <a:spcPts val="2000"/>
                            </a:lnSpc>
                          </a:pPr>
                          <a:r>
                            <a:rPr lang="en-US" sz="1050" kern="100" dirty="0">
                              <a:effectLst/>
                            </a:rPr>
                            <a:t>0.02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7"/>
                          <a:stretch>
                            <a:fillRect l="-93421" t="-202381" r="-93092" b="-316667"/>
                          </a:stretch>
                        </a:blipFill>
                      </a:tcPr>
                    </a:tc>
                    <a:tc>
                      <a:txBody>
                        <a:bodyPr/>
                        <a:lstStyle/>
                        <a:p>
                          <a:endParaRPr lang="zh-CN"/>
                        </a:p>
                      </a:txBody>
                      <a:tcPr marL="68580" marR="68580" marT="0" marB="0">
                        <a:blipFill>
                          <a:blip r:embed="rId7"/>
                          <a:stretch>
                            <a:fillRect l="-210753" t="-202381" r="-1434" b="-316667"/>
                          </a:stretch>
                        </a:blipFill>
                      </a:tcPr>
                    </a:tc>
                    <a:extLst>
                      <a:ext uri="{0D108BD9-81ED-4DB2-BD59-A6C34878D82A}">
                        <a16:rowId xmlns:a16="http://schemas.microsoft.com/office/drawing/2014/main" val="2127218698"/>
                      </a:ext>
                    </a:extLst>
                  </a:tr>
                  <a:tr h="254000">
                    <a:tc>
                      <a:txBody>
                        <a:bodyPr/>
                        <a:lstStyle/>
                        <a:p>
                          <a:pPr algn="ctr">
                            <a:lnSpc>
                              <a:spcPts val="2000"/>
                            </a:lnSpc>
                          </a:pPr>
                          <a:r>
                            <a:rPr lang="en-US" sz="1050" kern="100">
                              <a:effectLst/>
                            </a:rPr>
                            <a:t>0.03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7"/>
                          <a:stretch>
                            <a:fillRect l="-93421" t="-309756" r="-93092" b="-224390"/>
                          </a:stretch>
                        </a:blipFill>
                      </a:tcPr>
                    </a:tc>
                    <a:tc>
                      <a:txBody>
                        <a:bodyPr/>
                        <a:lstStyle/>
                        <a:p>
                          <a:endParaRPr lang="zh-CN"/>
                        </a:p>
                      </a:txBody>
                      <a:tcPr marL="68580" marR="68580" marT="0" marB="0">
                        <a:blipFill>
                          <a:blip r:embed="rId7"/>
                          <a:stretch>
                            <a:fillRect l="-210753" t="-309756" r="-1434" b="-224390"/>
                          </a:stretch>
                        </a:blipFill>
                      </a:tcPr>
                    </a:tc>
                    <a:extLst>
                      <a:ext uri="{0D108BD9-81ED-4DB2-BD59-A6C34878D82A}">
                        <a16:rowId xmlns:a16="http://schemas.microsoft.com/office/drawing/2014/main" val="3252835532"/>
                      </a:ext>
                    </a:extLst>
                  </a:tr>
                  <a:tr h="254000">
                    <a:tc>
                      <a:txBody>
                        <a:bodyPr/>
                        <a:lstStyle/>
                        <a:p>
                          <a:pPr algn="ctr">
                            <a:lnSpc>
                              <a:spcPts val="2000"/>
                            </a:lnSpc>
                          </a:pPr>
                          <a:r>
                            <a:rPr lang="en-US" sz="1050" kern="100">
                              <a:effectLst/>
                            </a:rPr>
                            <a:t>0.04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7"/>
                          <a:stretch>
                            <a:fillRect l="-93421" t="-400000" r="-93092" b="-119048"/>
                          </a:stretch>
                        </a:blipFill>
                      </a:tcPr>
                    </a:tc>
                    <a:tc>
                      <a:txBody>
                        <a:bodyPr/>
                        <a:lstStyle/>
                        <a:p>
                          <a:endParaRPr lang="zh-CN"/>
                        </a:p>
                      </a:txBody>
                      <a:tcPr marL="68580" marR="68580" marT="0" marB="0">
                        <a:blipFill>
                          <a:blip r:embed="rId7"/>
                          <a:stretch>
                            <a:fillRect l="-210753" t="-400000" r="-1434" b="-119048"/>
                          </a:stretch>
                        </a:blipFill>
                      </a:tcPr>
                    </a:tc>
                    <a:extLst>
                      <a:ext uri="{0D108BD9-81ED-4DB2-BD59-A6C34878D82A}">
                        <a16:rowId xmlns:a16="http://schemas.microsoft.com/office/drawing/2014/main" val="3161272263"/>
                      </a:ext>
                    </a:extLst>
                  </a:tr>
                  <a:tr h="254000">
                    <a:tc>
                      <a:txBody>
                        <a:bodyPr/>
                        <a:lstStyle/>
                        <a:p>
                          <a:pPr algn="ctr">
                            <a:lnSpc>
                              <a:spcPts val="2000"/>
                            </a:lnSpc>
                          </a:pPr>
                          <a:r>
                            <a:rPr lang="en-US" sz="1050" kern="100">
                              <a:effectLst/>
                            </a:rPr>
                            <a:t>0.05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7"/>
                          <a:stretch>
                            <a:fillRect l="-93421" t="-500000" r="-93092" b="-19048"/>
                          </a:stretch>
                        </a:blipFill>
                      </a:tcPr>
                    </a:tc>
                    <a:tc>
                      <a:txBody>
                        <a:bodyPr/>
                        <a:lstStyle/>
                        <a:p>
                          <a:endParaRPr lang="zh-CN"/>
                        </a:p>
                      </a:txBody>
                      <a:tcPr marL="68580" marR="68580" marT="0" marB="0">
                        <a:blipFill>
                          <a:blip r:embed="rId7"/>
                          <a:stretch>
                            <a:fillRect l="-210753" t="-500000" r="-1434" b="-19048"/>
                          </a:stretch>
                        </a:blipFill>
                      </a:tcPr>
                    </a:tc>
                    <a:extLst>
                      <a:ext uri="{0D108BD9-81ED-4DB2-BD59-A6C34878D82A}">
                        <a16:rowId xmlns:a16="http://schemas.microsoft.com/office/drawing/2014/main" val="636995111"/>
                      </a:ext>
                    </a:extLst>
                  </a:tr>
                </a:tbl>
              </a:graphicData>
            </a:graphic>
          </p:graphicFrame>
        </mc:Fallback>
      </mc:AlternateContent>
    </p:spTree>
    <p:extLst>
      <p:ext uri="{BB962C8B-B14F-4D97-AF65-F5344CB8AC3E}">
        <p14:creationId xmlns:p14="http://schemas.microsoft.com/office/powerpoint/2010/main" val="1524537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一维含拉普拉斯项的非线性耦合方程组</a:t>
            </a: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C78565CD-C7BE-1FA3-F8D4-F60087626036}"/>
                  </a:ext>
                </a:extLst>
              </p:cNvPr>
              <p:cNvSpPr txBox="1"/>
              <p:nvPr/>
            </p:nvSpPr>
            <p:spPr>
              <a:xfrm>
                <a:off x="694704" y="4565361"/>
                <a:ext cx="10224656" cy="680058"/>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总体，可以发现，与上文相同，当虚拟点个数过少时，方法精度极低。而当虚拟点个数足够时，精度变化不会过大，相对稳定。且</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en-US" altLang="zh-CN" kern="100">
                            <a:latin typeface="Cambria Math" panose="02040503050406030204" pitchFamily="18" charset="0"/>
                            <a:ea typeface="宋体" panose="02010600030101010101" pitchFamily="2" charset="-122"/>
                          </a:rPr>
                          <m:t>𝑁</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en-US" altLang="zh-CN" kern="100">
                            <a:latin typeface="Cambria Math" panose="02040503050406030204" pitchFamily="18" charset="0"/>
                            <a:ea typeface="宋体" panose="02010600030101010101" pitchFamily="2" charset="-122"/>
                          </a:rPr>
                          <m:t>𝑁</m:t>
                        </m:r>
                      </m:sup>
                    </m:sSubSup>
                  </m:oMath>
                </a14:m>
                <a:r>
                  <a:rPr lang="zh-CN" altLang="zh-CN" kern="100" dirty="0">
                    <a:latin typeface="Times New Roman" panose="02020603050405020304" pitchFamily="18" charset="0"/>
                    <a:ea typeface="宋体" panose="02010600030101010101" pitchFamily="2" charset="-122"/>
                  </a:rPr>
                  <a:t>并不一味地随</a:t>
                </a:r>
                <a14:m>
                  <m:oMath xmlns:m="http://schemas.openxmlformats.org/officeDocument/2006/math">
                    <m:r>
                      <a:rPr lang="en-US" altLang="zh-CN" kern="100">
                        <a:latin typeface="Cambria Math" panose="02040503050406030204" pitchFamily="18" charset="0"/>
                        <a:ea typeface="宋体" panose="02010600030101010101" pitchFamily="2" charset="-122"/>
                      </a:rPr>
                      <m:t>𝑁</m:t>
                    </m:r>
                  </m:oMath>
                </a14:m>
                <a:r>
                  <a:rPr lang="zh-CN" altLang="zh-CN" kern="100" dirty="0">
                    <a:latin typeface="Times New Roman" panose="02020603050405020304" pitchFamily="18" charset="0"/>
                    <a:ea typeface="宋体" panose="02010600030101010101" pitchFamily="2" charset="-122"/>
                  </a:rPr>
                  <a:t>的变大而变大。</a:t>
                </a:r>
                <a:endParaRPr lang="zh-CN" altLang="en-US" kern="100" dirty="0">
                  <a:latin typeface="Times New Roman" panose="02020603050405020304" pitchFamily="18" charset="0"/>
                  <a:ea typeface="宋体" panose="02010600030101010101" pitchFamily="2" charset="-122"/>
                </a:endParaRPr>
              </a:p>
            </p:txBody>
          </p:sp>
        </mc:Choice>
        <mc:Fallback xmlns="">
          <p:sp>
            <p:nvSpPr>
              <p:cNvPr id="27" name="文本框 26">
                <a:extLst>
                  <a:ext uri="{FF2B5EF4-FFF2-40B4-BE49-F238E27FC236}">
                    <a16:creationId xmlns:a16="http://schemas.microsoft.com/office/drawing/2014/main" id="{C78565CD-C7BE-1FA3-F8D4-F60087626036}"/>
                  </a:ext>
                </a:extLst>
              </p:cNvPr>
              <p:cNvSpPr txBox="1">
                <a:spLocks noRot="1" noChangeAspect="1" noMove="1" noResize="1" noEditPoints="1" noAdjustHandles="1" noChangeArrowheads="1" noChangeShapeType="1" noTextEdit="1"/>
              </p:cNvSpPr>
              <p:nvPr/>
            </p:nvSpPr>
            <p:spPr>
              <a:xfrm>
                <a:off x="694704" y="4565361"/>
                <a:ext cx="10224656" cy="680058"/>
              </a:xfrm>
              <a:prstGeom prst="rect">
                <a:avLst/>
              </a:prstGeom>
              <a:blipFill>
                <a:blip r:embed="rId2"/>
                <a:stretch>
                  <a:fillRect l="-537" t="-7207" r="-596" b="-8108"/>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3.2.3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r>
              <a:rPr lang="en-US" altLang="zh-CN" sz="1200" kern="100" dirty="0">
                <a:latin typeface="Times New Roman" panose="02020603050405020304" pitchFamily="18" charset="0"/>
                <a:ea typeface="等线 Light" panose="02010600030101010101" pitchFamily="2" charset="-122"/>
                <a:cs typeface="Times New Roman" panose="02020603050405020304" pitchFamily="18" charset="0"/>
              </a:rPr>
              <a:t>N</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mc:AlternateContent xmlns:mc="http://schemas.openxmlformats.org/markup-compatibility/2006" xmlns:a14="http://schemas.microsoft.com/office/drawing/2010/main">
        <mc:Choice Requires="a14">
          <p:graphicFrame>
            <p:nvGraphicFramePr>
              <p:cNvPr id="4" name="表格 3">
                <a:extLst>
                  <a:ext uri="{FF2B5EF4-FFF2-40B4-BE49-F238E27FC236}">
                    <a16:creationId xmlns:a16="http://schemas.microsoft.com/office/drawing/2014/main" id="{62F1BB67-6EF9-4C32-3449-7315195BC69E}"/>
                  </a:ext>
                </a:extLst>
              </p:cNvPr>
              <p:cNvGraphicFramePr>
                <a:graphicFrameLocks noGrp="1"/>
              </p:cNvGraphicFramePr>
              <p:nvPr>
                <p:extLst>
                  <p:ext uri="{D42A27DB-BD31-4B8C-83A1-F6EECF244321}">
                    <p14:modId xmlns:p14="http://schemas.microsoft.com/office/powerpoint/2010/main" val="475516800"/>
                  </p:ext>
                </p:extLst>
              </p:nvPr>
            </p:nvGraphicFramePr>
            <p:xfrm>
              <a:off x="6327790" y="1726061"/>
              <a:ext cx="5274310" cy="1504569"/>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1772096940"/>
                        </a:ext>
                      </a:extLst>
                    </a:gridCol>
                    <a:gridCol w="1849755">
                      <a:extLst>
                        <a:ext uri="{9D8B030D-6E8A-4147-A177-3AD203B41FA5}">
                          <a16:colId xmlns:a16="http://schemas.microsoft.com/office/drawing/2014/main" val="1066997826"/>
                        </a:ext>
                      </a:extLst>
                    </a:gridCol>
                    <a:gridCol w="1700530">
                      <a:extLst>
                        <a:ext uri="{9D8B030D-6E8A-4147-A177-3AD203B41FA5}">
                          <a16:colId xmlns:a16="http://schemas.microsoft.com/office/drawing/2014/main" val="853586990"/>
                        </a:ext>
                      </a:extLst>
                    </a:gridCol>
                  </a:tblGrid>
                  <a:tr h="0">
                    <a:tc>
                      <a:txBody>
                        <a:bodyPr/>
                        <a:lstStyle/>
                        <a:p>
                          <a:pPr algn="ctr">
                            <a:lnSpc>
                              <a:spcPts val="2000"/>
                            </a:lnSpc>
                          </a:pPr>
                          <a:r>
                            <a:rPr lang="en-US" sz="1050" kern="100">
                              <a:effectLst/>
                            </a:rPr>
                            <a:t>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kern="100">
                                      <a:effectLst/>
                                      <a:latin typeface="Cambria Math" panose="02040503050406030204" pitchFamily="18" charset="0"/>
                                    </a:rPr>
                                    <m:t>𝑁</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kern="100">
                                      <a:effectLst/>
                                      <a:latin typeface="Cambria Math" panose="02040503050406030204" pitchFamily="18" charset="0"/>
                                    </a:rPr>
                                    <m:t>𝑁</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05811675"/>
                      </a:ext>
                    </a:extLst>
                  </a:tr>
                  <a:tr h="0">
                    <a:tc>
                      <a:txBody>
                        <a:bodyPr/>
                        <a:lstStyle/>
                        <a:p>
                          <a:pPr algn="ctr">
                            <a:lnSpc>
                              <a:spcPts val="2000"/>
                            </a:lnSpc>
                          </a:pPr>
                          <a:r>
                            <a:rPr lang="en-US" sz="1050" kern="100">
                              <a:effectLst/>
                            </a:rPr>
                            <a:t>13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3.250×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3.079×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64653030"/>
                      </a:ext>
                    </a:extLst>
                  </a:tr>
                  <a:tr h="0">
                    <a:tc>
                      <a:txBody>
                        <a:bodyPr/>
                        <a:lstStyle/>
                        <a:p>
                          <a:pPr algn="ctr">
                            <a:lnSpc>
                              <a:spcPts val="2000"/>
                            </a:lnSpc>
                          </a:pPr>
                          <a:r>
                            <a:rPr lang="en-US" sz="1050" kern="100" dirty="0">
                              <a:effectLst/>
                            </a:rPr>
                            <a:t>14</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9.445×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9.747×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475944244"/>
                      </a:ext>
                    </a:extLst>
                  </a:tr>
                  <a:tr h="0">
                    <a:tc>
                      <a:txBody>
                        <a:bodyPr/>
                        <a:lstStyle/>
                        <a:p>
                          <a:pPr algn="ctr">
                            <a:lnSpc>
                              <a:spcPts val="2000"/>
                            </a:lnSpc>
                          </a:pPr>
                          <a:r>
                            <a:rPr lang="en-US" sz="1050" kern="100">
                              <a:effectLst/>
                            </a:rPr>
                            <a:t>60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3.628×</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3.662×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2993184"/>
                      </a:ext>
                    </a:extLst>
                  </a:tr>
                  <a:tr h="0">
                    <a:tc>
                      <a:txBody>
                        <a:bodyPr/>
                        <a:lstStyle/>
                        <a:p>
                          <a:pPr algn="ctr">
                            <a:lnSpc>
                              <a:spcPts val="2000"/>
                            </a:lnSpc>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3.306×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2.766×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20437438"/>
                      </a:ext>
                    </a:extLst>
                  </a:tr>
                  <a:tr h="0">
                    <a:tc>
                      <a:txBody>
                        <a:bodyPr/>
                        <a:lstStyle/>
                        <a:p>
                          <a:pPr algn="ctr">
                            <a:lnSpc>
                              <a:spcPts val="2000"/>
                            </a:lnSpc>
                          </a:pPr>
                          <a:r>
                            <a:rPr lang="en-US" sz="105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3.293×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4.766×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718915152"/>
                      </a:ext>
                    </a:extLst>
                  </a:tr>
                </a:tbl>
              </a:graphicData>
            </a:graphic>
          </p:graphicFrame>
        </mc:Choice>
        <mc:Fallback xmlns="">
          <p:graphicFrame>
            <p:nvGraphicFramePr>
              <p:cNvPr id="4" name="表格 3">
                <a:extLst>
                  <a:ext uri="{FF2B5EF4-FFF2-40B4-BE49-F238E27FC236}">
                    <a16:creationId xmlns:a16="http://schemas.microsoft.com/office/drawing/2014/main" id="{62F1BB67-6EF9-4C32-3449-7315195BC69E}"/>
                  </a:ext>
                </a:extLst>
              </p:cNvPr>
              <p:cNvGraphicFramePr>
                <a:graphicFrameLocks noGrp="1"/>
              </p:cNvGraphicFramePr>
              <p:nvPr>
                <p:extLst>
                  <p:ext uri="{D42A27DB-BD31-4B8C-83A1-F6EECF244321}">
                    <p14:modId xmlns:p14="http://schemas.microsoft.com/office/powerpoint/2010/main" val="475516800"/>
                  </p:ext>
                </p:extLst>
              </p:nvPr>
            </p:nvGraphicFramePr>
            <p:xfrm>
              <a:off x="6327790" y="1726061"/>
              <a:ext cx="5274310" cy="1505395"/>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1772096940"/>
                        </a:ext>
                      </a:extLst>
                    </a:gridCol>
                    <a:gridCol w="1849755">
                      <a:extLst>
                        <a:ext uri="{9D8B030D-6E8A-4147-A177-3AD203B41FA5}">
                          <a16:colId xmlns:a16="http://schemas.microsoft.com/office/drawing/2014/main" val="1066997826"/>
                        </a:ext>
                      </a:extLst>
                    </a:gridCol>
                    <a:gridCol w="1700530">
                      <a:extLst>
                        <a:ext uri="{9D8B030D-6E8A-4147-A177-3AD203B41FA5}">
                          <a16:colId xmlns:a16="http://schemas.microsoft.com/office/drawing/2014/main" val="853586990"/>
                        </a:ext>
                      </a:extLst>
                    </a:gridCol>
                  </a:tblGrid>
                  <a:tr h="235395">
                    <a:tc>
                      <a:txBody>
                        <a:bodyPr/>
                        <a:lstStyle/>
                        <a:p>
                          <a:pPr algn="ctr">
                            <a:lnSpc>
                              <a:spcPts val="2000"/>
                            </a:lnSpc>
                          </a:pPr>
                          <a:r>
                            <a:rPr lang="en-US" sz="1050" kern="100">
                              <a:effectLst/>
                            </a:rPr>
                            <a:t>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93750" t="-2564" r="-93092" b="-553846"/>
                          </a:stretch>
                        </a:blipFill>
                      </a:tcPr>
                    </a:tc>
                    <a:tc>
                      <a:txBody>
                        <a:bodyPr/>
                        <a:lstStyle/>
                        <a:p>
                          <a:endParaRPr lang="zh-CN"/>
                        </a:p>
                      </a:txBody>
                      <a:tcPr marL="68580" marR="68580" marT="0" marB="0">
                        <a:blipFill>
                          <a:blip r:embed="rId3"/>
                          <a:stretch>
                            <a:fillRect l="-211111" t="-2564" r="-1434" b="-553846"/>
                          </a:stretch>
                        </a:blipFill>
                      </a:tcPr>
                    </a:tc>
                    <a:extLst>
                      <a:ext uri="{0D108BD9-81ED-4DB2-BD59-A6C34878D82A}">
                        <a16:rowId xmlns:a16="http://schemas.microsoft.com/office/drawing/2014/main" val="4005811675"/>
                      </a:ext>
                    </a:extLst>
                  </a:tr>
                  <a:tr h="254000">
                    <a:tc>
                      <a:txBody>
                        <a:bodyPr/>
                        <a:lstStyle/>
                        <a:p>
                          <a:pPr algn="ctr">
                            <a:lnSpc>
                              <a:spcPts val="2000"/>
                            </a:lnSpc>
                          </a:pPr>
                          <a:r>
                            <a:rPr lang="en-US" sz="1050" kern="100">
                              <a:effectLst/>
                            </a:rPr>
                            <a:t>13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93750" t="-95238" r="-93092" b="-414286"/>
                          </a:stretch>
                        </a:blipFill>
                      </a:tcPr>
                    </a:tc>
                    <a:tc>
                      <a:txBody>
                        <a:bodyPr/>
                        <a:lstStyle/>
                        <a:p>
                          <a:endParaRPr lang="zh-CN"/>
                        </a:p>
                      </a:txBody>
                      <a:tcPr marL="68580" marR="68580" marT="0" marB="0">
                        <a:blipFill>
                          <a:blip r:embed="rId3"/>
                          <a:stretch>
                            <a:fillRect l="-211111" t="-95238" r="-1434" b="-414286"/>
                          </a:stretch>
                        </a:blipFill>
                      </a:tcPr>
                    </a:tc>
                    <a:extLst>
                      <a:ext uri="{0D108BD9-81ED-4DB2-BD59-A6C34878D82A}">
                        <a16:rowId xmlns:a16="http://schemas.microsoft.com/office/drawing/2014/main" val="3264653030"/>
                      </a:ext>
                    </a:extLst>
                  </a:tr>
                  <a:tr h="254000">
                    <a:tc>
                      <a:txBody>
                        <a:bodyPr/>
                        <a:lstStyle/>
                        <a:p>
                          <a:pPr algn="ctr">
                            <a:lnSpc>
                              <a:spcPts val="2000"/>
                            </a:lnSpc>
                          </a:pPr>
                          <a:r>
                            <a:rPr lang="en-US" sz="1050" kern="100" dirty="0">
                              <a:effectLst/>
                            </a:rPr>
                            <a:t>14</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93750" t="-200000" r="-93092" b="-324390"/>
                          </a:stretch>
                        </a:blipFill>
                      </a:tcPr>
                    </a:tc>
                    <a:tc>
                      <a:txBody>
                        <a:bodyPr/>
                        <a:lstStyle/>
                        <a:p>
                          <a:endParaRPr lang="zh-CN"/>
                        </a:p>
                      </a:txBody>
                      <a:tcPr marL="68580" marR="68580" marT="0" marB="0">
                        <a:blipFill>
                          <a:blip r:embed="rId3"/>
                          <a:stretch>
                            <a:fillRect l="-211111" t="-200000" r="-1434" b="-324390"/>
                          </a:stretch>
                        </a:blipFill>
                      </a:tcPr>
                    </a:tc>
                    <a:extLst>
                      <a:ext uri="{0D108BD9-81ED-4DB2-BD59-A6C34878D82A}">
                        <a16:rowId xmlns:a16="http://schemas.microsoft.com/office/drawing/2014/main" val="1475944244"/>
                      </a:ext>
                    </a:extLst>
                  </a:tr>
                  <a:tr h="254000">
                    <a:tc>
                      <a:txBody>
                        <a:bodyPr/>
                        <a:lstStyle/>
                        <a:p>
                          <a:pPr algn="ctr">
                            <a:lnSpc>
                              <a:spcPts val="2000"/>
                            </a:lnSpc>
                          </a:pPr>
                          <a:r>
                            <a:rPr lang="en-US" sz="1050" kern="100">
                              <a:effectLst/>
                            </a:rPr>
                            <a:t>60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93750" t="-292857" r="-93092" b="-216667"/>
                          </a:stretch>
                        </a:blipFill>
                      </a:tcPr>
                    </a:tc>
                    <a:tc>
                      <a:txBody>
                        <a:bodyPr/>
                        <a:lstStyle/>
                        <a:p>
                          <a:endParaRPr lang="zh-CN"/>
                        </a:p>
                      </a:txBody>
                      <a:tcPr marL="68580" marR="68580" marT="0" marB="0">
                        <a:blipFill>
                          <a:blip r:embed="rId3"/>
                          <a:stretch>
                            <a:fillRect l="-211111" t="-292857" r="-1434" b="-216667"/>
                          </a:stretch>
                        </a:blipFill>
                      </a:tcPr>
                    </a:tc>
                    <a:extLst>
                      <a:ext uri="{0D108BD9-81ED-4DB2-BD59-A6C34878D82A}">
                        <a16:rowId xmlns:a16="http://schemas.microsoft.com/office/drawing/2014/main" val="212993184"/>
                      </a:ext>
                    </a:extLst>
                  </a:tr>
                  <a:tr h="254000">
                    <a:tc>
                      <a:txBody>
                        <a:bodyPr/>
                        <a:lstStyle/>
                        <a:p>
                          <a:pPr algn="ctr">
                            <a:lnSpc>
                              <a:spcPts val="2000"/>
                            </a:lnSpc>
                          </a:pPr>
                          <a:r>
                            <a:rPr lang="en-US" sz="1050" kern="100">
                              <a:effectLst/>
                            </a:rPr>
                            <a:t>80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93750" t="-392857" r="-93092" b="-116667"/>
                          </a:stretch>
                        </a:blipFill>
                      </a:tcPr>
                    </a:tc>
                    <a:tc>
                      <a:txBody>
                        <a:bodyPr/>
                        <a:lstStyle/>
                        <a:p>
                          <a:endParaRPr lang="zh-CN"/>
                        </a:p>
                      </a:txBody>
                      <a:tcPr marL="68580" marR="68580" marT="0" marB="0">
                        <a:blipFill>
                          <a:blip r:embed="rId3"/>
                          <a:stretch>
                            <a:fillRect l="-211111" t="-392857" r="-1434" b="-116667"/>
                          </a:stretch>
                        </a:blipFill>
                      </a:tcPr>
                    </a:tc>
                    <a:extLst>
                      <a:ext uri="{0D108BD9-81ED-4DB2-BD59-A6C34878D82A}">
                        <a16:rowId xmlns:a16="http://schemas.microsoft.com/office/drawing/2014/main" val="320437438"/>
                      </a:ext>
                    </a:extLst>
                  </a:tr>
                  <a:tr h="254000">
                    <a:tc>
                      <a:txBody>
                        <a:bodyPr/>
                        <a:lstStyle/>
                        <a:p>
                          <a:pPr algn="ctr">
                            <a:lnSpc>
                              <a:spcPts val="2000"/>
                            </a:lnSpc>
                          </a:pPr>
                          <a:r>
                            <a:rPr lang="en-US" sz="1050" kern="100">
                              <a:effectLst/>
                            </a:rPr>
                            <a:t>100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3"/>
                          <a:stretch>
                            <a:fillRect l="-93750" t="-492857" r="-93092" b="-16667"/>
                          </a:stretch>
                        </a:blipFill>
                      </a:tcPr>
                    </a:tc>
                    <a:tc>
                      <a:txBody>
                        <a:bodyPr/>
                        <a:lstStyle/>
                        <a:p>
                          <a:endParaRPr lang="zh-CN"/>
                        </a:p>
                      </a:txBody>
                      <a:tcPr marL="68580" marR="68580" marT="0" marB="0">
                        <a:blipFill>
                          <a:blip r:embed="rId3"/>
                          <a:stretch>
                            <a:fillRect l="-211111" t="-492857" r="-1434" b="-16667"/>
                          </a:stretch>
                        </a:blipFill>
                      </a:tcPr>
                    </a:tc>
                    <a:extLst>
                      <a:ext uri="{0D108BD9-81ED-4DB2-BD59-A6C34878D82A}">
                        <a16:rowId xmlns:a16="http://schemas.microsoft.com/office/drawing/2014/main" val="3718915152"/>
                      </a:ext>
                    </a:extLst>
                  </a:tr>
                </a:tbl>
              </a:graphicData>
            </a:graphic>
          </p:graphicFrame>
        </mc:Fallback>
      </mc:AlternateContent>
      <p:grpSp>
        <p:nvGrpSpPr>
          <p:cNvPr id="5" name="组合 4">
            <a:extLst>
              <a:ext uri="{FF2B5EF4-FFF2-40B4-BE49-F238E27FC236}">
                <a16:creationId xmlns:a16="http://schemas.microsoft.com/office/drawing/2014/main" id="{B4E44F14-44C1-C965-6366-E360C6A29129}"/>
              </a:ext>
            </a:extLst>
          </p:cNvPr>
          <p:cNvGrpSpPr/>
          <p:nvPr/>
        </p:nvGrpSpPr>
        <p:grpSpPr>
          <a:xfrm>
            <a:off x="748144" y="1623866"/>
            <a:ext cx="5273040" cy="2742565"/>
            <a:chOff x="-1" y="41492"/>
            <a:chExt cx="5276495" cy="2744253"/>
          </a:xfrm>
        </p:grpSpPr>
        <p:grpSp>
          <p:nvGrpSpPr>
            <p:cNvPr id="6" name="组合 5">
              <a:extLst>
                <a:ext uri="{FF2B5EF4-FFF2-40B4-BE49-F238E27FC236}">
                  <a16:creationId xmlns:a16="http://schemas.microsoft.com/office/drawing/2014/main" id="{C31F99EB-7122-0F7C-5419-5082AE345F45}"/>
                </a:ext>
              </a:extLst>
            </p:cNvPr>
            <p:cNvGrpSpPr/>
            <p:nvPr/>
          </p:nvGrpSpPr>
          <p:grpSpPr>
            <a:xfrm>
              <a:off x="-1" y="41492"/>
              <a:ext cx="5276495" cy="2432038"/>
              <a:chOff x="-1" y="41492"/>
              <a:chExt cx="5276495" cy="2432038"/>
            </a:xfrm>
          </p:grpSpPr>
          <p:grpSp>
            <p:nvGrpSpPr>
              <p:cNvPr id="8" name="组合 7">
                <a:extLst>
                  <a:ext uri="{FF2B5EF4-FFF2-40B4-BE49-F238E27FC236}">
                    <a16:creationId xmlns:a16="http://schemas.microsoft.com/office/drawing/2014/main" id="{ECEDBCD3-D0D0-50AE-23E3-0F15D4C9A5D6}"/>
                  </a:ext>
                </a:extLst>
              </p:cNvPr>
              <p:cNvGrpSpPr/>
              <p:nvPr/>
            </p:nvGrpSpPr>
            <p:grpSpPr>
              <a:xfrm>
                <a:off x="2649365" y="41492"/>
                <a:ext cx="2627129" cy="2432038"/>
                <a:chOff x="-35694" y="36207"/>
                <a:chExt cx="2627129" cy="2432038"/>
              </a:xfrm>
            </p:grpSpPr>
            <p:pic>
              <p:nvPicPr>
                <p:cNvPr id="17" name="图片 16">
                  <a:extLst>
                    <a:ext uri="{FF2B5EF4-FFF2-40B4-BE49-F238E27FC236}">
                      <a16:creationId xmlns:a16="http://schemas.microsoft.com/office/drawing/2014/main" id="{4E63FDE9-2337-26AB-B13F-E7C75BE13BDD}"/>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8730" t="16387" r="7052" b="4513"/>
                <a:stretch/>
              </p:blipFill>
              <p:spPr bwMode="auto">
                <a:xfrm>
                  <a:off x="-35694" y="36207"/>
                  <a:ext cx="2593386" cy="2161329"/>
                </a:xfrm>
                <a:prstGeom prst="rect">
                  <a:avLst/>
                </a:prstGeom>
                <a:noFill/>
                <a:ln>
                  <a:noFill/>
                </a:ln>
                <a:extLst>
                  <a:ext uri="{53640926-AAD7-44D8-BBD7-CCE9431645EC}">
                    <a14:shadowObscured xmlns:a14="http://schemas.microsoft.com/office/drawing/2010/main"/>
                  </a:ext>
                </a:extLst>
              </p:spPr>
            </p:pic>
            <p:sp>
              <p:nvSpPr>
                <p:cNvPr id="18" name="文本框 1">
                  <a:extLst>
                    <a:ext uri="{FF2B5EF4-FFF2-40B4-BE49-F238E27FC236}">
                      <a16:creationId xmlns:a16="http://schemas.microsoft.com/office/drawing/2014/main" id="{C171CCE9-C22D-1C7E-F5DF-BFFE4444F197}"/>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9" name="组合 8">
                <a:extLst>
                  <a:ext uri="{FF2B5EF4-FFF2-40B4-BE49-F238E27FC236}">
                    <a16:creationId xmlns:a16="http://schemas.microsoft.com/office/drawing/2014/main" id="{DA85C981-45E1-EABA-37D6-4278218FE6AD}"/>
                  </a:ext>
                </a:extLst>
              </p:cNvPr>
              <p:cNvGrpSpPr/>
              <p:nvPr/>
            </p:nvGrpSpPr>
            <p:grpSpPr>
              <a:xfrm>
                <a:off x="-1" y="41492"/>
                <a:ext cx="2593697" cy="2426753"/>
                <a:chOff x="-1" y="41492"/>
                <a:chExt cx="2593697" cy="2426753"/>
              </a:xfrm>
            </p:grpSpPr>
            <p:pic>
              <p:nvPicPr>
                <p:cNvPr id="10" name="图片 9">
                  <a:extLst>
                    <a:ext uri="{FF2B5EF4-FFF2-40B4-BE49-F238E27FC236}">
                      <a16:creationId xmlns:a16="http://schemas.microsoft.com/office/drawing/2014/main" id="{88080B8B-2E60-4569-D804-95A6542D125B}"/>
                    </a:ext>
                  </a:extLst>
                </p:cNvPr>
                <p:cNvPicPr preferRelativeResize="0">
                  <a:picLocks/>
                </p:cNvPicPr>
                <p:nvPr/>
              </p:nvPicPr>
              <p:blipFill rotWithShape="1">
                <a:blip r:embed="rId5" cstate="print">
                  <a:extLst>
                    <a:ext uri="{28A0092B-C50C-407E-A947-70E740481C1C}">
                      <a14:useLocalDpi xmlns:a14="http://schemas.microsoft.com/office/drawing/2010/main" val="0"/>
                    </a:ext>
                  </a:extLst>
                </a:blip>
                <a:srcRect l="8361" t="16387" r="6143" b="4745"/>
                <a:stretch/>
              </p:blipFill>
              <p:spPr bwMode="auto">
                <a:xfrm>
                  <a:off x="-1" y="41492"/>
                  <a:ext cx="2593697" cy="2161330"/>
                </a:xfrm>
                <a:prstGeom prst="rect">
                  <a:avLst/>
                </a:prstGeom>
                <a:noFill/>
                <a:ln>
                  <a:noFill/>
                </a:ln>
                <a:extLst>
                  <a:ext uri="{53640926-AAD7-44D8-BBD7-CCE9431645EC}">
                    <a14:shadowObscured xmlns:a14="http://schemas.microsoft.com/office/drawing/2010/main"/>
                  </a:ext>
                </a:extLst>
              </p:spPr>
            </p:pic>
            <p:sp>
              <p:nvSpPr>
                <p:cNvPr id="14" name="文本框 1">
                  <a:extLst>
                    <a:ext uri="{FF2B5EF4-FFF2-40B4-BE49-F238E27FC236}">
                      <a16:creationId xmlns:a16="http://schemas.microsoft.com/office/drawing/2014/main" id="{4EE83D53-1561-2B6A-5FAB-F8B77FCCC0A4}"/>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7" name="文本框 1">
                  <a:extLst>
                    <a:ext uri="{FF2B5EF4-FFF2-40B4-BE49-F238E27FC236}">
                      <a16:creationId xmlns:a16="http://schemas.microsoft.com/office/drawing/2014/main" id="{7FC16076-78C9-CCE0-F8A4-E91966448637}"/>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3.2.8</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𝑁</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𝑁</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N</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7" name="文本框 1">
                  <a:extLst>
                    <a:ext uri="{FF2B5EF4-FFF2-40B4-BE49-F238E27FC236}">
                      <a16:creationId xmlns:a16="http://schemas.microsoft.com/office/drawing/2014/main" id="{7FC16076-78C9-CCE0-F8A4-E91966448637}"/>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6"/>
                  <a:stretch>
                    <a:fillRect t="-4878" b="-26829"/>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889225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p:sp>
        <p:nvSpPr>
          <p:cNvPr id="4" name="文本框 3">
            <a:extLst>
              <a:ext uri="{FF2B5EF4-FFF2-40B4-BE49-F238E27FC236}">
                <a16:creationId xmlns:a16="http://schemas.microsoft.com/office/drawing/2014/main" id="{186F3044-8567-341B-4860-6DC885A5EDA8}"/>
              </a:ext>
            </a:extLst>
          </p:cNvPr>
          <p:cNvSpPr txBox="1"/>
          <p:nvPr/>
        </p:nvSpPr>
        <p:spPr>
          <a:xfrm>
            <a:off x="402827" y="1663599"/>
            <a:ext cx="10505591" cy="659796"/>
          </a:xfrm>
          <a:prstGeom prst="rect">
            <a:avLst/>
          </a:prstGeom>
          <a:noFill/>
        </p:spPr>
        <p:txBody>
          <a:bodyPr wrap="square" rtlCol="0">
            <a:spAutoFit/>
          </a:bodyPr>
          <a:lstStyle/>
          <a:p>
            <a:pPr indent="304800" algn="just">
              <a:lnSpc>
                <a:spcPts val="2300"/>
              </a:lnSpc>
            </a:pPr>
            <a:r>
              <a:rPr lang="zh-CN" altLang="en-US" kern="100" dirty="0">
                <a:latin typeface="Times New Roman" panose="02020603050405020304" pitchFamily="18" charset="0"/>
                <a:ea typeface="宋体" panose="02010600030101010101" pitchFamily="2" charset="-122"/>
              </a:rPr>
              <a:t>首先，从最简单的非线性耦合方程组开始。</a:t>
            </a:r>
          </a:p>
          <a:p>
            <a:pPr indent="304800" algn="just">
              <a:lnSpc>
                <a:spcPts val="2300"/>
              </a:lnSpc>
            </a:pPr>
            <a:r>
              <a:rPr lang="zh-CN" altLang="en-US" kern="100" dirty="0">
                <a:latin typeface="Times New Roman" panose="02020603050405020304" pitchFamily="18" charset="0"/>
                <a:ea typeface="宋体" panose="02010600030101010101" pitchFamily="2" charset="-122"/>
              </a:rPr>
              <a:t>考虑如下不含拉普拉斯项偏微分方程组：</a:t>
            </a:r>
            <a:endParaRPr lang="zh-CN" altLang="zh-CN" sz="1800" i="1" kern="100" dirty="0">
              <a:effectLst/>
              <a:latin typeface="Times New Roman" panose="020206030504050203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0D7FB2-22D7-8967-F301-49B3BF1A0E6B}"/>
                  </a:ext>
                </a:extLst>
              </p:cNvPr>
              <p:cNvSpPr txBox="1"/>
              <p:nvPr/>
            </p:nvSpPr>
            <p:spPr>
              <a:xfrm>
                <a:off x="1199408" y="2363128"/>
                <a:ext cx="2778826" cy="1821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e>
                          </m:eqArr>
                        </m:e>
                      </m:d>
                    </m:oMath>
                  </m:oMathPara>
                </a14:m>
                <a:endParaRPr lang="zh-CN" altLang="en-US" dirty="0"/>
              </a:p>
            </p:txBody>
          </p:sp>
        </mc:Choice>
        <mc:Fallback xmlns="">
          <p:sp>
            <p:nvSpPr>
              <p:cNvPr id="5" name="文本框 4">
                <a:extLst>
                  <a:ext uri="{FF2B5EF4-FFF2-40B4-BE49-F238E27FC236}">
                    <a16:creationId xmlns:a16="http://schemas.microsoft.com/office/drawing/2014/main" id="{BF0D7FB2-22D7-8967-F301-49B3BF1A0E6B}"/>
                  </a:ext>
                </a:extLst>
              </p:cNvPr>
              <p:cNvSpPr txBox="1">
                <a:spLocks noRot="1" noChangeAspect="1" noMove="1" noResize="1" noEditPoints="1" noAdjustHandles="1" noChangeArrowheads="1" noChangeShapeType="1" noTextEdit="1"/>
              </p:cNvSpPr>
              <p:nvPr/>
            </p:nvSpPr>
            <p:spPr>
              <a:xfrm>
                <a:off x="1199408" y="2363128"/>
                <a:ext cx="2778826" cy="1821717"/>
              </a:xfrm>
              <a:prstGeom prst="rect">
                <a:avLst/>
              </a:prstGeom>
              <a:blipFill>
                <a:blip r:embed="rId2"/>
                <a:stretch>
                  <a:fillRect r="-11973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422C1DE6-53F8-52FE-BACB-413ABDA4E152}"/>
                  </a:ext>
                </a:extLst>
              </p:cNvPr>
              <p:cNvSpPr txBox="1"/>
              <p:nvPr/>
            </p:nvSpPr>
            <p:spPr>
              <a:xfrm>
                <a:off x="402827" y="4119530"/>
                <a:ext cx="11386344" cy="2975366"/>
              </a:xfrm>
              <a:prstGeom prst="rect">
                <a:avLst/>
              </a:prstGeom>
              <a:noFill/>
            </p:spPr>
            <p:txBody>
              <a:bodyPr wrap="square" rtlCol="0">
                <a:spAutoFit/>
              </a:bodyPr>
              <a:lstStyle/>
              <a:p>
                <a:pPr indent="304800">
                  <a:lnSpc>
                    <a:spcPct val="150000"/>
                  </a:lnSpc>
                  <a:tabLst>
                    <a:tab pos="2635250" algn="ctr"/>
                    <a:tab pos="5271135" algn="r"/>
                  </a:tabLst>
                </a:pPr>
                <a:r>
                  <a:rPr lang="zh-CN" altLang="zh-CN" kern="100" dirty="0">
                    <a:latin typeface="Times New Roman" panose="02020603050405020304" pitchFamily="18" charset="0"/>
                    <a:ea typeface="宋体" panose="02010600030101010101" pitchFamily="2" charset="-122"/>
                  </a:rPr>
                  <a:t>令其中，</a:t>
                </a:r>
                <a14:m>
                  <m:oMath xmlns:m="http://schemas.openxmlformats.org/officeDocument/2006/math">
                    <m:r>
                      <a:rPr lang="en-US" altLang="zh-CN" kern="100">
                        <a:latin typeface="Cambria Math" panose="02040503050406030204" pitchFamily="18" charset="0"/>
                        <a:ea typeface="宋体" panose="02010600030101010101" pitchFamily="2" charset="-122"/>
                      </a:rPr>
                      <m:t>𝑿</m:t>
                    </m:r>
                  </m:oMath>
                </a14:m>
                <a:r>
                  <a:rPr lang="zh-CN" altLang="zh-CN" kern="100" dirty="0">
                    <a:latin typeface="Times New Roman" panose="02020603050405020304" pitchFamily="18" charset="0"/>
                    <a:ea typeface="宋体" panose="02010600030101010101" pitchFamily="2" charset="-122"/>
                  </a:rPr>
                  <a:t>是二维的，包含</a:t>
                </a:r>
                <a14:m>
                  <m:oMath xmlns:m="http://schemas.openxmlformats.org/officeDocument/2006/math">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𝑎</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𝑎</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=1</m:t>
                    </m:r>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r>
                      <a:rPr lang="en-US" altLang="zh-CN" kern="100">
                        <a:latin typeface="Cambria Math" panose="02040503050406030204" pitchFamily="18" charset="0"/>
                        <a:ea typeface="宋体" panose="02010600030101010101" pitchFamily="2" charset="-122"/>
                      </a:rPr>
                      <m:t>𝑓</m:t>
                    </m:r>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𝑢</m:t>
                        </m:r>
                      </m:e>
                    </m:d>
                    <m:r>
                      <a:rPr lang="en-US" altLang="zh-CN" kern="100">
                        <a:latin typeface="Cambria Math" panose="02040503050406030204" pitchFamily="18" charset="0"/>
                        <a:ea typeface="宋体" panose="02010600030101010101" pitchFamily="2" charset="-122"/>
                      </a:rPr>
                      <m:t>=</m:t>
                    </m:r>
                    <m:f>
                      <m:fPr>
                        <m:ctrlPr>
                          <a:rPr lang="zh-CN" altLang="zh-CN" i="1" kern="100">
                            <a:latin typeface="Cambria Math" panose="02040503050406030204" pitchFamily="18" charset="0"/>
                            <a:ea typeface="宋体" panose="02010600030101010101" pitchFamily="2" charset="-122"/>
                          </a:rPr>
                        </m:ctrlPr>
                      </m:fPr>
                      <m:num>
                        <m:r>
                          <a:rPr lang="en-US" altLang="zh-CN" kern="100">
                            <a:latin typeface="Cambria Math" panose="02040503050406030204" pitchFamily="18" charset="0"/>
                            <a:ea typeface="宋体" panose="02010600030101010101" pitchFamily="2" charset="-122"/>
                          </a:rPr>
                          <m:t>𝑢</m:t>
                        </m:r>
                      </m:num>
                      <m:den>
                        <m:r>
                          <a:rPr lang="en-US" altLang="zh-CN" kern="100">
                            <a:latin typeface="Cambria Math" panose="02040503050406030204" pitchFamily="18" charset="0"/>
                            <a:ea typeface="宋体" panose="02010600030101010101" pitchFamily="2" charset="-122"/>
                          </a:rPr>
                          <m:t>𝑢</m:t>
                        </m:r>
                        <m:r>
                          <a:rPr lang="en-US" altLang="zh-CN" kern="100">
                            <a:latin typeface="Cambria Math" panose="02040503050406030204" pitchFamily="18" charset="0"/>
                            <a:ea typeface="宋体" panose="02010600030101010101" pitchFamily="2" charset="-122"/>
                          </a:rPr>
                          <m:t>+1</m:t>
                        </m:r>
                      </m:den>
                    </m:f>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𝑔</m:t>
                        </m:r>
                      </m:e>
                      <m:sub>
                        <m:r>
                          <a:rPr lang="en-US" altLang="zh-CN" kern="100">
                            <a:latin typeface="Cambria Math" panose="02040503050406030204" pitchFamily="18" charset="0"/>
                            <a:ea typeface="宋体" panose="02010600030101010101" pitchFamily="2" charset="-122"/>
                          </a:rPr>
                          <m:t>1</m:t>
                        </m:r>
                      </m:sub>
                    </m:sSub>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𝑿</m:t>
                        </m:r>
                      </m:e>
                    </m:d>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𝑔</m:t>
                        </m:r>
                      </m:e>
                      <m:sub>
                        <m:r>
                          <a:rPr lang="en-US" altLang="zh-CN" kern="100">
                            <a:latin typeface="Cambria Math" panose="02040503050406030204" pitchFamily="18" charset="0"/>
                            <a:ea typeface="宋体" panose="02010600030101010101" pitchFamily="2" charset="-122"/>
                          </a:rPr>
                          <m:t>2</m:t>
                        </m:r>
                      </m:sub>
                    </m:sSub>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𝑿</m:t>
                        </m:r>
                      </m:e>
                    </m:d>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r>
                      <a:rPr lang="en-US" altLang="zh-CN" kern="100">
                        <a:latin typeface="Cambria Math" panose="02040503050406030204" pitchFamily="18" charset="0"/>
                        <a:ea typeface="宋体" panose="02010600030101010101" pitchFamily="2" charset="-122"/>
                      </a:rPr>
                      <m:t> (</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r>
                      <a:rPr lang="en-US" altLang="zh-CN" kern="100">
                        <a:latin typeface="Cambria Math" panose="02040503050406030204" pitchFamily="18" charset="0"/>
                        <a:ea typeface="宋体" panose="02010600030101010101" pitchFamily="2" charset="-122"/>
                      </a:rPr>
                      <m:t> (</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r>
                      <a:rPr lang="en-US" altLang="zh-CN" kern="100">
                        <a:latin typeface="Cambria Math" panose="02040503050406030204" pitchFamily="18" charset="0"/>
                        <a:ea typeface="宋体" panose="02010600030101010101" pitchFamily="2" charset="-122"/>
                      </a:rPr>
                      <m:t>𝛺</m:t>
                    </m:r>
                    <m:r>
                      <a:rPr lang="en-US" altLang="zh-CN" kern="100">
                        <a:latin typeface="Cambria Math" panose="02040503050406030204" pitchFamily="18" charset="0"/>
                        <a:ea typeface="宋体" panose="02010600030101010101" pitchFamily="2" charset="-122"/>
                      </a:rPr>
                      <m:t>=(0,1)×(0,1)</m:t>
                    </m:r>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r>
                      <a:rPr lang="en-US" altLang="zh-CN" kern="100">
                        <a:latin typeface="Cambria Math" panose="02040503050406030204" pitchFamily="18" charset="0"/>
                        <a:ea typeface="宋体" panose="02010600030101010101" pitchFamily="2" charset="-122"/>
                      </a:rPr>
                      <m:t>𝑇</m:t>
                    </m:r>
                    <m:r>
                      <a:rPr lang="en-US" altLang="zh-CN" kern="100">
                        <a:latin typeface="Cambria Math" panose="02040503050406030204" pitchFamily="18" charset="0"/>
                        <a:ea typeface="宋体" panose="02010600030101010101" pitchFamily="2" charset="-122"/>
                      </a:rPr>
                      <m:t>=1</m:t>
                    </m:r>
                  </m:oMath>
                </a14:m>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则</a:t>
                </a:r>
                <a14:m>
                  <m:oMath xmlns:m="http://schemas.openxmlformats.org/officeDocument/2006/math">
                    <m:r>
                      <a:rPr lang="en-US" altLang="zh-CN" kern="100">
                        <a:latin typeface="Cambria Math" panose="02040503050406030204" pitchFamily="18" charset="0"/>
                        <a:ea typeface="宋体" panose="02010600030101010101" pitchFamily="2" charset="-122"/>
                      </a:rPr>
                      <m:t>𝜕𝛺</m:t>
                    </m:r>
                    <m:r>
                      <a:rPr lang="en-US" altLang="zh-CN" kern="100">
                        <a:latin typeface="Cambria Math" panose="02040503050406030204" pitchFamily="18" charset="0"/>
                        <a:ea typeface="宋体" panose="02010600030101010101" pitchFamily="2" charset="-122"/>
                      </a:rPr>
                      <m:t>=[0,1]×(0,1)∪(0,1)×[0,1]</m:t>
                    </m:r>
                  </m:oMath>
                </a14:m>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pPr indent="304800">
                  <a:lnSpc>
                    <a:spcPct val="150000"/>
                  </a:lnSpc>
                  <a:tabLst>
                    <a:tab pos="2635250" algn="ctr"/>
                    <a:tab pos="5271135" algn="r"/>
                  </a:tabLst>
                </a:pPr>
                <a:r>
                  <a:rPr lang="zh-CN" altLang="zh-CN" kern="100" dirty="0">
                    <a:latin typeface="Times New Roman" panose="02020603050405020304" pitchFamily="18" charset="0"/>
                    <a:ea typeface="宋体" panose="02010600030101010101" pitchFamily="2" charset="-122"/>
                  </a:rPr>
                  <a:t>令</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𝐹</m:t>
                        </m:r>
                      </m:e>
                      <m:sub>
                        <m:r>
                          <a:rPr lang="en-US" altLang="zh-CN" kern="100">
                            <a:latin typeface="Cambria Math" panose="02040503050406030204" pitchFamily="18" charset="0"/>
                            <a:ea typeface="宋体" panose="02010600030101010101" pitchFamily="2" charset="-122"/>
                          </a:rPr>
                          <m:t>1</m:t>
                        </m:r>
                      </m:sub>
                    </m:sSub>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𝑿</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𝑡</m:t>
                        </m:r>
                      </m:e>
                    </m:d>
                    <m:r>
                      <a:rPr lang="en-US" altLang="zh-CN" kern="100">
                        <a:latin typeface="Cambria Math" panose="02040503050406030204" pitchFamily="18" charset="0"/>
                        <a:ea typeface="宋体" panose="02010600030101010101" pitchFamily="2" charset="-122"/>
                      </a:rPr>
                      <m:t>=</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𝐹</m:t>
                        </m:r>
                      </m:e>
                      <m:sub>
                        <m:r>
                          <a:rPr lang="en-US" altLang="zh-CN" kern="100">
                            <a:latin typeface="Cambria Math" panose="02040503050406030204" pitchFamily="18" charset="0"/>
                            <a:ea typeface="宋体" panose="02010600030101010101" pitchFamily="2" charset="-122"/>
                          </a:rPr>
                          <m:t>2</m:t>
                        </m:r>
                      </m:sub>
                    </m:sSub>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𝑿</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𝑡</m:t>
                        </m:r>
                      </m:e>
                    </m:d>
                    <m:r>
                      <a:rPr lang="en-US" altLang="zh-CN" kern="100">
                        <a:latin typeface="Cambria Math" panose="02040503050406030204" pitchFamily="18" charset="0"/>
                        <a:ea typeface="宋体" panose="02010600030101010101" pitchFamily="2" charset="-122"/>
                      </a:rPr>
                      <m:t>=</m:t>
                    </m:r>
                    <m:f>
                      <m:fPr>
                        <m:ctrlPr>
                          <a:rPr lang="zh-CN" altLang="zh-CN" i="1" kern="100">
                            <a:latin typeface="Cambria Math" panose="02040503050406030204" pitchFamily="18" charset="0"/>
                            <a:ea typeface="宋体" panose="02010600030101010101" pitchFamily="2" charset="-122"/>
                          </a:rPr>
                        </m:ctrlPr>
                      </m:fPr>
                      <m:num>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𝑒</m:t>
                            </m:r>
                          </m:e>
                          <m:sup>
                            <m:r>
                              <a:rPr lang="en-US" altLang="zh-CN" kern="100">
                                <a:latin typeface="Cambria Math" panose="02040503050406030204" pitchFamily="18" charset="0"/>
                                <a:ea typeface="宋体" panose="02010600030101010101" pitchFamily="2" charset="-122"/>
                              </a:rPr>
                              <m:t>2</m:t>
                            </m:r>
                            <m:r>
                              <a:rPr lang="en-US" altLang="zh-CN" kern="100">
                                <a:latin typeface="Cambria Math" panose="02040503050406030204" pitchFamily="18" charset="0"/>
                                <a:ea typeface="宋体" panose="02010600030101010101" pitchFamily="2" charset="-122"/>
                              </a:rPr>
                              <m:t>𝑡</m:t>
                            </m:r>
                          </m:sup>
                        </m:sSup>
                        <m:r>
                          <a:rPr lang="en-US" altLang="zh-CN" kern="100">
                            <a:latin typeface="Cambria Math" panose="02040503050406030204" pitchFamily="18" charset="0"/>
                            <a:ea typeface="宋体" panose="02010600030101010101" pitchFamily="2" charset="-122"/>
                          </a:rPr>
                          <m:t>∙</m:t>
                        </m:r>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𝑠𝑖𝑛</m:t>
                            </m:r>
                          </m:e>
                          <m:sup>
                            <m:r>
                              <a:rPr lang="en-US" altLang="zh-CN" kern="100">
                                <a:latin typeface="Cambria Math" panose="02040503050406030204" pitchFamily="18" charset="0"/>
                                <a:ea typeface="宋体" panose="02010600030101010101" pitchFamily="2" charset="-122"/>
                              </a:rPr>
                              <m:t>2</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𝑠𝑖𝑛</m:t>
                            </m:r>
                          </m:e>
                          <m:sup>
                            <m:r>
                              <a:rPr lang="en-US" altLang="zh-CN" kern="100">
                                <a:latin typeface="Cambria Math" panose="02040503050406030204" pitchFamily="18" charset="0"/>
                                <a:ea typeface="宋体" panose="02010600030101010101" pitchFamily="2" charset="-122"/>
                              </a:rPr>
                              <m:t>2</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num>
                      <m:den>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𝑒</m:t>
                            </m:r>
                          </m:e>
                          <m:sup>
                            <m:r>
                              <a:rPr lang="en-US" altLang="zh-CN" kern="100">
                                <a:latin typeface="Cambria Math" panose="02040503050406030204" pitchFamily="18" charset="0"/>
                                <a:ea typeface="宋体" panose="02010600030101010101" pitchFamily="2" charset="-122"/>
                              </a:rPr>
                              <m:t>𝑡</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)+1</m:t>
                        </m:r>
                      </m:den>
                    </m:f>
                    <m:r>
                      <a:rPr lang="en-US" altLang="zh-CN" kern="100">
                        <a:latin typeface="Cambria Math" panose="02040503050406030204" pitchFamily="18" charset="0"/>
                        <a:ea typeface="宋体" panose="02010600030101010101" pitchFamily="2" charset="-122"/>
                      </a:rPr>
                      <m:t>+</m:t>
                    </m:r>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(2</m:t>
                        </m:r>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𝜋</m:t>
                            </m:r>
                          </m:e>
                          <m:sup>
                            <m:r>
                              <a:rPr lang="en-US" altLang="zh-CN" kern="100">
                                <a:latin typeface="Cambria Math" panose="02040503050406030204" pitchFamily="18" charset="0"/>
                                <a:ea typeface="宋体" panose="02010600030101010101" pitchFamily="2" charset="-122"/>
                              </a:rPr>
                              <m:t>2</m:t>
                            </m:r>
                          </m:sup>
                        </m:sSup>
                        <m:r>
                          <a:rPr lang="en-US" altLang="zh-CN" kern="100">
                            <a:latin typeface="Cambria Math" panose="02040503050406030204" pitchFamily="18" charset="0"/>
                            <a:ea typeface="宋体" panose="02010600030101010101" pitchFamily="2" charset="-122"/>
                          </a:rPr>
                          <m:t>+1)∙</m:t>
                        </m:r>
                        <m:r>
                          <a:rPr lang="en-US" altLang="zh-CN" kern="100">
                            <a:latin typeface="Cambria Math" panose="02040503050406030204" pitchFamily="18" charset="0"/>
                            <a:ea typeface="宋体" panose="02010600030101010101" pitchFamily="2" charset="-122"/>
                          </a:rPr>
                          <m:t>𝑒</m:t>
                        </m:r>
                      </m:e>
                      <m:sup>
                        <m:r>
                          <a:rPr lang="en-US" altLang="zh-CN" kern="100">
                            <a:latin typeface="Cambria Math" panose="02040503050406030204" pitchFamily="18" charset="0"/>
                            <a:ea typeface="宋体" panose="02010600030101010101" pitchFamily="2" charset="-122"/>
                          </a:rPr>
                          <m:t>𝑡</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)−2</m:t>
                    </m:r>
                    <m:sSup>
                      <m:sSupPr>
                        <m:ctrlPr>
                          <a:rPr lang="zh-CN" altLang="zh-CN" i="1" kern="100">
                            <a:latin typeface="Cambria Math" panose="02040503050406030204" pitchFamily="18" charset="0"/>
                            <a:ea typeface="宋体" panose="02010600030101010101" pitchFamily="2" charset="-122"/>
                          </a:rPr>
                        </m:ctrlPr>
                      </m:sSupPr>
                      <m:e>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𝜋</m:t>
                            </m:r>
                          </m:e>
                          <m:sup>
                            <m:r>
                              <a:rPr lang="en-US" altLang="zh-CN" kern="100">
                                <a:latin typeface="Cambria Math" panose="02040503050406030204" pitchFamily="18" charset="0"/>
                                <a:ea typeface="宋体" panose="02010600030101010101" pitchFamily="2" charset="-122"/>
                              </a:rPr>
                              <m:t>2</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𝑒</m:t>
                        </m:r>
                      </m:e>
                      <m:sup>
                        <m:r>
                          <a:rPr lang="en-US" altLang="zh-CN" kern="100">
                            <a:latin typeface="Cambria Math" panose="02040503050406030204" pitchFamily="18" charset="0"/>
                            <a:ea typeface="宋体" panose="02010600030101010101" pitchFamily="2" charset="-122"/>
                          </a:rPr>
                          <m:t>𝑡</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𝑐𝑜𝑠</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1</m:t>
                        </m:r>
                      </m:sub>
                    </m:sSub>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𝑐𝑜𝑠</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𝜋</m:t>
                    </m:r>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𝑥</m:t>
                        </m:r>
                      </m:e>
                      <m:sub>
                        <m:r>
                          <a:rPr lang="en-US" altLang="zh-CN" kern="100">
                            <a:latin typeface="Cambria Math" panose="02040503050406030204" pitchFamily="18" charset="0"/>
                            <a:ea typeface="宋体" panose="02010600030101010101" pitchFamily="2" charset="-122"/>
                          </a:rPr>
                          <m:t>2</m:t>
                        </m:r>
                      </m:sub>
                    </m:sSub>
                    <m:r>
                      <a:rPr lang="en-US" altLang="zh-CN" kern="100">
                        <a:latin typeface="Cambria Math" panose="02040503050406030204" pitchFamily="18" charset="0"/>
                        <a:ea typeface="宋体" panose="02010600030101010101" pitchFamily="2" charset="-122"/>
                      </a:rPr>
                      <m:t>)</m:t>
                    </m:r>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𝑢</m:t>
                        </m:r>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𝑿</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𝑡</m:t>
                            </m:r>
                          </m:e>
                        </m:d>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𝜇</m:t>
                        </m:r>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𝑿</m:t>
                            </m:r>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𝑡</m:t>
                            </m:r>
                          </m:e>
                        </m:d>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𝑒</m:t>
                        </m:r>
                      </m:e>
                      <m:sup>
                        <m:r>
                          <m:rPr>
                            <m:sty m:val="p"/>
                          </m:rPr>
                          <a:rPr lang="en-US" altLang="zh-CN" kern="100">
                            <a:latin typeface="Cambria Math" panose="02040503050406030204" pitchFamily="18" charset="0"/>
                            <a:ea typeface="宋体" panose="02010600030101010101" pitchFamily="2" charset="-122"/>
                          </a:rPr>
                          <m:t>t</m:t>
                        </m:r>
                      </m:sup>
                    </m:sSup>
                    <m:r>
                      <a:rPr lang="en-US" altLang="zh-CN" kern="100">
                        <a:latin typeface="Cambria Math" panose="02040503050406030204" pitchFamily="18" charset="0"/>
                        <a:ea typeface="宋体" panose="02010600030101010101" pitchFamily="2" charset="-122"/>
                      </a:rPr>
                      <m:t>∙</m:t>
                    </m:r>
                    <m:r>
                      <a:rPr lang="en-US" altLang="zh-CN" kern="100">
                        <a:latin typeface="Cambria Math" panose="02040503050406030204" pitchFamily="18" charset="0"/>
                        <a:ea typeface="宋体" panose="02010600030101010101" pitchFamily="2" charset="-122"/>
                      </a:rPr>
                      <m:t>𝑠𝑖𝑛</m:t>
                    </m:r>
                    <m:d>
                      <m:dPr>
                        <m:ctrlPr>
                          <a:rPr lang="zh-CN" altLang="zh-CN" i="1" kern="100">
                            <a:latin typeface="Cambria Math" panose="02040503050406030204" pitchFamily="18" charset="0"/>
                            <a:ea typeface="宋体" panose="02010600030101010101" pitchFamily="2" charset="-122"/>
                          </a:rPr>
                        </m:ctrlPr>
                      </m:dPr>
                      <m:e>
                        <m:r>
                          <a:rPr lang="en-US" altLang="zh-CN" kern="100">
                            <a:latin typeface="Cambria Math" panose="02040503050406030204" pitchFamily="18" charset="0"/>
                            <a:ea typeface="宋体" panose="02010600030101010101" pitchFamily="2" charset="-122"/>
                          </a:rPr>
                          <m:t>𝜋</m:t>
                        </m:r>
                        <m:r>
                          <a:rPr lang="en-US" altLang="zh-CN" kern="100">
                            <a:latin typeface="Cambria Math" panose="02040503050406030204" pitchFamily="18" charset="0"/>
                            <a:ea typeface="宋体" panose="02010600030101010101" pitchFamily="2" charset="-122"/>
                          </a:rPr>
                          <m:t>𝑥</m:t>
                        </m:r>
                      </m:e>
                    </m:d>
                    <m:r>
                      <a:rPr lang="en-US" altLang="zh-CN" kern="100">
                        <a:latin typeface="Cambria Math" panose="02040503050406030204" pitchFamily="18" charset="0"/>
                        <a:ea typeface="宋体" panose="02010600030101010101" pitchFamily="2" charset="-122"/>
                      </a:rPr>
                      <m:t>.</m:t>
                    </m:r>
                  </m:oMath>
                </a14:m>
                <a:endParaRPr lang="en-US" altLang="zh-CN" kern="100" dirty="0">
                  <a:latin typeface="Times New Roman" panose="02020603050405020304" pitchFamily="18" charset="0"/>
                  <a:ea typeface="宋体" panose="02010600030101010101" pitchFamily="2" charset="-122"/>
                </a:endParaRPr>
              </a:p>
              <a:p>
                <a:pPr indent="304800">
                  <a:lnSpc>
                    <a:spcPct val="150000"/>
                  </a:lnSpc>
                  <a:tabLst>
                    <a:tab pos="2635250" algn="ctr"/>
                    <a:tab pos="5271135" algn="r"/>
                  </a:tabLst>
                </a:pPr>
                <a:r>
                  <a:rPr lang="zh-CN" altLang="zh-CN" sz="1800" i="0" kern="100" dirty="0">
                    <a:effectLst/>
                    <a:latin typeface="Times New Roman" panose="02020603050405020304" pitchFamily="18" charset="0"/>
                    <a:ea typeface="宋体" panose="02010600030101010101" pitchFamily="2" charset="-122"/>
                  </a:rPr>
                  <a:t>则对应的精确解</a:t>
                </a:r>
                <a:r>
                  <a:rPr lang="zh-CN" altLang="en-US" sz="1800" i="0" kern="100" dirty="0">
                    <a:effectLst/>
                    <a:latin typeface="Times New Roman" panose="02020603050405020304" pitchFamily="18" charset="0"/>
                    <a:ea typeface="宋体" panose="02010600030101010101" pitchFamily="2" charset="-122"/>
                  </a:rPr>
                  <a:t>：</a:t>
                </a:r>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rPr>
                          <m:t>𝑢</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𝜇</m:t>
                        </m:r>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rPr>
                              <m:t>𝑿</m:t>
                            </m:r>
                            <m:r>
                              <a:rPr lang="en-US" altLang="zh-CN" sz="1800" i="1"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𝑡</m:t>
                            </m:r>
                          </m:e>
                        </m:d>
                        <m:r>
                          <a:rPr lang="en-US" altLang="zh-CN" sz="1800" i="0" kern="100">
                            <a:effectLst/>
                            <a:latin typeface="Cambria Math" panose="02040503050406030204" pitchFamily="18" charset="0"/>
                            <a:ea typeface="宋体" panose="02010600030101010101" pitchFamily="2" charset="-122"/>
                          </a:rPr>
                          <m:t>=</m:t>
                        </m:r>
                        <m:r>
                          <m:rPr>
                            <m:sty m:val="p"/>
                          </m:rPr>
                          <a:rPr lang="en-US" altLang="zh-CN" sz="1800" i="0" kern="100">
                            <a:effectLst/>
                            <a:latin typeface="Cambria Math" panose="02040503050406030204" pitchFamily="18" charset="0"/>
                            <a:ea typeface="宋体" panose="02010600030101010101" pitchFamily="2" charset="-122"/>
                          </a:rPr>
                          <m:t>e</m:t>
                        </m:r>
                      </m:e>
                      <m:sup>
                        <m:r>
                          <m:rPr>
                            <m:sty m:val="p"/>
                          </m:rPr>
                          <a:rPr lang="en-US" altLang="zh-CN" sz="1800" i="0" kern="100">
                            <a:effectLst/>
                            <a:latin typeface="Cambria Math" panose="02040503050406030204" pitchFamily="18" charset="0"/>
                            <a:ea typeface="宋体" panose="02010600030101010101" pitchFamily="2" charset="-122"/>
                          </a:rPr>
                          <m:t>t</m:t>
                        </m:r>
                      </m:sup>
                    </m:sSup>
                    <m:r>
                      <a:rPr lang="en-US" altLang="zh-CN" sz="1800" i="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m:t>
                    </m:r>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𝑛</m:t>
                        </m:r>
                      </m:fName>
                      <m:e>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𝜋</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1</m:t>
                                </m:r>
                              </m:sub>
                            </m:sSub>
                          </m:e>
                        </m:d>
                      </m:e>
                    </m:func>
                    <m:r>
                      <a:rPr lang="en-US" altLang="zh-CN" sz="1800" kern="100">
                        <a:effectLst/>
                        <a:latin typeface="Cambria Math" panose="02040503050406030204" pitchFamily="18" charset="0"/>
                        <a:ea typeface="宋体" panose="02010600030101010101" pitchFamily="2" charset="-122"/>
                      </a:rPr>
                      <m:t>∙</m:t>
                    </m:r>
                    <m:r>
                      <a:rPr lang="en-US" altLang="zh-CN" sz="1800" i="1" kern="100">
                        <a:effectLst/>
                        <a:latin typeface="Cambria Math" panose="02040503050406030204" pitchFamily="18" charset="0"/>
                        <a:ea typeface="宋体" panose="02010600030101010101" pitchFamily="2" charset="-122"/>
                      </a:rPr>
                      <m:t>𝑠𝑖</m:t>
                    </m:r>
                    <m:func>
                      <m:funcPr>
                        <m:ctrlPr>
                          <a:rPr lang="zh-CN" altLang="zh-CN" sz="1800" i="1" kern="100">
                            <a:effectLst/>
                            <a:latin typeface="Cambria Math" panose="02040503050406030204" pitchFamily="18" charset="0"/>
                            <a:ea typeface="Cambria Math" panose="02040503050406030204" pitchFamily="18" charset="0"/>
                          </a:rPr>
                        </m:ctrlPr>
                      </m:funcPr>
                      <m:fName>
                        <m:r>
                          <a:rPr lang="en-US" altLang="zh-CN" sz="1800" i="1" kern="100">
                            <a:effectLst/>
                            <a:latin typeface="Cambria Math" panose="02040503050406030204" pitchFamily="18" charset="0"/>
                            <a:ea typeface="宋体" panose="02010600030101010101" pitchFamily="2" charset="-122"/>
                          </a:rPr>
                          <m:t>𝑛</m:t>
                        </m:r>
                      </m:fName>
                      <m:e>
                        <m:d>
                          <m:dPr>
                            <m:ctrlPr>
                              <a:rPr lang="zh-CN" altLang="zh-CN" sz="1800" i="1" kern="100">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rPr>
                              <m:t>𝜋</m:t>
                            </m:r>
                            <m:sSub>
                              <m:sSubPr>
                                <m:ctrlPr>
                                  <a:rPr lang="zh-CN" altLang="zh-CN" sz="1800" i="1" kern="100">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rPr>
                                  <m:t>𝑥</m:t>
                                </m:r>
                              </m:e>
                              <m:sub>
                                <m:r>
                                  <a:rPr lang="en-US" altLang="zh-CN" sz="1800" i="1" kern="100">
                                    <a:effectLst/>
                                    <a:latin typeface="Cambria Math" panose="02040503050406030204" pitchFamily="18" charset="0"/>
                                    <a:ea typeface="宋体" panose="02010600030101010101" pitchFamily="2" charset="-122"/>
                                  </a:rPr>
                                  <m:t>2</m:t>
                                </m:r>
                              </m:sub>
                            </m:sSub>
                          </m:e>
                        </m:d>
                      </m:e>
                    </m:func>
                    <m:r>
                      <a:rPr lang="en-US" altLang="zh-CN" sz="1800" kern="100">
                        <a:effectLst/>
                        <a:latin typeface="Cambria Math" panose="02040503050406030204" pitchFamily="18" charset="0"/>
                        <a:ea typeface="宋体" panose="02010600030101010101" pitchFamily="2" charset="-122"/>
                      </a:rPr>
                      <m:t>.</m:t>
                    </m:r>
                  </m:oMath>
                </a14:m>
                <a:endParaRPr lang="zh-CN" altLang="zh-CN" sz="1800" kern="100" dirty="0">
                  <a:effectLst/>
                  <a:latin typeface="Times New Roman" panose="02020603050405020304" pitchFamily="18" charset="0"/>
                  <a:ea typeface="宋体" panose="02010600030101010101" pitchFamily="2" charset="-122"/>
                </a:endParaRPr>
              </a:p>
              <a:p>
                <a:pPr indent="304800">
                  <a:lnSpc>
                    <a:spcPct val="150000"/>
                  </a:lnSpc>
                  <a:tabLst>
                    <a:tab pos="2635250" algn="ctr"/>
                    <a:tab pos="5271135" algn="r"/>
                  </a:tabLst>
                </a:pPr>
                <a:endParaRPr lang="zh-CN" altLang="zh-CN" kern="100" dirty="0">
                  <a:latin typeface="Times New Roman" panose="02020603050405020304" pitchFamily="18" charset="0"/>
                  <a:ea typeface="宋体" panose="02010600030101010101" pitchFamily="2" charset="-122"/>
                </a:endParaRPr>
              </a:p>
            </p:txBody>
          </p:sp>
        </mc:Choice>
        <mc:Fallback xmlns="">
          <p:sp>
            <p:nvSpPr>
              <p:cNvPr id="6" name="文本框 5">
                <a:extLst>
                  <a:ext uri="{FF2B5EF4-FFF2-40B4-BE49-F238E27FC236}">
                    <a16:creationId xmlns:a16="http://schemas.microsoft.com/office/drawing/2014/main" id="{422C1DE6-53F8-52FE-BACB-413ABDA4E152}"/>
                  </a:ext>
                </a:extLst>
              </p:cNvPr>
              <p:cNvSpPr txBox="1">
                <a:spLocks noRot="1" noChangeAspect="1" noMove="1" noResize="1" noEditPoints="1" noAdjustHandles="1" noChangeArrowheads="1" noChangeShapeType="1" noTextEdit="1"/>
              </p:cNvSpPr>
              <p:nvPr/>
            </p:nvSpPr>
            <p:spPr>
              <a:xfrm>
                <a:off x="402827" y="4119530"/>
                <a:ext cx="11386344" cy="2975366"/>
              </a:xfrm>
              <a:prstGeom prst="rect">
                <a:avLst/>
              </a:prstGeom>
              <a:blipFill>
                <a:blip r:embed="rId3"/>
                <a:stretch>
                  <a:fillRect l="-161" r="-24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945178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186F3044-8567-341B-4860-6DC885A5EDA8}"/>
                  </a:ext>
                </a:extLst>
              </p:cNvPr>
              <p:cNvSpPr txBox="1"/>
              <p:nvPr/>
            </p:nvSpPr>
            <p:spPr>
              <a:xfrm>
                <a:off x="805656" y="1703332"/>
                <a:ext cx="10505591" cy="387286"/>
              </a:xfrm>
              <a:prstGeom prst="rect">
                <a:avLst/>
              </a:prstGeom>
              <a:noFill/>
            </p:spPr>
            <p:txBody>
              <a:bodyPr wrap="square" rtlCol="0">
                <a:spAutoFit/>
              </a:bodyPr>
              <a:lstStyle/>
              <a:p>
                <a:pPr indent="304800" algn="just">
                  <a:lnSpc>
                    <a:spcPts val="23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按式</a:t>
                </a:r>
                <a:r>
                  <a:rPr lang="en-US" altLang="zh-CN" sz="1800" kern="100" dirty="0">
                    <a:effectLst/>
                    <a:latin typeface="Times New Roman" panose="02020603050405020304" pitchFamily="18" charset="0"/>
                    <a:ea typeface="宋体" panose="02010600030101010101" pitchFamily="2" charset="-122"/>
                  </a:rPr>
                  <a:t>2.4</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构造径向基函数，取</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𝑐</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，即</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𝜑</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i="1">
                            <a:effectLst/>
                            <a:latin typeface="Cambria Math" panose="02040503050406030204" pitchFamily="18" charset="0"/>
                            <a:ea typeface="Cambria Math" panose="02040503050406030204" pitchFamily="18" charset="0"/>
                          </a:rPr>
                        </m:ctrlPr>
                      </m:radPr>
                      <m:deg/>
                      <m:e>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𝑟</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p>
                        </m:sSup>
                      </m:e>
                    </m:rad>
                  </m:oMath>
                </a14:m>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令</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=0.01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，于是，</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𝑛</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=0,1,…,100</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i="1" kern="100" dirty="0">
                  <a:effectLst/>
                  <a:latin typeface="Times New Roman" panose="020206030504050203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186F3044-8567-341B-4860-6DC885A5EDA8}"/>
                  </a:ext>
                </a:extLst>
              </p:cNvPr>
              <p:cNvSpPr txBox="1">
                <a:spLocks noRot="1" noChangeAspect="1" noMove="1" noResize="1" noEditPoints="1" noAdjustHandles="1" noChangeArrowheads="1" noChangeShapeType="1" noTextEdit="1"/>
              </p:cNvSpPr>
              <p:nvPr/>
            </p:nvSpPr>
            <p:spPr>
              <a:xfrm>
                <a:off x="805656" y="1703332"/>
                <a:ext cx="10505591" cy="387286"/>
              </a:xfrm>
              <a:prstGeom prst="rect">
                <a:avLst/>
              </a:prstGeom>
              <a:blipFill>
                <a:blip r:embed="rId2"/>
                <a:stretch>
                  <a:fillRect t="-7813"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BF0D7FB2-22D7-8967-F301-49B3BF1A0E6B}"/>
                  </a:ext>
                </a:extLst>
              </p:cNvPr>
              <p:cNvSpPr txBox="1"/>
              <p:nvPr/>
            </p:nvSpPr>
            <p:spPr>
              <a:xfrm>
                <a:off x="748144" y="2115399"/>
                <a:ext cx="9624949" cy="646331"/>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       对于上述方法，</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在</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𝛺</m:t>
                    </m:r>
                    <m:r>
                      <a:rPr lang="en-US" altLang="zh-CN" kern="100">
                        <a:latin typeface="Cambria Math" panose="02040503050406030204" pitchFamily="18" charset="0"/>
                        <a:ea typeface="宋体" panose="02010600030101010101" pitchFamily="2" charset="-122"/>
                        <a:cs typeface="Times New Roman" panose="02020603050405020304" pitchFamily="18" charset="0"/>
                      </a:rPr>
                      <m:t>=(0,1)×(0,1)</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内均匀地取</a:t>
                </a:r>
                <a14:m>
                  <m:oMath xmlns:m="http://schemas.openxmlformats.org/officeDocument/2006/math">
                    <m:r>
                      <a:rPr lang="en-US" altLang="zh-CN" kern="100">
                        <a:latin typeface="Cambria Math" panose="02040503050406030204" pitchFamily="18" charset="0"/>
                        <a:ea typeface="宋体" panose="02010600030101010101" pitchFamily="2" charset="-122"/>
                        <a:cs typeface="Times New Roman" panose="02020603050405020304" pitchFamily="18" charset="0"/>
                      </a:rPr>
                      <m:t>𝑁</m:t>
                    </m:r>
                    <m:r>
                      <a:rPr lang="en-US" altLang="zh-CN" kern="100">
                        <a:latin typeface="Cambria Math" panose="02040503050406030204" pitchFamily="18" charset="0"/>
                        <a:ea typeface="宋体" panose="02010600030101010101" pitchFamily="2" charset="-122"/>
                        <a:cs typeface="Times New Roman" panose="02020603050405020304" pitchFamily="18" charset="0"/>
                      </a:rPr>
                      <m:t>=18×18=324</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个虚拟点，即</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=16×16=256</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kern="100">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𝑏</m:t>
                        </m:r>
                      </m:sub>
                    </m:sSub>
                    <m:r>
                      <a:rPr lang="en-US" altLang="zh-CN" kern="100">
                        <a:latin typeface="Cambria Math" panose="02040503050406030204" pitchFamily="18" charset="0"/>
                        <a:ea typeface="宋体" panose="02010600030101010101" pitchFamily="2" charset="-122"/>
                        <a:cs typeface="Times New Roman" panose="02020603050405020304" pitchFamily="18" charset="0"/>
                      </a:rPr>
                      <m:t>=4×17=68</m:t>
                    </m:r>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，开始进行无网格法处理，得到如下函数图像：</a:t>
                </a:r>
                <a:endParaRPr lang="zh-CN" altLang="en-US" kern="100"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BF0D7FB2-22D7-8967-F301-49B3BF1A0E6B}"/>
                  </a:ext>
                </a:extLst>
              </p:cNvPr>
              <p:cNvSpPr txBox="1">
                <a:spLocks noRot="1" noChangeAspect="1" noMove="1" noResize="1" noEditPoints="1" noAdjustHandles="1" noChangeArrowheads="1" noChangeShapeType="1" noTextEdit="1"/>
              </p:cNvSpPr>
              <p:nvPr/>
            </p:nvSpPr>
            <p:spPr>
              <a:xfrm>
                <a:off x="748144" y="2115399"/>
                <a:ext cx="9624949" cy="646331"/>
              </a:xfrm>
              <a:prstGeom prst="rect">
                <a:avLst/>
              </a:prstGeom>
              <a:blipFill>
                <a:blip r:embed="rId3"/>
                <a:stretch>
                  <a:fillRect t="-6604" b="-12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E0B9ED2-907B-05B6-C38F-3619C64A5E41}"/>
                  </a:ext>
                </a:extLst>
              </p:cNvPr>
              <p:cNvSpPr txBox="1"/>
              <p:nvPr/>
            </p:nvSpPr>
            <p:spPr>
              <a:xfrm>
                <a:off x="805656" y="5883390"/>
                <a:ext cx="9787134" cy="408445"/>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其中，最大的误差</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𝑢</m:t>
                        </m:r>
                      </m:sub>
                      <m:sup>
                        <m:r>
                          <a:rPr lang="en-US" altLang="zh-CN" i="1">
                            <a:latin typeface="Cambria Math" panose="02040503050406030204" pitchFamily="18" charset="0"/>
                          </a:rPr>
                          <m:t>1</m:t>
                        </m:r>
                      </m:sup>
                    </m:sSubSup>
                    <m:r>
                      <a:rPr lang="en-US" altLang="zh-CN" i="1">
                        <a:latin typeface="Cambria Math" panose="02040503050406030204" pitchFamily="18" charset="0"/>
                      </a:rPr>
                      <m:t>=1.353×</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−5</m:t>
                        </m:r>
                      </m:sup>
                    </m:sSup>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𝜇</m:t>
                        </m:r>
                      </m:sub>
                      <m:sup>
                        <m:r>
                          <a:rPr lang="en-US" altLang="zh-CN" i="1">
                            <a:latin typeface="Cambria Math" panose="02040503050406030204" pitchFamily="18" charset="0"/>
                          </a:rPr>
                          <m:t>1</m:t>
                        </m:r>
                      </m:sup>
                    </m:sSubSup>
                    <m:r>
                      <a:rPr lang="en-US" altLang="zh-CN" i="1">
                        <a:latin typeface="Cambria Math" panose="02040503050406030204" pitchFamily="18" charset="0"/>
                      </a:rPr>
                      <m:t>=1.412×</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−5</m:t>
                        </m:r>
                      </m:sup>
                    </m:sSup>
                  </m:oMath>
                </a14:m>
                <a:r>
                  <a:rPr lang="en-US" altLang="zh-CN" dirty="0"/>
                  <a:t>.</a:t>
                </a:r>
                <a:endParaRPr lang="zh-CN" altLang="en-US" dirty="0"/>
              </a:p>
            </p:txBody>
          </p:sp>
        </mc:Choice>
        <mc:Fallback xmlns="">
          <p:sp>
            <p:nvSpPr>
              <p:cNvPr id="15" name="文本框 14">
                <a:extLst>
                  <a:ext uri="{FF2B5EF4-FFF2-40B4-BE49-F238E27FC236}">
                    <a16:creationId xmlns:a16="http://schemas.microsoft.com/office/drawing/2014/main" id="{BE0B9ED2-907B-05B6-C38F-3619C64A5E41}"/>
                  </a:ext>
                </a:extLst>
              </p:cNvPr>
              <p:cNvSpPr txBox="1">
                <a:spLocks noRot="1" noChangeAspect="1" noMove="1" noResize="1" noEditPoints="1" noAdjustHandles="1" noChangeArrowheads="1" noChangeShapeType="1" noTextEdit="1"/>
              </p:cNvSpPr>
              <p:nvPr/>
            </p:nvSpPr>
            <p:spPr>
              <a:xfrm>
                <a:off x="805656" y="5883390"/>
                <a:ext cx="9787134" cy="408445"/>
              </a:xfrm>
              <a:prstGeom prst="rect">
                <a:avLst/>
              </a:prstGeom>
              <a:blipFill>
                <a:blip r:embed="rId4"/>
                <a:stretch>
                  <a:fillRect t="-8955" b="-16418"/>
                </a:stretch>
              </a:blipFill>
            </p:spPr>
            <p:txBody>
              <a:bodyPr/>
              <a:lstStyle/>
              <a:p>
                <a:r>
                  <a:rPr lang="zh-CN" altLang="en-US">
                    <a:noFill/>
                  </a:rPr>
                  <a:t> </a:t>
                </a:r>
              </a:p>
            </p:txBody>
          </p:sp>
        </mc:Fallback>
      </mc:AlternateContent>
      <p:grpSp>
        <p:nvGrpSpPr>
          <p:cNvPr id="6" name="组合 5">
            <a:extLst>
              <a:ext uri="{FF2B5EF4-FFF2-40B4-BE49-F238E27FC236}">
                <a16:creationId xmlns:a16="http://schemas.microsoft.com/office/drawing/2014/main" id="{7172D2C7-4D28-C7BE-552F-C4BA241D91C1}"/>
              </a:ext>
            </a:extLst>
          </p:cNvPr>
          <p:cNvGrpSpPr/>
          <p:nvPr/>
        </p:nvGrpSpPr>
        <p:grpSpPr>
          <a:xfrm>
            <a:off x="748144" y="3038879"/>
            <a:ext cx="5277485" cy="2780030"/>
            <a:chOff x="0" y="-2"/>
            <a:chExt cx="5278963" cy="2780032"/>
          </a:xfrm>
        </p:grpSpPr>
        <p:grpSp>
          <p:nvGrpSpPr>
            <p:cNvPr id="22" name="组合 21">
              <a:extLst>
                <a:ext uri="{FF2B5EF4-FFF2-40B4-BE49-F238E27FC236}">
                  <a16:creationId xmlns:a16="http://schemas.microsoft.com/office/drawing/2014/main" id="{6BCD7448-6B92-66F7-1A98-1357DB54820D}"/>
                </a:ext>
              </a:extLst>
            </p:cNvPr>
            <p:cNvGrpSpPr/>
            <p:nvPr/>
          </p:nvGrpSpPr>
          <p:grpSpPr>
            <a:xfrm>
              <a:off x="0" y="-2"/>
              <a:ext cx="5278963" cy="2468247"/>
              <a:chOff x="0" y="-2"/>
              <a:chExt cx="5278963" cy="2468247"/>
            </a:xfrm>
          </p:grpSpPr>
          <p:grpSp>
            <p:nvGrpSpPr>
              <p:cNvPr id="24" name="组合 23">
                <a:extLst>
                  <a:ext uri="{FF2B5EF4-FFF2-40B4-BE49-F238E27FC236}">
                    <a16:creationId xmlns:a16="http://schemas.microsoft.com/office/drawing/2014/main" id="{B6EE4687-FFD7-5FED-12D8-BAB31D15D882}"/>
                  </a:ext>
                </a:extLst>
              </p:cNvPr>
              <p:cNvGrpSpPr/>
              <p:nvPr/>
            </p:nvGrpSpPr>
            <p:grpSpPr>
              <a:xfrm>
                <a:off x="0" y="-2"/>
                <a:ext cx="2592170" cy="2468247"/>
                <a:chOff x="0" y="-2"/>
                <a:chExt cx="2592170" cy="2468247"/>
              </a:xfrm>
            </p:grpSpPr>
            <p:pic>
              <p:nvPicPr>
                <p:cNvPr id="28" name="图片 27">
                  <a:extLst>
                    <a:ext uri="{FF2B5EF4-FFF2-40B4-BE49-F238E27FC236}">
                      <a16:creationId xmlns:a16="http://schemas.microsoft.com/office/drawing/2014/main" id="{2AC49CAD-8CE5-AEBE-A4CD-CF7F0A83025F}"/>
                    </a:ext>
                  </a:extLst>
                </p:cNvPr>
                <p:cNvPicPr preferRelativeResize="0">
                  <a:picLocks/>
                </p:cNvPicPr>
                <p:nvPr/>
              </p:nvPicPr>
              <p:blipFill rotWithShape="1">
                <a:blip r:embed="rId5" cstate="print">
                  <a:extLst>
                    <a:ext uri="{28A0092B-C50C-407E-A947-70E740481C1C}">
                      <a14:useLocalDpi xmlns:a14="http://schemas.microsoft.com/office/drawing/2010/main" val="0"/>
                    </a:ext>
                  </a:extLst>
                </a:blip>
                <a:srcRect l="4283" t="15924" r="7192" b="4261"/>
                <a:stretch/>
              </p:blipFill>
              <p:spPr bwMode="auto">
                <a:xfrm>
                  <a:off x="0" y="-2"/>
                  <a:ext cx="2592170" cy="2160001"/>
                </a:xfrm>
                <a:prstGeom prst="rect">
                  <a:avLst/>
                </a:prstGeom>
                <a:noFill/>
                <a:ln>
                  <a:noFill/>
                </a:ln>
                <a:extLst>
                  <a:ext uri="{53640926-AAD7-44D8-BBD7-CCE9431645EC}">
                    <a14:shadowObscured xmlns:a14="http://schemas.microsoft.com/office/drawing/2010/main"/>
                  </a:ext>
                </a:extLst>
              </p:spPr>
            </p:pic>
            <p:sp>
              <p:nvSpPr>
                <p:cNvPr id="29" name="文本框 1">
                  <a:extLst>
                    <a:ext uri="{FF2B5EF4-FFF2-40B4-BE49-F238E27FC236}">
                      <a16:creationId xmlns:a16="http://schemas.microsoft.com/office/drawing/2014/main" id="{22F75CDB-3D56-F81E-61D1-42C4513B943F}"/>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09D0166B-507E-7D9D-69E3-1EA373CA8D02}"/>
                  </a:ext>
                </a:extLst>
              </p:cNvPr>
              <p:cNvGrpSpPr/>
              <p:nvPr/>
            </p:nvGrpSpPr>
            <p:grpSpPr>
              <a:xfrm>
                <a:off x="2685059" y="-2"/>
                <a:ext cx="2593904" cy="2468247"/>
                <a:chOff x="0" y="-2"/>
                <a:chExt cx="2593904" cy="2468247"/>
              </a:xfrm>
            </p:grpSpPr>
            <p:pic>
              <p:nvPicPr>
                <p:cNvPr id="26" name="图片 25">
                  <a:extLst>
                    <a:ext uri="{FF2B5EF4-FFF2-40B4-BE49-F238E27FC236}">
                      <a16:creationId xmlns:a16="http://schemas.microsoft.com/office/drawing/2014/main" id="{384E1E90-D393-D493-E4B8-916A46CF3B66}"/>
                    </a:ext>
                  </a:extLst>
                </p:cNvPr>
                <p:cNvPicPr preferRelativeResize="0">
                  <a:picLocks/>
                </p:cNvPicPr>
                <p:nvPr/>
              </p:nvPicPr>
              <p:blipFill rotWithShape="1">
                <a:blip r:embed="rId6" cstate="print">
                  <a:extLst>
                    <a:ext uri="{28A0092B-C50C-407E-A947-70E740481C1C}">
                      <a14:useLocalDpi xmlns:a14="http://schemas.microsoft.com/office/drawing/2010/main" val="0"/>
                    </a:ext>
                  </a:extLst>
                </a:blip>
                <a:srcRect l="3429" t="17312" r="6643" b="4513"/>
                <a:stretch/>
              </p:blipFill>
              <p:spPr bwMode="auto">
                <a:xfrm>
                  <a:off x="1455" y="-2"/>
                  <a:ext cx="2592449" cy="2160002"/>
                </a:xfrm>
                <a:prstGeom prst="rect">
                  <a:avLst/>
                </a:prstGeom>
                <a:noFill/>
                <a:ln>
                  <a:noFill/>
                </a:ln>
                <a:extLst>
                  <a:ext uri="{53640926-AAD7-44D8-BBD7-CCE9431645EC}">
                    <a14:shadowObscured xmlns:a14="http://schemas.microsoft.com/office/drawing/2010/main"/>
                  </a:ext>
                </a:extLst>
              </p:spPr>
            </p:pic>
            <p:sp>
              <p:nvSpPr>
                <p:cNvPr id="27" name="文本框 1">
                  <a:extLst>
                    <a:ext uri="{FF2B5EF4-FFF2-40B4-BE49-F238E27FC236}">
                      <a16:creationId xmlns:a16="http://schemas.microsoft.com/office/drawing/2014/main" id="{29FF8FC6-8BAD-99F7-507A-854B3394781C}"/>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3" name="文本框 1">
                  <a:extLst>
                    <a:ext uri="{FF2B5EF4-FFF2-40B4-BE49-F238E27FC236}">
                      <a16:creationId xmlns:a16="http://schemas.microsoft.com/office/drawing/2014/main" id="{621BD880-2218-1BF3-D455-2C791EE02A3F}"/>
                    </a:ext>
                  </a:extLst>
                </p:cNvPr>
                <p:cNvSpPr txBox="1"/>
                <p:nvPr/>
              </p:nvSpPr>
              <p:spPr>
                <a:xfrm>
                  <a:off x="0" y="2526030"/>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3.3.1</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=0.01</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3" name="文本框 1">
                  <a:extLst>
                    <a:ext uri="{FF2B5EF4-FFF2-40B4-BE49-F238E27FC236}">
                      <a16:creationId xmlns:a16="http://schemas.microsoft.com/office/drawing/2014/main" id="{621BD880-2218-1BF3-D455-2C791EE02A3F}"/>
                    </a:ext>
                  </a:extLst>
                </p:cNvPr>
                <p:cNvSpPr txBox="1">
                  <a:spLocks noRot="1" noChangeAspect="1" noMove="1" noResize="1" noEditPoints="1" noAdjustHandles="1" noChangeArrowheads="1" noChangeShapeType="1" noTextEdit="1"/>
                </p:cNvSpPr>
                <p:nvPr/>
              </p:nvSpPr>
              <p:spPr>
                <a:xfrm>
                  <a:off x="0" y="2526030"/>
                  <a:ext cx="5276215" cy="254000"/>
                </a:xfrm>
                <a:prstGeom prst="rect">
                  <a:avLst/>
                </a:prstGeom>
                <a:blipFill>
                  <a:blip r:embed="rId7"/>
                  <a:stretch>
                    <a:fillRect b="-16667"/>
                  </a:stretch>
                </a:blipFill>
                <a:ln>
                  <a:noFill/>
                </a:ln>
              </p:spPr>
              <p:txBody>
                <a:bodyPr/>
                <a:lstStyle/>
                <a:p>
                  <a:r>
                    <a:rPr lang="zh-CN" altLang="en-US">
                      <a:noFill/>
                    </a:rPr>
                    <a:t> </a:t>
                  </a:r>
                </a:p>
              </p:txBody>
            </p:sp>
          </mc:Fallback>
        </mc:AlternateContent>
      </p:grpSp>
      <p:grpSp>
        <p:nvGrpSpPr>
          <p:cNvPr id="30" name="组合 29">
            <a:extLst>
              <a:ext uri="{FF2B5EF4-FFF2-40B4-BE49-F238E27FC236}">
                <a16:creationId xmlns:a16="http://schemas.microsoft.com/office/drawing/2014/main" id="{C012DAE7-D30B-7748-DB6B-AAF338332BAF}"/>
              </a:ext>
            </a:extLst>
          </p:cNvPr>
          <p:cNvGrpSpPr/>
          <p:nvPr/>
        </p:nvGrpSpPr>
        <p:grpSpPr>
          <a:xfrm>
            <a:off x="6213671" y="3038879"/>
            <a:ext cx="5277485" cy="2785745"/>
            <a:chOff x="0" y="-1"/>
            <a:chExt cx="5278328" cy="2785746"/>
          </a:xfrm>
        </p:grpSpPr>
        <p:grpSp>
          <p:nvGrpSpPr>
            <p:cNvPr id="31" name="组合 30">
              <a:extLst>
                <a:ext uri="{FF2B5EF4-FFF2-40B4-BE49-F238E27FC236}">
                  <a16:creationId xmlns:a16="http://schemas.microsoft.com/office/drawing/2014/main" id="{664CF2BC-D20A-81EC-F7EF-C39B6F19D32E}"/>
                </a:ext>
              </a:extLst>
            </p:cNvPr>
            <p:cNvGrpSpPr/>
            <p:nvPr/>
          </p:nvGrpSpPr>
          <p:grpSpPr>
            <a:xfrm>
              <a:off x="0" y="-1"/>
              <a:ext cx="5278328" cy="2473531"/>
              <a:chOff x="0" y="-1"/>
              <a:chExt cx="5278328" cy="2473531"/>
            </a:xfrm>
          </p:grpSpPr>
          <p:grpSp>
            <p:nvGrpSpPr>
              <p:cNvPr id="33" name="组合 32">
                <a:extLst>
                  <a:ext uri="{FF2B5EF4-FFF2-40B4-BE49-F238E27FC236}">
                    <a16:creationId xmlns:a16="http://schemas.microsoft.com/office/drawing/2014/main" id="{2AF28875-5357-E389-3214-BA662B8AD90A}"/>
                  </a:ext>
                </a:extLst>
              </p:cNvPr>
              <p:cNvGrpSpPr/>
              <p:nvPr/>
            </p:nvGrpSpPr>
            <p:grpSpPr>
              <a:xfrm>
                <a:off x="2685059" y="-1"/>
                <a:ext cx="2593269" cy="2473531"/>
                <a:chOff x="0" y="-5286"/>
                <a:chExt cx="2593269" cy="2473531"/>
              </a:xfrm>
            </p:grpSpPr>
            <p:pic>
              <p:nvPicPr>
                <p:cNvPr id="37" name="图片 36">
                  <a:extLst>
                    <a:ext uri="{FF2B5EF4-FFF2-40B4-BE49-F238E27FC236}">
                      <a16:creationId xmlns:a16="http://schemas.microsoft.com/office/drawing/2014/main" id="{D55CBD9D-7E10-7372-46CB-5E468492AD09}"/>
                    </a:ext>
                  </a:extLst>
                </p:cNvPr>
                <p:cNvPicPr preferRelativeResize="0">
                  <a:picLocks/>
                </p:cNvPicPr>
                <p:nvPr/>
              </p:nvPicPr>
              <p:blipFill rotWithShape="1">
                <a:blip r:embed="rId8" cstate="print">
                  <a:extLst>
                    <a:ext uri="{28A0092B-C50C-407E-A947-70E740481C1C}">
                      <a14:useLocalDpi xmlns:a14="http://schemas.microsoft.com/office/drawing/2010/main" val="0"/>
                    </a:ext>
                  </a:extLst>
                </a:blip>
                <a:srcRect l="4288" t="16848" r="6396" b="5669"/>
                <a:stretch/>
              </p:blipFill>
              <p:spPr bwMode="auto">
                <a:xfrm>
                  <a:off x="1132" y="-5286"/>
                  <a:ext cx="2592137" cy="2160000"/>
                </a:xfrm>
                <a:prstGeom prst="rect">
                  <a:avLst/>
                </a:prstGeom>
                <a:noFill/>
                <a:ln>
                  <a:noFill/>
                </a:ln>
                <a:extLst>
                  <a:ext uri="{53640926-AAD7-44D8-BBD7-CCE9431645EC}">
                    <a14:shadowObscured xmlns:a14="http://schemas.microsoft.com/office/drawing/2010/main"/>
                  </a:ext>
                </a:extLst>
              </p:spPr>
            </p:pic>
            <p:sp>
              <p:nvSpPr>
                <p:cNvPr id="38" name="文本框 1">
                  <a:extLst>
                    <a:ext uri="{FF2B5EF4-FFF2-40B4-BE49-F238E27FC236}">
                      <a16:creationId xmlns:a16="http://schemas.microsoft.com/office/drawing/2014/main" id="{4F9C87E7-52FF-049E-7722-236A2FFF6B95}"/>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34" name="组合 33">
                <a:extLst>
                  <a:ext uri="{FF2B5EF4-FFF2-40B4-BE49-F238E27FC236}">
                    <a16:creationId xmlns:a16="http://schemas.microsoft.com/office/drawing/2014/main" id="{77B70EEF-932E-DC67-1CF4-23BB27B6D2EA}"/>
                  </a:ext>
                </a:extLst>
              </p:cNvPr>
              <p:cNvGrpSpPr/>
              <p:nvPr/>
            </p:nvGrpSpPr>
            <p:grpSpPr>
              <a:xfrm>
                <a:off x="0" y="0"/>
                <a:ext cx="2591435" cy="2468245"/>
                <a:chOff x="0" y="0"/>
                <a:chExt cx="2591435" cy="2468245"/>
              </a:xfrm>
            </p:grpSpPr>
            <p:pic>
              <p:nvPicPr>
                <p:cNvPr id="35" name="图片 34">
                  <a:extLst>
                    <a:ext uri="{FF2B5EF4-FFF2-40B4-BE49-F238E27FC236}">
                      <a16:creationId xmlns:a16="http://schemas.microsoft.com/office/drawing/2014/main" id="{6868B1F7-4BCD-6417-A776-840984D72377}"/>
                    </a:ext>
                  </a:extLst>
                </p:cNvPr>
                <p:cNvPicPr>
                  <a:picLocks/>
                </p:cNvPicPr>
                <p:nvPr/>
              </p:nvPicPr>
              <p:blipFill>
                <a:blip r:embed="rId9">
                  <a:extLst>
                    <a:ext uri="{28A0092B-C50C-407E-A947-70E740481C1C}">
                      <a14:useLocalDpi xmlns:a14="http://schemas.microsoft.com/office/drawing/2010/main" val="0"/>
                    </a:ext>
                  </a:extLst>
                </a:blip>
                <a:srcRect l="29" r="29"/>
                <a:stretch/>
              </p:blipFill>
              <p:spPr bwMode="auto">
                <a:xfrm>
                  <a:off x="0" y="0"/>
                  <a:ext cx="2591435" cy="2159635"/>
                </a:xfrm>
                <a:prstGeom prst="rect">
                  <a:avLst/>
                </a:prstGeom>
                <a:noFill/>
                <a:ln>
                  <a:noFill/>
                </a:ln>
                <a:extLst>
                  <a:ext uri="{53640926-AAD7-44D8-BBD7-CCE9431645EC}">
                    <a14:shadowObscured xmlns:a14="http://schemas.microsoft.com/office/drawing/2010/main"/>
                  </a:ext>
                </a:extLst>
              </p:spPr>
            </p:pic>
            <p:sp>
              <p:nvSpPr>
                <p:cNvPr id="36" name="文本框 1">
                  <a:extLst>
                    <a:ext uri="{FF2B5EF4-FFF2-40B4-BE49-F238E27FC236}">
                      <a16:creationId xmlns:a16="http://schemas.microsoft.com/office/drawing/2014/main" id="{884F8C22-0D26-866B-832E-05CDE186CA49}"/>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32" name="文本框 1">
                  <a:extLst>
                    <a:ext uri="{FF2B5EF4-FFF2-40B4-BE49-F238E27FC236}">
                      <a16:creationId xmlns:a16="http://schemas.microsoft.com/office/drawing/2014/main" id="{727CB349-BC06-3B12-E0C1-D97D0858D029}"/>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3.3.2</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𝜏</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=0.01</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32" name="文本框 1">
                  <a:extLst>
                    <a:ext uri="{FF2B5EF4-FFF2-40B4-BE49-F238E27FC236}">
                      <a16:creationId xmlns:a16="http://schemas.microsoft.com/office/drawing/2014/main" id="{727CB349-BC06-3B12-E0C1-D97D0858D029}"/>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10"/>
                  <a:stretch>
                    <a:fillRect b="-19512"/>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38352901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en-US" altLang="zh-CN" sz="3200" b="1" dirty="0">
                <a:latin typeface="华文宋体" panose="02010600040101010101" pitchFamily="2" charset="-122"/>
                <a:ea typeface="华文宋体" panose="02010600040101010101" pitchFamily="2" charset="-122"/>
              </a:rPr>
              <a:t> </a:t>
            </a:r>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E0B9ED2-907B-05B6-C38F-3619C64A5E41}"/>
                  </a:ext>
                </a:extLst>
              </p:cNvPr>
              <p:cNvSpPr txBox="1"/>
              <p:nvPr/>
            </p:nvSpPr>
            <p:spPr>
              <a:xfrm>
                <a:off x="964868" y="4950436"/>
                <a:ext cx="9889179" cy="1148648"/>
              </a:xfrm>
              <a:prstGeom prst="rect">
                <a:avLst/>
              </a:prstGeom>
              <a:noFill/>
            </p:spPr>
            <p:txBody>
              <a:bodyPr wrap="square" rtlCol="0">
                <a:spAutoFit/>
              </a:bodyPr>
              <a:lstStyle/>
              <a:p>
                <a:pPr>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其中，最大的误差</a:t>
                </a:r>
                <a14:m>
                  <m:oMath xmlns:m="http://schemas.openxmlformats.org/officeDocument/2006/math">
                    <m:sSubSup>
                      <m:sSubSupPr>
                        <m:ctrlPr>
                          <a:rPr lang="zh-CN" altLang="zh-CN" i="1">
                            <a:effectLst/>
                            <a:latin typeface="Cambria Math" panose="02040503050406030204" pitchFamily="18" charset="0"/>
                            <a:ea typeface="Cambria Math" panose="02040503050406030204" pitchFamily="18" charset="0"/>
                          </a:rPr>
                        </m:ctrlPr>
                      </m:sSub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sub>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100</m:t>
                        </m:r>
                      </m:sup>
                    </m:sSub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=2.209×</m:t>
                    </m:r>
                    <m:sSup>
                      <m:sSupPr>
                        <m:ctrlPr>
                          <a:rPr lang="zh-CN" altLang="zh-CN" i="1">
                            <a:effectLst/>
                            <a:latin typeface="Cambria Math" panose="02040503050406030204" pitchFamily="18" charset="0"/>
                            <a:ea typeface="Cambria Math" panose="02040503050406030204" pitchFamily="18" charset="0"/>
                          </a:rPr>
                        </m:ctrlPr>
                      </m:sSup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10</m:t>
                        </m:r>
                      </m:e>
                      <m:sup>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−4</m:t>
                        </m:r>
                      </m:sup>
                    </m:sSup>
                  </m:oMath>
                </a14:m>
                <a:r>
                  <a:rPr lang="zh-CN" altLang="en-US" dirty="0">
                    <a:latin typeface="宋体" panose="02010600030101010101" pitchFamily="2" charset="-122"/>
                    <a:ea typeface="宋体" panose="02010600030101010101" pitchFamily="2" charset="-122"/>
                  </a:rPr>
                  <a:t>，</a:t>
                </a:r>
                <a14:m>
                  <m:oMath xmlns:m="http://schemas.openxmlformats.org/officeDocument/2006/math">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𝐸</m:t>
                        </m:r>
                      </m:e>
                      <m:sub>
                        <m:r>
                          <a:rPr lang="en-US" altLang="zh-CN" i="1">
                            <a:latin typeface="Cambria Math" panose="02040503050406030204" pitchFamily="18" charset="0"/>
                          </a:rPr>
                          <m:t>𝜇</m:t>
                        </m:r>
                      </m:sub>
                      <m:sup>
                        <m:r>
                          <a:rPr lang="en-US" altLang="zh-CN" i="1">
                            <a:latin typeface="Cambria Math" panose="02040503050406030204" pitchFamily="18" charset="0"/>
                          </a:rPr>
                          <m:t>100</m:t>
                        </m:r>
                      </m:sup>
                    </m:sSubSup>
                    <m:r>
                      <a:rPr lang="en-US" altLang="zh-CN" i="1">
                        <a:latin typeface="Cambria Math" panose="02040503050406030204" pitchFamily="18" charset="0"/>
                      </a:rPr>
                      <m:t>=2.117×</m:t>
                    </m:r>
                    <m:sSup>
                      <m:sSupPr>
                        <m:ctrlPr>
                          <a:rPr lang="zh-CN" altLang="zh-CN" i="1">
                            <a:latin typeface="Cambria Math" panose="02040503050406030204" pitchFamily="18" charset="0"/>
                          </a:rPr>
                        </m:ctrlPr>
                      </m:sSupPr>
                      <m:e>
                        <m:r>
                          <a:rPr lang="en-US" altLang="zh-CN" i="1">
                            <a:latin typeface="Cambria Math" panose="02040503050406030204" pitchFamily="18" charset="0"/>
                          </a:rPr>
                          <m:t>10</m:t>
                        </m:r>
                      </m:e>
                      <m:sup>
                        <m:r>
                          <a:rPr lang="en-US" altLang="zh-CN" i="1">
                            <a:latin typeface="Cambria Math" panose="02040503050406030204" pitchFamily="18" charset="0"/>
                          </a:rPr>
                          <m:t>−4</m:t>
                        </m:r>
                      </m:sup>
                    </m:sSup>
                  </m:oMath>
                </a14:m>
                <a:r>
                  <a:rPr lang="en-US" altLang="zh-CN" dirty="0"/>
                  <a:t>.</a:t>
                </a:r>
                <a:endParaRPr lang="en-US" altLang="zh-CN" dirty="0">
                  <a:latin typeface="宋体" panose="02010600030101010101" pitchFamily="2" charset="-122"/>
                  <a:ea typeface="宋体" panose="02010600030101010101" pitchFamily="2" charset="-122"/>
                </a:endParaRPr>
              </a:p>
              <a:p>
                <a:r>
                  <a:rPr lang="zh-CN" altLang="zh-CN" kern="100" dirty="0">
                    <a:latin typeface="Times New Roman" panose="02020603050405020304" pitchFamily="18" charset="0"/>
                    <a:ea typeface="宋体" panose="02010600030101010101" pitchFamily="2" charset="-122"/>
                  </a:rPr>
                  <a:t>整体方法的最大误差</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Sub>
                    <m:r>
                      <a:rPr lang="en-US" altLang="zh-CN" kern="100">
                        <a:latin typeface="Cambria Math" panose="02040503050406030204" pitchFamily="18" charset="0"/>
                        <a:ea typeface="宋体" panose="02010600030101010101" pitchFamily="2" charset="-122"/>
                      </a:rPr>
                      <m:t>=2.316×</m:t>
                    </m:r>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10</m:t>
                        </m:r>
                      </m:e>
                      <m:sup>
                        <m:r>
                          <a:rPr lang="en-US" altLang="zh-CN" kern="100">
                            <a:latin typeface="Cambria Math" panose="02040503050406030204" pitchFamily="18" charset="0"/>
                            <a:ea typeface="宋体" panose="02010600030101010101" pitchFamily="2" charset="-122"/>
                          </a:rPr>
                          <m:t>−4</m:t>
                        </m:r>
                      </m:sup>
                    </m:sSup>
                  </m:oMath>
                </a14:m>
                <a:r>
                  <a:rPr lang="zh-CN" altLang="zh-CN" kern="100" dirty="0">
                    <a:latin typeface="Times New Roman" panose="02020603050405020304" pitchFamily="18" charset="0"/>
                    <a:ea typeface="宋体" panose="02010600030101010101" pitchFamily="2" charset="-122"/>
                  </a:rPr>
                  <a:t>，</a:t>
                </a:r>
                <a14:m>
                  <m:oMath xmlns:m="http://schemas.openxmlformats.org/officeDocument/2006/math">
                    <m:sSub>
                      <m:sSubPr>
                        <m:ctrlPr>
                          <a:rPr lang="zh-CN" altLang="zh-CN" i="1" kern="100">
                            <a:latin typeface="Cambria Math" panose="02040503050406030204" pitchFamily="18" charset="0"/>
                            <a:ea typeface="宋体" panose="02010600030101010101" pitchFamily="2" charset="-122"/>
                          </a:rPr>
                        </m:ctrlPr>
                      </m:sSub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Sub>
                    <m:r>
                      <a:rPr lang="en-US" altLang="zh-CN" kern="100">
                        <a:latin typeface="Cambria Math" panose="02040503050406030204" pitchFamily="18" charset="0"/>
                        <a:ea typeface="宋体" panose="02010600030101010101" pitchFamily="2" charset="-122"/>
                      </a:rPr>
                      <m:t>=2.333×</m:t>
                    </m:r>
                    <m:sSup>
                      <m:sSupPr>
                        <m:ctrlPr>
                          <a:rPr lang="zh-CN" altLang="zh-CN" i="1" kern="100">
                            <a:latin typeface="Cambria Math" panose="02040503050406030204" pitchFamily="18" charset="0"/>
                            <a:ea typeface="宋体" panose="02010600030101010101" pitchFamily="2" charset="-122"/>
                          </a:rPr>
                        </m:ctrlPr>
                      </m:sSupPr>
                      <m:e>
                        <m:r>
                          <a:rPr lang="en-US" altLang="zh-CN" kern="100">
                            <a:latin typeface="Cambria Math" panose="02040503050406030204" pitchFamily="18" charset="0"/>
                            <a:ea typeface="宋体" panose="02010600030101010101" pitchFamily="2" charset="-122"/>
                          </a:rPr>
                          <m:t>10</m:t>
                        </m:r>
                      </m:e>
                      <m:sup>
                        <m:r>
                          <a:rPr lang="en-US" altLang="zh-CN" kern="100">
                            <a:latin typeface="Cambria Math" panose="02040503050406030204" pitchFamily="18" charset="0"/>
                            <a:ea typeface="宋体" panose="02010600030101010101" pitchFamily="2" charset="-122"/>
                          </a:rPr>
                          <m:t>−4</m:t>
                        </m:r>
                      </m:sup>
                    </m:sSup>
                  </m:oMath>
                </a14:m>
                <a:r>
                  <a:rPr lang="en-US" altLang="zh-CN" kern="100" dirty="0">
                    <a:latin typeface="Times New Roman" panose="02020603050405020304" pitchFamily="18" charset="0"/>
                    <a:ea typeface="宋体" panose="02010600030101010101" pitchFamily="2" charset="-122"/>
                  </a:rPr>
                  <a:t>.</a:t>
                </a:r>
                <a:endParaRPr lang="zh-CN" altLang="zh-CN" kern="100" dirty="0">
                  <a:latin typeface="Times New Roman" panose="02020603050405020304" pitchFamily="18" charset="0"/>
                  <a:ea typeface="宋体" panose="02010600030101010101" pitchFamily="2" charset="-122"/>
                </a:endParaRPr>
              </a:p>
              <a:p>
                <a:r>
                  <a:rPr lang="zh-CN" altLang="zh-CN" sz="1800" kern="100" dirty="0">
                    <a:effectLst/>
                    <a:latin typeface="Times New Roman" panose="02020603050405020304" pitchFamily="18" charset="0"/>
                    <a:ea typeface="宋体" panose="02010600030101010101" pitchFamily="2" charset="-122"/>
                  </a:rPr>
                  <a:t>综合上述图像与误差，本文使用的无网格法</a:t>
                </a:r>
                <a:r>
                  <a:rPr lang="zh-CN" altLang="en-US" sz="1800" kern="100" dirty="0">
                    <a:effectLst/>
                    <a:latin typeface="Times New Roman" panose="02020603050405020304" pitchFamily="18" charset="0"/>
                    <a:ea typeface="宋体" panose="02010600030101010101" pitchFamily="2" charset="-122"/>
                  </a:rPr>
                  <a:t>对于高维问题也可以求解</a:t>
                </a:r>
                <a:r>
                  <a:rPr lang="zh-CN" altLang="zh-CN" sz="1800" kern="100" dirty="0">
                    <a:effectLst/>
                    <a:latin typeface="Times New Roman" panose="02020603050405020304" pitchFamily="18" charset="0"/>
                    <a:ea typeface="宋体" panose="02010600030101010101" pitchFamily="2" charset="-122"/>
                  </a:rPr>
                  <a:t>。</a:t>
                </a:r>
              </a:p>
            </p:txBody>
          </p:sp>
        </mc:Choice>
        <mc:Fallback xmlns="">
          <p:sp>
            <p:nvSpPr>
              <p:cNvPr id="15" name="文本框 14">
                <a:extLst>
                  <a:ext uri="{FF2B5EF4-FFF2-40B4-BE49-F238E27FC236}">
                    <a16:creationId xmlns:a16="http://schemas.microsoft.com/office/drawing/2014/main" id="{BE0B9ED2-907B-05B6-C38F-3619C64A5E41}"/>
                  </a:ext>
                </a:extLst>
              </p:cNvPr>
              <p:cNvSpPr txBox="1">
                <a:spLocks noRot="1" noChangeAspect="1" noMove="1" noResize="1" noEditPoints="1" noAdjustHandles="1" noChangeArrowheads="1" noChangeShapeType="1" noTextEdit="1"/>
              </p:cNvSpPr>
              <p:nvPr/>
            </p:nvSpPr>
            <p:spPr>
              <a:xfrm>
                <a:off x="964868" y="4950436"/>
                <a:ext cx="9889179" cy="1148648"/>
              </a:xfrm>
              <a:prstGeom prst="rect">
                <a:avLst/>
              </a:prstGeom>
              <a:blipFill>
                <a:blip r:embed="rId2"/>
                <a:stretch>
                  <a:fillRect l="-493" b="-5820"/>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5B03A8EE-AD77-0F9E-287E-8963A038E313}"/>
              </a:ext>
            </a:extLst>
          </p:cNvPr>
          <p:cNvGrpSpPr/>
          <p:nvPr/>
        </p:nvGrpSpPr>
        <p:grpSpPr>
          <a:xfrm>
            <a:off x="748144" y="2038985"/>
            <a:ext cx="5277485" cy="2780030"/>
            <a:chOff x="0" y="-3"/>
            <a:chExt cx="5278963" cy="2780033"/>
          </a:xfrm>
        </p:grpSpPr>
        <p:grpSp>
          <p:nvGrpSpPr>
            <p:cNvPr id="5" name="组合 4">
              <a:extLst>
                <a:ext uri="{FF2B5EF4-FFF2-40B4-BE49-F238E27FC236}">
                  <a16:creationId xmlns:a16="http://schemas.microsoft.com/office/drawing/2014/main" id="{FAB8FA8E-7940-9536-3CE6-74031D293B21}"/>
                </a:ext>
              </a:extLst>
            </p:cNvPr>
            <p:cNvGrpSpPr/>
            <p:nvPr/>
          </p:nvGrpSpPr>
          <p:grpSpPr>
            <a:xfrm>
              <a:off x="0" y="-3"/>
              <a:ext cx="5278963" cy="2468248"/>
              <a:chOff x="0" y="-3"/>
              <a:chExt cx="5278963" cy="2468248"/>
            </a:xfrm>
          </p:grpSpPr>
          <p:grpSp>
            <p:nvGrpSpPr>
              <p:cNvPr id="7" name="组合 6">
                <a:extLst>
                  <a:ext uri="{FF2B5EF4-FFF2-40B4-BE49-F238E27FC236}">
                    <a16:creationId xmlns:a16="http://schemas.microsoft.com/office/drawing/2014/main" id="{431ABEAD-CBD2-3FAA-3B8E-C90FA75F6143}"/>
                  </a:ext>
                </a:extLst>
              </p:cNvPr>
              <p:cNvGrpSpPr/>
              <p:nvPr/>
            </p:nvGrpSpPr>
            <p:grpSpPr>
              <a:xfrm>
                <a:off x="0" y="-2"/>
                <a:ext cx="2592170" cy="2468247"/>
                <a:chOff x="0" y="-2"/>
                <a:chExt cx="2592170" cy="2468247"/>
              </a:xfrm>
            </p:grpSpPr>
            <p:pic>
              <p:nvPicPr>
                <p:cNvPr id="14" name="图片 13">
                  <a:extLst>
                    <a:ext uri="{FF2B5EF4-FFF2-40B4-BE49-F238E27FC236}">
                      <a16:creationId xmlns:a16="http://schemas.microsoft.com/office/drawing/2014/main" id="{471C9920-28AF-5F15-6109-056638AC5E76}"/>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4692" t="17774" r="6578" b="4955"/>
                <a:stretch/>
              </p:blipFill>
              <p:spPr bwMode="auto">
                <a:xfrm>
                  <a:off x="0" y="-2"/>
                  <a:ext cx="2592170" cy="2160001"/>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1D98C89C-5567-6701-4306-AE8664B9713F}"/>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1D84DE27-B4D8-A16D-1477-1CBCA94B330C}"/>
                  </a:ext>
                </a:extLst>
              </p:cNvPr>
              <p:cNvGrpSpPr/>
              <p:nvPr/>
            </p:nvGrpSpPr>
            <p:grpSpPr>
              <a:xfrm>
                <a:off x="2685059" y="-3"/>
                <a:ext cx="2593904" cy="2468248"/>
                <a:chOff x="0" y="-3"/>
                <a:chExt cx="2593904" cy="2468248"/>
              </a:xfrm>
            </p:grpSpPr>
            <p:pic>
              <p:nvPicPr>
                <p:cNvPr id="9" name="图片 8">
                  <a:extLst>
                    <a:ext uri="{FF2B5EF4-FFF2-40B4-BE49-F238E27FC236}">
                      <a16:creationId xmlns:a16="http://schemas.microsoft.com/office/drawing/2014/main" id="{B0D86778-CADF-0B95-9554-BCBA3F3D03C9}"/>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5308" t="15230" r="7209" b="5900"/>
                <a:stretch/>
              </p:blipFill>
              <p:spPr bwMode="auto">
                <a:xfrm>
                  <a:off x="1455" y="-3"/>
                  <a:ext cx="2592449" cy="2160002"/>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1A0A4437-B581-5532-04AF-F2E524D4DA2C}"/>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7A51A2E9-C995-BCC2-F5A2-F98B91635403}"/>
                    </a:ext>
                  </a:extLst>
                </p:cNvPr>
                <p:cNvSpPr txBox="1"/>
                <p:nvPr/>
              </p:nvSpPr>
              <p:spPr>
                <a:xfrm>
                  <a:off x="0" y="2526030"/>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3.3.3</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𝑢</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7A51A2E9-C995-BCC2-F5A2-F98B91635403}"/>
                    </a:ext>
                  </a:extLst>
                </p:cNvPr>
                <p:cNvSpPr txBox="1">
                  <a:spLocks noRot="1" noChangeAspect="1" noMove="1" noResize="1" noEditPoints="1" noAdjustHandles="1" noChangeArrowheads="1" noChangeShapeType="1" noTextEdit="1"/>
                </p:cNvSpPr>
                <p:nvPr/>
              </p:nvSpPr>
              <p:spPr>
                <a:xfrm>
                  <a:off x="0" y="2526030"/>
                  <a:ext cx="5276215" cy="254000"/>
                </a:xfrm>
                <a:prstGeom prst="rect">
                  <a:avLst/>
                </a:prstGeom>
                <a:blipFill>
                  <a:blip r:embed="rId5"/>
                  <a:stretch>
                    <a:fillRect b="-16667"/>
                  </a:stretch>
                </a:blipFill>
                <a:ln>
                  <a:noFill/>
                </a:ln>
              </p:spPr>
              <p:txBody>
                <a:bodyPr/>
                <a:lstStyle/>
                <a:p>
                  <a:r>
                    <a:rPr lang="zh-CN" altLang="en-US">
                      <a:noFill/>
                    </a:rPr>
                    <a:t> </a:t>
                  </a:r>
                </a:p>
              </p:txBody>
            </p:sp>
          </mc:Fallback>
        </mc:AlternateContent>
      </p:grpSp>
      <p:grpSp>
        <p:nvGrpSpPr>
          <p:cNvPr id="18" name="组合 17">
            <a:extLst>
              <a:ext uri="{FF2B5EF4-FFF2-40B4-BE49-F238E27FC236}">
                <a16:creationId xmlns:a16="http://schemas.microsoft.com/office/drawing/2014/main" id="{761D089E-7EA4-E9BB-05A8-0B63406B3361}"/>
              </a:ext>
            </a:extLst>
          </p:cNvPr>
          <p:cNvGrpSpPr/>
          <p:nvPr/>
        </p:nvGrpSpPr>
        <p:grpSpPr>
          <a:xfrm>
            <a:off x="6255875" y="2033270"/>
            <a:ext cx="5277485" cy="2785745"/>
            <a:chOff x="-1" y="-1"/>
            <a:chExt cx="5278328" cy="2785746"/>
          </a:xfrm>
        </p:grpSpPr>
        <p:grpSp>
          <p:nvGrpSpPr>
            <p:cNvPr id="19" name="组合 18">
              <a:extLst>
                <a:ext uri="{FF2B5EF4-FFF2-40B4-BE49-F238E27FC236}">
                  <a16:creationId xmlns:a16="http://schemas.microsoft.com/office/drawing/2014/main" id="{DADC002C-0E7F-0530-E41F-59DF7DC716E0}"/>
                </a:ext>
              </a:extLst>
            </p:cNvPr>
            <p:cNvGrpSpPr/>
            <p:nvPr/>
          </p:nvGrpSpPr>
          <p:grpSpPr>
            <a:xfrm>
              <a:off x="-1" y="-1"/>
              <a:ext cx="5278328" cy="2473531"/>
              <a:chOff x="-1" y="-1"/>
              <a:chExt cx="5278328" cy="2473531"/>
            </a:xfrm>
          </p:grpSpPr>
          <p:grpSp>
            <p:nvGrpSpPr>
              <p:cNvPr id="39" name="组合 38">
                <a:extLst>
                  <a:ext uri="{FF2B5EF4-FFF2-40B4-BE49-F238E27FC236}">
                    <a16:creationId xmlns:a16="http://schemas.microsoft.com/office/drawing/2014/main" id="{755D1BB1-9B44-F821-E846-146F3CAAE85B}"/>
                  </a:ext>
                </a:extLst>
              </p:cNvPr>
              <p:cNvGrpSpPr/>
              <p:nvPr/>
            </p:nvGrpSpPr>
            <p:grpSpPr>
              <a:xfrm>
                <a:off x="2685059" y="-1"/>
                <a:ext cx="2593268" cy="2473531"/>
                <a:chOff x="0" y="-5286"/>
                <a:chExt cx="2593268" cy="2473531"/>
              </a:xfrm>
            </p:grpSpPr>
            <p:pic>
              <p:nvPicPr>
                <p:cNvPr id="43" name="图片 42">
                  <a:extLst>
                    <a:ext uri="{FF2B5EF4-FFF2-40B4-BE49-F238E27FC236}">
                      <a16:creationId xmlns:a16="http://schemas.microsoft.com/office/drawing/2014/main" id="{A480D3AB-5904-AAC1-6DA3-F56B8DDECD62}"/>
                    </a:ext>
                  </a:extLst>
                </p:cNvPr>
                <p:cNvPicPr preferRelativeResize="0">
                  <a:picLocks/>
                </p:cNvPicPr>
                <p:nvPr/>
              </p:nvPicPr>
              <p:blipFill rotWithShape="1">
                <a:blip r:embed="rId6" cstate="print">
                  <a:extLst>
                    <a:ext uri="{28A0092B-C50C-407E-A947-70E740481C1C}">
                      <a14:useLocalDpi xmlns:a14="http://schemas.microsoft.com/office/drawing/2010/main" val="0"/>
                    </a:ext>
                  </a:extLst>
                </a:blip>
                <a:srcRect l="4696" t="16387" r="6804" b="4745"/>
                <a:stretch/>
              </p:blipFill>
              <p:spPr bwMode="auto">
                <a:xfrm>
                  <a:off x="1131" y="-5286"/>
                  <a:ext cx="2592137" cy="2160000"/>
                </a:xfrm>
                <a:prstGeom prst="rect">
                  <a:avLst/>
                </a:prstGeom>
                <a:noFill/>
                <a:ln>
                  <a:noFill/>
                </a:ln>
                <a:extLst>
                  <a:ext uri="{53640926-AAD7-44D8-BBD7-CCE9431645EC}">
                    <a14:shadowObscured xmlns:a14="http://schemas.microsoft.com/office/drawing/2010/main"/>
                  </a:ext>
                </a:extLst>
              </p:spPr>
            </p:pic>
            <p:sp>
              <p:nvSpPr>
                <p:cNvPr id="44" name="文本框 1">
                  <a:extLst>
                    <a:ext uri="{FF2B5EF4-FFF2-40B4-BE49-F238E27FC236}">
                      <a16:creationId xmlns:a16="http://schemas.microsoft.com/office/drawing/2014/main" id="{EBE1FB54-8CD5-4F48-961F-B2E8CEB70713}"/>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40" name="组合 39">
                <a:extLst>
                  <a:ext uri="{FF2B5EF4-FFF2-40B4-BE49-F238E27FC236}">
                    <a16:creationId xmlns:a16="http://schemas.microsoft.com/office/drawing/2014/main" id="{A9FE293E-B123-DECB-50EA-2CF06760E4E1}"/>
                  </a:ext>
                </a:extLst>
              </p:cNvPr>
              <p:cNvGrpSpPr/>
              <p:nvPr/>
            </p:nvGrpSpPr>
            <p:grpSpPr>
              <a:xfrm>
                <a:off x="-1" y="-1"/>
                <a:ext cx="2592137" cy="2468246"/>
                <a:chOff x="-1" y="-1"/>
                <a:chExt cx="2592137" cy="2468246"/>
              </a:xfrm>
            </p:grpSpPr>
            <p:pic>
              <p:nvPicPr>
                <p:cNvPr id="41" name="图片 40">
                  <a:extLst>
                    <a:ext uri="{FF2B5EF4-FFF2-40B4-BE49-F238E27FC236}">
                      <a16:creationId xmlns:a16="http://schemas.microsoft.com/office/drawing/2014/main" id="{904F3F8C-C37A-CE8A-56A5-204B7DD0E782}"/>
                    </a:ext>
                  </a:extLst>
                </p:cNvPr>
                <p:cNvPicPr preferRelativeResize="0">
                  <a:picLocks/>
                </p:cNvPicPr>
                <p:nvPr/>
              </p:nvPicPr>
              <p:blipFill rotWithShape="1">
                <a:blip r:embed="rId7" cstate="print">
                  <a:extLst>
                    <a:ext uri="{28A0092B-C50C-407E-A947-70E740481C1C}">
                      <a14:useLocalDpi xmlns:a14="http://schemas.microsoft.com/office/drawing/2010/main" val="0"/>
                    </a:ext>
                  </a:extLst>
                </a:blip>
                <a:srcRect l="4692" t="15692" r="7192" b="4955"/>
                <a:stretch/>
              </p:blipFill>
              <p:spPr bwMode="auto">
                <a:xfrm>
                  <a:off x="-1" y="-1"/>
                  <a:ext cx="2592137" cy="2160000"/>
                </a:xfrm>
                <a:prstGeom prst="rect">
                  <a:avLst/>
                </a:prstGeom>
                <a:noFill/>
                <a:ln>
                  <a:noFill/>
                </a:ln>
                <a:extLst>
                  <a:ext uri="{53640926-AAD7-44D8-BBD7-CCE9431645EC}">
                    <a14:shadowObscured xmlns:a14="http://schemas.microsoft.com/office/drawing/2010/main"/>
                  </a:ext>
                </a:extLst>
              </p:spPr>
            </p:pic>
            <p:sp>
              <p:nvSpPr>
                <p:cNvPr id="42" name="文本框 1">
                  <a:extLst>
                    <a:ext uri="{FF2B5EF4-FFF2-40B4-BE49-F238E27FC236}">
                      <a16:creationId xmlns:a16="http://schemas.microsoft.com/office/drawing/2014/main" id="{45F8B959-388C-A9D7-321A-15403BF3D542}"/>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 name="文本框 1">
                  <a:extLst>
                    <a:ext uri="{FF2B5EF4-FFF2-40B4-BE49-F238E27FC236}">
                      <a16:creationId xmlns:a16="http://schemas.microsoft.com/office/drawing/2014/main" id="{4EE04235-59A9-8A55-5BCE-8A8875DD74C7}"/>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3.3.4</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r>
                    <a:rPr lang="zh-CN" sz="1000" kern="100">
                      <a:effectLst/>
                      <a:latin typeface="等线 Light" panose="02010600030101010101" pitchFamily="2" charset="-122"/>
                      <a:ea typeface="宋体" panose="02010600030101010101" pitchFamily="2" charset="-122"/>
                      <a:cs typeface="Times New Roman" panose="02020603050405020304" pitchFamily="18" charset="0"/>
                    </a:rPr>
                    <a:t>当</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𝑡</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𝑇</m:t>
                      </m:r>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时，</a:t>
                  </a:r>
                  <a14:m>
                    <m:oMath xmlns:m="http://schemas.openxmlformats.org/officeDocument/2006/math">
                      <m:acc>
                        <m:accPr>
                          <m:chr m:val="̂"/>
                          <m:ctrlPr>
                            <a:rPr lang="zh-CN" sz="10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e>
                      </m:acc>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与</a:t>
                  </a:r>
                  <a14:m>
                    <m:oMath xmlns:m="http://schemas.openxmlformats.org/officeDocument/2006/math">
                      <m:r>
                        <a:rPr lang="en-US" sz="1000" i="1" kern="100">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0" name="文本框 1">
                  <a:extLst>
                    <a:ext uri="{FF2B5EF4-FFF2-40B4-BE49-F238E27FC236}">
                      <a16:creationId xmlns:a16="http://schemas.microsoft.com/office/drawing/2014/main" id="{4EE04235-59A9-8A55-5BCE-8A8875DD74C7}"/>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8"/>
                  <a:stretch>
                    <a:fillRect b="-16667"/>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20718707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5DB2B60-A593-74C8-AC28-C5AE35F4C27F}"/>
                  </a:ext>
                </a:extLst>
              </p:cNvPr>
              <p:cNvSpPr txBox="1"/>
              <p:nvPr/>
            </p:nvSpPr>
            <p:spPr>
              <a:xfrm>
                <a:off x="859854" y="4898573"/>
                <a:ext cx="10028712" cy="945772"/>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图像基本与一维含拉普拉斯项的情况一致。</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𝑢</m:t>
                        </m:r>
                      </m:sub>
                      <m:sup>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p>
                    </m:sSubSup>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kern="100">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kern="100">
                            <a:latin typeface="Cambria Math" panose="02040503050406030204" pitchFamily="18" charset="0"/>
                            <a:ea typeface="宋体" panose="02010600030101010101" pitchFamily="2" charset="-122"/>
                            <a:cs typeface="Times New Roman" panose="02020603050405020304" pitchFamily="18" charset="0"/>
                          </a:rPr>
                          <m:t>𝜇</m:t>
                        </m:r>
                      </m:sub>
                      <m:sup>
                        <m:r>
                          <a:rPr lang="en-US" altLang="zh-CN" kern="100">
                            <a:latin typeface="Cambria Math" panose="02040503050406030204" pitchFamily="18" charset="0"/>
                            <a:ea typeface="宋体" panose="02010600030101010101" pitchFamily="2" charset="-122"/>
                            <a:cs typeface="Times New Roman" panose="02020603050405020304" pitchFamily="18" charset="0"/>
                          </a:rPr>
                          <m:t>𝑛</m:t>
                        </m:r>
                      </m:sup>
                    </m:sSubSup>
                  </m:oMath>
                </a14:m>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总体随</a:t>
                </a: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n</a:t>
                </a:r>
                <a:r>
                  <a:rPr lang="zh-CN" altLang="zh-CN" kern="100" dirty="0">
                    <a:latin typeface="Times New Roman" panose="02020603050405020304" pitchFamily="18" charset="0"/>
                    <a:ea typeface="宋体" panose="02010600030101010101" pitchFamily="2" charset="-122"/>
                    <a:cs typeface="Times New Roman" panose="02020603050405020304" pitchFamily="18" charset="0"/>
                  </a:rPr>
                  <a:t>改变不规律，但是从宏观上来看，依旧在逐渐增大。</a:t>
                </a:r>
              </a:p>
              <a:p>
                <a:endParaRPr lang="zh-CN" altLang="en-US" dirty="0"/>
              </a:p>
            </p:txBody>
          </p:sp>
        </mc:Choice>
        <mc:Fallback xmlns="">
          <p:sp>
            <p:nvSpPr>
              <p:cNvPr id="18" name="文本框 17">
                <a:extLst>
                  <a:ext uri="{FF2B5EF4-FFF2-40B4-BE49-F238E27FC236}">
                    <a16:creationId xmlns:a16="http://schemas.microsoft.com/office/drawing/2014/main" id="{65DB2B60-A593-74C8-AC28-C5AE35F4C27F}"/>
                  </a:ext>
                </a:extLst>
              </p:cNvPr>
              <p:cNvSpPr txBox="1">
                <a:spLocks noRot="1" noChangeAspect="1" noMove="1" noResize="1" noEditPoints="1" noAdjustHandles="1" noChangeArrowheads="1" noChangeShapeType="1" noTextEdit="1"/>
              </p:cNvSpPr>
              <p:nvPr/>
            </p:nvSpPr>
            <p:spPr>
              <a:xfrm>
                <a:off x="859854" y="4898573"/>
                <a:ext cx="10028712" cy="945772"/>
              </a:xfrm>
              <a:prstGeom prst="rect">
                <a:avLst/>
              </a:prstGeom>
              <a:blipFill>
                <a:blip r:embed="rId2"/>
                <a:stretch>
                  <a:fillRect l="-486" t="-5806" r="-122"/>
                </a:stretch>
              </a:blipFill>
            </p:spPr>
            <p:txBody>
              <a:bodyPr/>
              <a:lstStyle/>
              <a:p>
                <a:r>
                  <a:rPr lang="zh-CN" altLang="en-US">
                    <a:noFill/>
                  </a:rPr>
                  <a:t> </a:t>
                </a:r>
              </a:p>
            </p:txBody>
          </p:sp>
        </mc:Fallback>
      </mc:AlternateContent>
      <p:grpSp>
        <p:nvGrpSpPr>
          <p:cNvPr id="15" name="组合 14">
            <a:extLst>
              <a:ext uri="{FF2B5EF4-FFF2-40B4-BE49-F238E27FC236}">
                <a16:creationId xmlns:a16="http://schemas.microsoft.com/office/drawing/2014/main" id="{F2DB4016-82B8-E5F6-169E-DB1A62BA6DBA}"/>
              </a:ext>
            </a:extLst>
          </p:cNvPr>
          <p:cNvGrpSpPr/>
          <p:nvPr/>
        </p:nvGrpSpPr>
        <p:grpSpPr>
          <a:xfrm>
            <a:off x="2936936" y="1752827"/>
            <a:ext cx="5874547" cy="3145746"/>
            <a:chOff x="-1" y="5282"/>
            <a:chExt cx="5279601" cy="2780463"/>
          </a:xfrm>
        </p:grpSpPr>
        <p:grpSp>
          <p:nvGrpSpPr>
            <p:cNvPr id="19" name="组合 18">
              <a:extLst>
                <a:ext uri="{FF2B5EF4-FFF2-40B4-BE49-F238E27FC236}">
                  <a16:creationId xmlns:a16="http://schemas.microsoft.com/office/drawing/2014/main" id="{977CF4E7-210D-0BFE-66FE-4DCFFAC4AFEE}"/>
                </a:ext>
              </a:extLst>
            </p:cNvPr>
            <p:cNvGrpSpPr/>
            <p:nvPr/>
          </p:nvGrpSpPr>
          <p:grpSpPr>
            <a:xfrm>
              <a:off x="-1" y="5282"/>
              <a:ext cx="5279601" cy="2468248"/>
              <a:chOff x="-1" y="5282"/>
              <a:chExt cx="5279601" cy="2468248"/>
            </a:xfrm>
          </p:grpSpPr>
          <p:grpSp>
            <p:nvGrpSpPr>
              <p:cNvPr id="21" name="组合 20">
                <a:extLst>
                  <a:ext uri="{FF2B5EF4-FFF2-40B4-BE49-F238E27FC236}">
                    <a16:creationId xmlns:a16="http://schemas.microsoft.com/office/drawing/2014/main" id="{BF2A4200-01D8-018D-7B6D-1236DF38BA7D}"/>
                  </a:ext>
                </a:extLst>
              </p:cNvPr>
              <p:cNvGrpSpPr/>
              <p:nvPr/>
            </p:nvGrpSpPr>
            <p:grpSpPr>
              <a:xfrm>
                <a:off x="-1" y="5282"/>
                <a:ext cx="5276495" cy="2468248"/>
                <a:chOff x="-2685060" y="-3"/>
                <a:chExt cx="5276495" cy="2468248"/>
              </a:xfrm>
            </p:grpSpPr>
            <p:pic>
              <p:nvPicPr>
                <p:cNvPr id="25" name="图片 24">
                  <a:extLst>
                    <a:ext uri="{FF2B5EF4-FFF2-40B4-BE49-F238E27FC236}">
                      <a16:creationId xmlns:a16="http://schemas.microsoft.com/office/drawing/2014/main" id="{672B07BD-817E-B486-D7C3-833D104929CD}"/>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8360" t="16386" r="6596" b="4976"/>
                <a:stretch/>
              </p:blipFill>
              <p:spPr bwMode="auto">
                <a:xfrm>
                  <a:off x="-2685060" y="-3"/>
                  <a:ext cx="2592726" cy="2160335"/>
                </a:xfrm>
                <a:prstGeom prst="rect">
                  <a:avLst/>
                </a:prstGeom>
                <a:noFill/>
                <a:ln>
                  <a:noFill/>
                </a:ln>
                <a:extLst>
                  <a:ext uri="{53640926-AAD7-44D8-BBD7-CCE9431645EC}">
                    <a14:shadowObscured xmlns:a14="http://schemas.microsoft.com/office/drawing/2010/main"/>
                  </a:ext>
                </a:extLst>
              </p:spPr>
            </p:pic>
            <p:sp>
              <p:nvSpPr>
                <p:cNvPr id="26" name="文本框 1">
                  <a:extLst>
                    <a:ext uri="{FF2B5EF4-FFF2-40B4-BE49-F238E27FC236}">
                      <a16:creationId xmlns:a16="http://schemas.microsoft.com/office/drawing/2014/main" id="{26FD616A-B2C9-6E9A-7EDA-3393FC81FEB7}"/>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22" name="组合 21">
                <a:extLst>
                  <a:ext uri="{FF2B5EF4-FFF2-40B4-BE49-F238E27FC236}">
                    <a16:creationId xmlns:a16="http://schemas.microsoft.com/office/drawing/2014/main" id="{AEAF7E11-F68E-09F7-1585-283738B93BDF}"/>
                  </a:ext>
                </a:extLst>
              </p:cNvPr>
              <p:cNvGrpSpPr/>
              <p:nvPr/>
            </p:nvGrpSpPr>
            <p:grpSpPr>
              <a:xfrm>
                <a:off x="0" y="5282"/>
                <a:ext cx="5279600" cy="2462963"/>
                <a:chOff x="0" y="5282"/>
                <a:chExt cx="5279600" cy="2462963"/>
              </a:xfrm>
            </p:grpSpPr>
            <p:pic>
              <p:nvPicPr>
                <p:cNvPr id="23" name="图片 22">
                  <a:extLst>
                    <a:ext uri="{FF2B5EF4-FFF2-40B4-BE49-F238E27FC236}">
                      <a16:creationId xmlns:a16="http://schemas.microsoft.com/office/drawing/2014/main" id="{7F70BDD4-5185-994C-6D70-A0F22CDFD0B2}"/>
                    </a:ext>
                  </a:extLst>
                </p:cNvPr>
                <p:cNvPicPr preferRelativeResize="0">
                  <a:picLocks/>
                </p:cNvPicPr>
                <p:nvPr/>
              </p:nvPicPr>
              <p:blipFill rotWithShape="1">
                <a:blip r:embed="rId4" cstate="print">
                  <a:extLst>
                    <a:ext uri="{28A0092B-C50C-407E-A947-70E740481C1C}">
                      <a14:useLocalDpi xmlns:a14="http://schemas.microsoft.com/office/drawing/2010/main" val="0"/>
                    </a:ext>
                  </a:extLst>
                </a:blip>
                <a:srcRect l="8539" t="17308" r="7642" b="4277"/>
                <a:stretch/>
              </p:blipFill>
              <p:spPr bwMode="auto">
                <a:xfrm>
                  <a:off x="2686838" y="5282"/>
                  <a:ext cx="2592762" cy="2160336"/>
                </a:xfrm>
                <a:prstGeom prst="rect">
                  <a:avLst/>
                </a:prstGeom>
                <a:noFill/>
                <a:ln>
                  <a:noFill/>
                </a:ln>
                <a:extLst>
                  <a:ext uri="{53640926-AAD7-44D8-BBD7-CCE9431645EC}">
                    <a14:shadowObscured xmlns:a14="http://schemas.microsoft.com/office/drawing/2010/main"/>
                  </a:ext>
                </a:extLst>
              </p:spPr>
            </p:pic>
            <p:sp>
              <p:nvSpPr>
                <p:cNvPr id="24" name="文本框 1">
                  <a:extLst>
                    <a:ext uri="{FF2B5EF4-FFF2-40B4-BE49-F238E27FC236}">
                      <a16:creationId xmlns:a16="http://schemas.microsoft.com/office/drawing/2014/main" id="{75C12F43-9427-916C-BB59-E84F7A1EDB14}"/>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20" name="文本框 1">
                  <a:extLst>
                    <a:ext uri="{FF2B5EF4-FFF2-40B4-BE49-F238E27FC236}">
                      <a16:creationId xmlns:a16="http://schemas.microsoft.com/office/drawing/2014/main" id="{AD30AEDC-C599-A8EC-A404-CCAEFAC104FF}"/>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3.3.5</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𝑛</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𝑛</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n</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20" name="文本框 1">
                  <a:extLst>
                    <a:ext uri="{FF2B5EF4-FFF2-40B4-BE49-F238E27FC236}">
                      <a16:creationId xmlns:a16="http://schemas.microsoft.com/office/drawing/2014/main" id="{AD30AEDC-C599-A8EC-A404-CCAEFAC104FF}"/>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5"/>
                  <a:stretch>
                    <a:fillRect t="-4167" b="-10417"/>
                  </a:stretch>
                </a:blipFill>
                <a:ln>
                  <a:noFill/>
                </a:ln>
              </p:spPr>
              <p:txBody>
                <a:bodyPr/>
                <a:lstStyle/>
                <a:p>
                  <a:r>
                    <a:rPr lang="zh-CN" altLang="en-US">
                      <a:noFill/>
                    </a:rPr>
                    <a:t> </a:t>
                  </a:r>
                </a:p>
              </p:txBody>
            </p:sp>
          </mc:Fallback>
        </mc:AlternateContent>
      </p:grpSp>
    </p:spTree>
    <p:extLst>
      <p:ext uri="{BB962C8B-B14F-4D97-AF65-F5344CB8AC3E}">
        <p14:creationId xmlns:p14="http://schemas.microsoft.com/office/powerpoint/2010/main" val="26309180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p:sp>
        <p:nvSpPr>
          <p:cNvPr id="27" name="文本框 26">
            <a:extLst>
              <a:ext uri="{FF2B5EF4-FFF2-40B4-BE49-F238E27FC236}">
                <a16:creationId xmlns:a16="http://schemas.microsoft.com/office/drawing/2014/main" id="{C78565CD-C7BE-1FA3-F8D4-F60087626036}"/>
              </a:ext>
            </a:extLst>
          </p:cNvPr>
          <p:cNvSpPr txBox="1"/>
          <p:nvPr/>
        </p:nvSpPr>
        <p:spPr>
          <a:xfrm>
            <a:off x="694704" y="4565361"/>
            <a:ext cx="10224656" cy="923330"/>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zh-CN" kern="100" dirty="0">
                <a:latin typeface="Times New Roman" panose="02020603050405020304" pitchFamily="18" charset="0"/>
                <a:ea typeface="宋体" panose="02010600030101010101" pitchFamily="2" charset="-122"/>
              </a:rPr>
              <a:t>总体，与前文不同，当参数</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增大时，无网格法的误差呈现显著增大，这表明在高维复杂情况下，方法对于</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的敏感度更高，</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的选择不合适，将导致更严重的误差。但这并不意味着当</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越小时，方法精度越高，事实上，当</a:t>
            </a:r>
            <a:r>
              <a:rPr lang="en-US" altLang="zh-CN" kern="100" dirty="0">
                <a:latin typeface="Times New Roman" panose="02020603050405020304" pitchFamily="18" charset="0"/>
                <a:ea typeface="宋体" panose="02010600030101010101" pitchFamily="2" charset="-122"/>
              </a:rPr>
              <a:t>c</a:t>
            </a:r>
            <a:r>
              <a:rPr lang="zh-CN" altLang="zh-CN" kern="100" dirty="0">
                <a:latin typeface="Times New Roman" panose="02020603050405020304" pitchFamily="18" charset="0"/>
                <a:ea typeface="宋体" panose="02010600030101010101" pitchFamily="2" charset="-122"/>
              </a:rPr>
              <a:t>过小时，依然会出现误差过大的情况。</a:t>
            </a:r>
            <a:endParaRPr lang="zh-CN" altLang="en-US" kern="100" dirty="0">
              <a:latin typeface="Times New Roman" panose="02020603050405020304" pitchFamily="18" charset="0"/>
              <a:ea typeface="宋体" panose="02010600030101010101" pitchFamily="2" charset="-122"/>
            </a:endParaRPr>
          </a:p>
        </p:txBody>
      </p:sp>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3.3.1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r>
              <a:rPr lang="en-US" altLang="zh-CN" sz="1200" kern="100" dirty="0">
                <a:latin typeface="Times New Roman" panose="02020603050405020304" pitchFamily="18" charset="0"/>
                <a:ea typeface="等线 Light" panose="02010600030101010101" pitchFamily="2" charset="-122"/>
                <a:cs typeface="Times New Roman" panose="02020603050405020304" pitchFamily="18" charset="0"/>
              </a:rPr>
              <a:t>c</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p:grpSp>
        <p:nvGrpSpPr>
          <p:cNvPr id="4" name="组合 3">
            <a:extLst>
              <a:ext uri="{FF2B5EF4-FFF2-40B4-BE49-F238E27FC236}">
                <a16:creationId xmlns:a16="http://schemas.microsoft.com/office/drawing/2014/main" id="{6F61EA06-9491-E63D-031B-4036ECF72AD4}"/>
              </a:ext>
            </a:extLst>
          </p:cNvPr>
          <p:cNvGrpSpPr/>
          <p:nvPr/>
        </p:nvGrpSpPr>
        <p:grpSpPr>
          <a:xfrm>
            <a:off x="748144" y="1704598"/>
            <a:ext cx="5277485" cy="2780030"/>
            <a:chOff x="-1" y="5281"/>
            <a:chExt cx="5279601" cy="2780464"/>
          </a:xfrm>
        </p:grpSpPr>
        <p:grpSp>
          <p:nvGrpSpPr>
            <p:cNvPr id="5" name="组合 4">
              <a:extLst>
                <a:ext uri="{FF2B5EF4-FFF2-40B4-BE49-F238E27FC236}">
                  <a16:creationId xmlns:a16="http://schemas.microsoft.com/office/drawing/2014/main" id="{09D06A79-162A-142A-02FC-4FF819DE0A05}"/>
                </a:ext>
              </a:extLst>
            </p:cNvPr>
            <p:cNvGrpSpPr/>
            <p:nvPr/>
          </p:nvGrpSpPr>
          <p:grpSpPr>
            <a:xfrm>
              <a:off x="-1" y="5281"/>
              <a:ext cx="5279601" cy="2468249"/>
              <a:chOff x="-1" y="5281"/>
              <a:chExt cx="5279601" cy="2468249"/>
            </a:xfrm>
          </p:grpSpPr>
          <p:grpSp>
            <p:nvGrpSpPr>
              <p:cNvPr id="7" name="组合 6">
                <a:extLst>
                  <a:ext uri="{FF2B5EF4-FFF2-40B4-BE49-F238E27FC236}">
                    <a16:creationId xmlns:a16="http://schemas.microsoft.com/office/drawing/2014/main" id="{F81F3E63-1E10-F612-86C5-E994A93CD1D5}"/>
                  </a:ext>
                </a:extLst>
              </p:cNvPr>
              <p:cNvGrpSpPr/>
              <p:nvPr/>
            </p:nvGrpSpPr>
            <p:grpSpPr>
              <a:xfrm>
                <a:off x="2685059" y="5281"/>
                <a:ext cx="2594541" cy="2468249"/>
                <a:chOff x="0" y="-4"/>
                <a:chExt cx="2594541" cy="2468249"/>
              </a:xfrm>
            </p:grpSpPr>
            <p:pic>
              <p:nvPicPr>
                <p:cNvPr id="14" name="图片 13">
                  <a:extLst>
                    <a:ext uri="{FF2B5EF4-FFF2-40B4-BE49-F238E27FC236}">
                      <a16:creationId xmlns:a16="http://schemas.microsoft.com/office/drawing/2014/main" id="{FEB43144-E2B1-07BB-ED34-0E959EC9CCFF}"/>
                    </a:ext>
                  </a:extLst>
                </p:cNvPr>
                <p:cNvPicPr preferRelativeResize="0">
                  <a:picLocks/>
                </p:cNvPicPr>
                <p:nvPr/>
              </p:nvPicPr>
              <p:blipFill rotWithShape="1">
                <a:blip r:embed="rId2" cstate="print">
                  <a:extLst>
                    <a:ext uri="{28A0092B-C50C-407E-A947-70E740481C1C}">
                      <a14:useLocalDpi xmlns:a14="http://schemas.microsoft.com/office/drawing/2010/main" val="0"/>
                    </a:ext>
                  </a:extLst>
                </a:blip>
                <a:srcRect l="7711" t="17543" r="5828" b="5670"/>
                <a:stretch/>
              </p:blipFill>
              <p:spPr bwMode="auto">
                <a:xfrm>
                  <a:off x="1780" y="-4"/>
                  <a:ext cx="2592761" cy="2160336"/>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1143AC72-2A79-45DF-842D-2DAC2DD6E149}"/>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9F8F4EFE-8207-2F84-9358-C445F8FE45F3}"/>
                  </a:ext>
                </a:extLst>
              </p:cNvPr>
              <p:cNvGrpSpPr/>
              <p:nvPr/>
            </p:nvGrpSpPr>
            <p:grpSpPr>
              <a:xfrm>
                <a:off x="-1" y="5281"/>
                <a:ext cx="2593039" cy="2462964"/>
                <a:chOff x="-1" y="5281"/>
                <a:chExt cx="2593039" cy="2462964"/>
              </a:xfrm>
            </p:grpSpPr>
            <p:pic>
              <p:nvPicPr>
                <p:cNvPr id="9" name="图片 8">
                  <a:extLst>
                    <a:ext uri="{FF2B5EF4-FFF2-40B4-BE49-F238E27FC236}">
                      <a16:creationId xmlns:a16="http://schemas.microsoft.com/office/drawing/2014/main" id="{05E1069E-8E8A-B5E5-F2ED-A4D9551390C9}"/>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6933" t="18006" r="7615" b="4976"/>
                <a:stretch/>
              </p:blipFill>
              <p:spPr bwMode="auto">
                <a:xfrm>
                  <a:off x="-1" y="5281"/>
                  <a:ext cx="2593039" cy="2160337"/>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517977BF-F423-9010-C5A3-C88CD27122FA}"/>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2400E3B7-BCB7-90F5-04AA-6D827B9B7804}"/>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3.3.6</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𝑐</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𝑐</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c</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2400E3B7-BCB7-90F5-04AA-6D827B9B7804}"/>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4"/>
                  <a:stretch>
                    <a:fillRect t="-4762" b="-26190"/>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E373E70A-781E-3E77-D1EF-9974E6F5107C}"/>
                  </a:ext>
                </a:extLst>
              </p:cNvPr>
              <p:cNvGraphicFramePr>
                <a:graphicFrameLocks noGrp="1"/>
              </p:cNvGraphicFramePr>
              <p:nvPr>
                <p:extLst>
                  <p:ext uri="{D42A27DB-BD31-4B8C-83A1-F6EECF244321}">
                    <p14:modId xmlns:p14="http://schemas.microsoft.com/office/powerpoint/2010/main" val="2729438579"/>
                  </p:ext>
                </p:extLst>
              </p:nvPr>
            </p:nvGraphicFramePr>
            <p:xfrm>
              <a:off x="6420748" y="1789542"/>
              <a:ext cx="5274310" cy="150374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1897140231"/>
                        </a:ext>
                      </a:extLst>
                    </a:gridCol>
                    <a:gridCol w="1849755">
                      <a:extLst>
                        <a:ext uri="{9D8B030D-6E8A-4147-A177-3AD203B41FA5}">
                          <a16:colId xmlns:a16="http://schemas.microsoft.com/office/drawing/2014/main" val="968530761"/>
                        </a:ext>
                      </a:extLst>
                    </a:gridCol>
                    <a:gridCol w="1700530">
                      <a:extLst>
                        <a:ext uri="{9D8B030D-6E8A-4147-A177-3AD203B41FA5}">
                          <a16:colId xmlns:a16="http://schemas.microsoft.com/office/drawing/2014/main" val="807090601"/>
                        </a:ext>
                      </a:extLst>
                    </a:gridCol>
                  </a:tblGrid>
                  <a:tr h="0">
                    <a:tc>
                      <a:txBody>
                        <a:bodyPr/>
                        <a:lstStyle/>
                        <a:p>
                          <a:pPr algn="ctr">
                            <a:lnSpc>
                              <a:spcPts val="2000"/>
                            </a:lnSpc>
                          </a:pPr>
                          <a:r>
                            <a:rPr lang="en-US" sz="1050" kern="100">
                              <a:effectLst/>
                            </a:rPr>
                            <a:t>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kern="100">
                                      <a:effectLst/>
                                      <a:latin typeface="Cambria Math" panose="02040503050406030204" pitchFamily="18" charset="0"/>
                                    </a:rPr>
                                    <m:t>𝑐</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kern="100">
                                      <a:effectLst/>
                                      <a:latin typeface="Cambria Math" panose="02040503050406030204" pitchFamily="18" charset="0"/>
                                    </a:rPr>
                                    <m:t>𝑐</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984347389"/>
                      </a:ext>
                    </a:extLst>
                  </a:tr>
                  <a:tr h="0">
                    <a:tc>
                      <a:txBody>
                        <a:bodyPr/>
                        <a:lstStyle/>
                        <a:p>
                          <a:pPr algn="ctr">
                            <a:lnSpc>
                              <a:spcPts val="2000"/>
                            </a:lnSpc>
                          </a:pP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2.316×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2.333×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030606602"/>
                      </a:ext>
                    </a:extLst>
                  </a:tr>
                  <a:tr h="0">
                    <a:tc>
                      <a:txBody>
                        <a:bodyPr/>
                        <a:lstStyle/>
                        <a:p>
                          <a:pPr algn="ctr">
                            <a:lnSpc>
                              <a:spcPts val="2000"/>
                            </a:lnSpc>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5.144×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5.157×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5433340"/>
                      </a:ext>
                    </a:extLst>
                  </a:tr>
                  <a:tr h="0">
                    <a:tc>
                      <a:txBody>
                        <a:bodyPr/>
                        <a:lstStyle/>
                        <a:p>
                          <a:pPr algn="ctr">
                            <a:lnSpc>
                              <a:spcPts val="2000"/>
                            </a:lnSpc>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8.690×</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8.677×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96306458"/>
                      </a:ext>
                    </a:extLst>
                  </a:tr>
                  <a:tr h="0">
                    <a:tc>
                      <a:txBody>
                        <a:bodyPr/>
                        <a:lstStyle/>
                        <a:p>
                          <a:pPr algn="ctr">
                            <a:lnSpc>
                              <a:spcPts val="2000"/>
                            </a:lnSpc>
                          </a:pPr>
                          <a:r>
                            <a:rPr lang="en-US" sz="105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5.334×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5.338×</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377840006"/>
                      </a:ext>
                    </a:extLst>
                  </a:tr>
                  <a:tr h="0">
                    <a:tc>
                      <a:txBody>
                        <a:bodyPr/>
                        <a:lstStyle/>
                        <a:p>
                          <a:pPr algn="ctr">
                            <a:lnSpc>
                              <a:spcPts val="2000"/>
                            </a:lnSpc>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8.281×</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8.277×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−2</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033824710"/>
                      </a:ext>
                    </a:extLst>
                  </a:tr>
                </a:tbl>
              </a:graphicData>
            </a:graphic>
          </p:graphicFrame>
        </mc:Choice>
        <mc:Fallback xmlns="">
          <p:graphicFrame>
            <p:nvGraphicFramePr>
              <p:cNvPr id="18" name="表格 17">
                <a:extLst>
                  <a:ext uri="{FF2B5EF4-FFF2-40B4-BE49-F238E27FC236}">
                    <a16:creationId xmlns:a16="http://schemas.microsoft.com/office/drawing/2014/main" id="{E373E70A-781E-3E77-D1EF-9974E6F5107C}"/>
                  </a:ext>
                </a:extLst>
              </p:cNvPr>
              <p:cNvGraphicFramePr>
                <a:graphicFrameLocks noGrp="1"/>
              </p:cNvGraphicFramePr>
              <p:nvPr>
                <p:extLst>
                  <p:ext uri="{D42A27DB-BD31-4B8C-83A1-F6EECF244321}">
                    <p14:modId xmlns:p14="http://schemas.microsoft.com/office/powerpoint/2010/main" val="2729438579"/>
                  </p:ext>
                </p:extLst>
              </p:nvPr>
            </p:nvGraphicFramePr>
            <p:xfrm>
              <a:off x="6420748" y="1789542"/>
              <a:ext cx="5274310" cy="1503744"/>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1897140231"/>
                        </a:ext>
                      </a:extLst>
                    </a:gridCol>
                    <a:gridCol w="1849755">
                      <a:extLst>
                        <a:ext uri="{9D8B030D-6E8A-4147-A177-3AD203B41FA5}">
                          <a16:colId xmlns:a16="http://schemas.microsoft.com/office/drawing/2014/main" val="968530761"/>
                        </a:ext>
                      </a:extLst>
                    </a:gridCol>
                    <a:gridCol w="1700530">
                      <a:extLst>
                        <a:ext uri="{9D8B030D-6E8A-4147-A177-3AD203B41FA5}">
                          <a16:colId xmlns:a16="http://schemas.microsoft.com/office/drawing/2014/main" val="807090601"/>
                        </a:ext>
                      </a:extLst>
                    </a:gridCol>
                  </a:tblGrid>
                  <a:tr h="233744">
                    <a:tc>
                      <a:txBody>
                        <a:bodyPr/>
                        <a:lstStyle/>
                        <a:p>
                          <a:pPr algn="ctr">
                            <a:lnSpc>
                              <a:spcPts val="2000"/>
                            </a:lnSpc>
                          </a:pPr>
                          <a:r>
                            <a:rPr lang="en-US" sz="1050" kern="100">
                              <a:effectLst/>
                            </a:rPr>
                            <a:t>c</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2564" r="-93092" b="-553846"/>
                          </a:stretch>
                        </a:blipFill>
                      </a:tcPr>
                    </a:tc>
                    <a:tc>
                      <a:txBody>
                        <a:bodyPr/>
                        <a:lstStyle/>
                        <a:p>
                          <a:endParaRPr lang="zh-CN"/>
                        </a:p>
                      </a:txBody>
                      <a:tcPr marL="68580" marR="68580" marT="0" marB="0">
                        <a:blipFill>
                          <a:blip r:embed="rId5"/>
                          <a:stretch>
                            <a:fillRect l="-210753" t="-2564" r="-1434" b="-553846"/>
                          </a:stretch>
                        </a:blipFill>
                      </a:tcPr>
                    </a:tc>
                    <a:extLst>
                      <a:ext uri="{0D108BD9-81ED-4DB2-BD59-A6C34878D82A}">
                        <a16:rowId xmlns:a16="http://schemas.microsoft.com/office/drawing/2014/main" val="1984347389"/>
                      </a:ext>
                    </a:extLst>
                  </a:tr>
                  <a:tr h="254000">
                    <a:tc>
                      <a:txBody>
                        <a:bodyPr/>
                        <a:lstStyle/>
                        <a:p>
                          <a:pPr algn="ctr">
                            <a:lnSpc>
                              <a:spcPts val="2000"/>
                            </a:lnSpc>
                          </a:pPr>
                          <a:r>
                            <a:rPr lang="en-US" sz="1050" kern="100">
                              <a:effectLst/>
                            </a:rPr>
                            <a:t>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97561" r="-93092" b="-426829"/>
                          </a:stretch>
                        </a:blipFill>
                      </a:tcPr>
                    </a:tc>
                    <a:tc>
                      <a:txBody>
                        <a:bodyPr/>
                        <a:lstStyle/>
                        <a:p>
                          <a:endParaRPr lang="zh-CN"/>
                        </a:p>
                      </a:txBody>
                      <a:tcPr marL="68580" marR="68580" marT="0" marB="0">
                        <a:blipFill>
                          <a:blip r:embed="rId5"/>
                          <a:stretch>
                            <a:fillRect l="-210753" t="-97561" r="-1434" b="-426829"/>
                          </a:stretch>
                        </a:blipFill>
                      </a:tcPr>
                    </a:tc>
                    <a:extLst>
                      <a:ext uri="{0D108BD9-81ED-4DB2-BD59-A6C34878D82A}">
                        <a16:rowId xmlns:a16="http://schemas.microsoft.com/office/drawing/2014/main" val="1030606602"/>
                      </a:ext>
                    </a:extLst>
                  </a:tr>
                  <a:tr h="254000">
                    <a:tc>
                      <a:txBody>
                        <a:bodyPr/>
                        <a:lstStyle/>
                        <a:p>
                          <a:pPr algn="ctr">
                            <a:lnSpc>
                              <a:spcPts val="2000"/>
                            </a:lnSpc>
                          </a:pPr>
                          <a:r>
                            <a:rPr lang="en-US" sz="1050" kern="100">
                              <a:effectLst/>
                            </a:rPr>
                            <a:t>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192857" r="-93092" b="-316667"/>
                          </a:stretch>
                        </a:blipFill>
                      </a:tcPr>
                    </a:tc>
                    <a:tc>
                      <a:txBody>
                        <a:bodyPr/>
                        <a:lstStyle/>
                        <a:p>
                          <a:endParaRPr lang="zh-CN"/>
                        </a:p>
                      </a:txBody>
                      <a:tcPr marL="68580" marR="68580" marT="0" marB="0">
                        <a:blipFill>
                          <a:blip r:embed="rId5"/>
                          <a:stretch>
                            <a:fillRect l="-210753" t="-192857" r="-1434" b="-316667"/>
                          </a:stretch>
                        </a:blipFill>
                      </a:tcPr>
                    </a:tc>
                    <a:extLst>
                      <a:ext uri="{0D108BD9-81ED-4DB2-BD59-A6C34878D82A}">
                        <a16:rowId xmlns:a16="http://schemas.microsoft.com/office/drawing/2014/main" val="185433340"/>
                      </a:ext>
                    </a:extLst>
                  </a:tr>
                  <a:tr h="254000">
                    <a:tc>
                      <a:txBody>
                        <a:bodyPr/>
                        <a:lstStyle/>
                        <a:p>
                          <a:pPr algn="ctr">
                            <a:lnSpc>
                              <a:spcPts val="2000"/>
                            </a:lnSpc>
                          </a:pPr>
                          <a:r>
                            <a:rPr lang="en-US" sz="1050" kern="100">
                              <a:effectLst/>
                            </a:rPr>
                            <a:t>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292857" r="-93092" b="-216667"/>
                          </a:stretch>
                        </a:blipFill>
                      </a:tcPr>
                    </a:tc>
                    <a:tc>
                      <a:txBody>
                        <a:bodyPr/>
                        <a:lstStyle/>
                        <a:p>
                          <a:endParaRPr lang="zh-CN"/>
                        </a:p>
                      </a:txBody>
                      <a:tcPr marL="68580" marR="68580" marT="0" marB="0">
                        <a:blipFill>
                          <a:blip r:embed="rId5"/>
                          <a:stretch>
                            <a:fillRect l="-210753" t="-292857" r="-1434" b="-216667"/>
                          </a:stretch>
                        </a:blipFill>
                      </a:tcPr>
                    </a:tc>
                    <a:extLst>
                      <a:ext uri="{0D108BD9-81ED-4DB2-BD59-A6C34878D82A}">
                        <a16:rowId xmlns:a16="http://schemas.microsoft.com/office/drawing/2014/main" val="96306458"/>
                      </a:ext>
                    </a:extLst>
                  </a:tr>
                  <a:tr h="254000">
                    <a:tc>
                      <a:txBody>
                        <a:bodyPr/>
                        <a:lstStyle/>
                        <a:p>
                          <a:pPr algn="ctr">
                            <a:lnSpc>
                              <a:spcPts val="2000"/>
                            </a:lnSpc>
                          </a:pPr>
                          <a:r>
                            <a:rPr lang="en-US" sz="1050" kern="100">
                              <a:effectLst/>
                            </a:rPr>
                            <a:t>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392857" r="-93092" b="-116667"/>
                          </a:stretch>
                        </a:blipFill>
                      </a:tcPr>
                    </a:tc>
                    <a:tc>
                      <a:txBody>
                        <a:bodyPr/>
                        <a:lstStyle/>
                        <a:p>
                          <a:endParaRPr lang="zh-CN"/>
                        </a:p>
                      </a:txBody>
                      <a:tcPr marL="68580" marR="68580" marT="0" marB="0">
                        <a:blipFill>
                          <a:blip r:embed="rId5"/>
                          <a:stretch>
                            <a:fillRect l="-210753" t="-392857" r="-1434" b="-116667"/>
                          </a:stretch>
                        </a:blipFill>
                      </a:tcPr>
                    </a:tc>
                    <a:extLst>
                      <a:ext uri="{0D108BD9-81ED-4DB2-BD59-A6C34878D82A}">
                        <a16:rowId xmlns:a16="http://schemas.microsoft.com/office/drawing/2014/main" val="2377840006"/>
                      </a:ext>
                    </a:extLst>
                  </a:tr>
                  <a:tr h="254000">
                    <a:tc>
                      <a:txBody>
                        <a:bodyPr/>
                        <a:lstStyle/>
                        <a:p>
                          <a:pPr algn="ctr">
                            <a:lnSpc>
                              <a:spcPts val="2000"/>
                            </a:lnSpc>
                          </a:pPr>
                          <a:r>
                            <a:rPr lang="en-US" sz="1050" kern="100">
                              <a:effectLst/>
                            </a:rPr>
                            <a:t>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492857" r="-93092" b="-16667"/>
                          </a:stretch>
                        </a:blipFill>
                      </a:tcPr>
                    </a:tc>
                    <a:tc>
                      <a:txBody>
                        <a:bodyPr/>
                        <a:lstStyle/>
                        <a:p>
                          <a:endParaRPr lang="zh-CN"/>
                        </a:p>
                      </a:txBody>
                      <a:tcPr marL="68580" marR="68580" marT="0" marB="0">
                        <a:blipFill>
                          <a:blip r:embed="rId5"/>
                          <a:stretch>
                            <a:fillRect l="-210753" t="-492857" r="-1434" b="-16667"/>
                          </a:stretch>
                        </a:blipFill>
                      </a:tcPr>
                    </a:tc>
                    <a:extLst>
                      <a:ext uri="{0D108BD9-81ED-4DB2-BD59-A6C34878D82A}">
                        <a16:rowId xmlns:a16="http://schemas.microsoft.com/office/drawing/2014/main" val="4033824710"/>
                      </a:ext>
                    </a:extLst>
                  </a:tr>
                </a:tbl>
              </a:graphicData>
            </a:graphic>
          </p:graphicFrame>
        </mc:Fallback>
      </mc:AlternateContent>
    </p:spTree>
    <p:extLst>
      <p:ext uri="{BB962C8B-B14F-4D97-AF65-F5344CB8AC3E}">
        <p14:creationId xmlns:p14="http://schemas.microsoft.com/office/powerpoint/2010/main" val="24321010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3247468"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cxnSpLocks/>
          </p:cNvCxnSpPr>
          <p:nvPr/>
        </p:nvCxnSpPr>
        <p:spPr>
          <a:xfrm>
            <a:off x="6056399"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cxnSpLocks/>
          </p:cNvCxnSpPr>
          <p:nvPr/>
        </p:nvCxnSpPr>
        <p:spPr>
          <a:xfrm>
            <a:off x="8865330"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选题背景</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815BA7A0-6F6B-6F8A-30CF-84B9389A6BCA}"/>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2" name="文本框 1">
            <a:extLst>
              <a:ext uri="{FF2B5EF4-FFF2-40B4-BE49-F238E27FC236}">
                <a16:creationId xmlns:a16="http://schemas.microsoft.com/office/drawing/2014/main" id="{6123DF62-6655-D19C-22DC-A2345510C28A}"/>
              </a:ext>
            </a:extLst>
          </p:cNvPr>
          <p:cNvSpPr txBox="1"/>
          <p:nvPr/>
        </p:nvSpPr>
        <p:spPr>
          <a:xfrm>
            <a:off x="748145" y="1039091"/>
            <a:ext cx="342009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非线性耦合方程</a:t>
            </a:r>
          </a:p>
        </p:txBody>
      </p:sp>
      <p:sp>
        <p:nvSpPr>
          <p:cNvPr id="5" name="文本框 4">
            <a:extLst>
              <a:ext uri="{FF2B5EF4-FFF2-40B4-BE49-F238E27FC236}">
                <a16:creationId xmlns:a16="http://schemas.microsoft.com/office/drawing/2014/main" id="{F6C1421A-BC7F-C53C-0FC1-7F417370C562}"/>
              </a:ext>
            </a:extLst>
          </p:cNvPr>
          <p:cNvSpPr txBox="1"/>
          <p:nvPr/>
        </p:nvSpPr>
        <p:spPr>
          <a:xfrm>
            <a:off x="1417770" y="1991492"/>
            <a:ext cx="8937513" cy="3574568"/>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r>
              <a:rPr lang="zh-CN" altLang="en-US" sz="1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非线性性：</a:t>
            </a:r>
            <a:r>
              <a:rPr lang="zh-CN"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在构成该微分方程组的方程中，存在某个或某几个方程的部分微分项不是一次的。换言之，即在方程组的某些项中，存在关于未知函数或其各阶导数的对数关系、指数关系或三角函数关系等非线性关系。</a:t>
            </a:r>
            <a:endParaRPr lang="en-US" sz="1800" dirty="0">
              <a:solidFill>
                <a:schemeClr val="tx1"/>
              </a:solidFill>
              <a:sym typeface="+mn-lt"/>
            </a:endParaRPr>
          </a:p>
          <a:p>
            <a:endParaRPr lang="en-US" sz="1400" dirty="0">
              <a:solidFill>
                <a:schemeClr val="tx1"/>
              </a:solidFill>
              <a:sym typeface="+mn-lt"/>
            </a:endParaRPr>
          </a:p>
          <a:p>
            <a:r>
              <a:rPr lang="zh-CN" altLang="en-US" sz="1800" b="1"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耦合：</a:t>
            </a:r>
            <a:r>
              <a:rPr lang="zh-CN" altLang="zh-CN"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在方程组的各个方程中，变量之间相互影响，相互产生联系，相互制约</a:t>
            </a:r>
            <a:r>
              <a:rPr lang="zh-CN" alt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endParaRPr>
          </a:p>
          <a:p>
            <a:endParaRPr 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a:p>
            <a:r>
              <a:rPr lang="en-US"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非线性耦合方程组在科研建模和日常生产中都极其重要。因为相当大量的物理模型、生物模型、经济模型乃至生产模型都依赖于非线性耦合方程。</a:t>
            </a:r>
            <a:endParaRPr lang="en-US"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r>
              <a:rPr lang="en-US"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en-US"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但</a:t>
            </a:r>
            <a:r>
              <a:rPr lang="zh-CN"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长期以来，非线性耦合方程组一直存在着精确解求解困难，近似解求解过程繁琐，精度较低的问题。</a:t>
            </a:r>
            <a:endParaRPr 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p:txBody>
      </p:sp>
    </p:spTree>
    <p:extLst>
      <p:ext uri="{BB962C8B-B14F-4D97-AF65-F5344CB8AC3E}">
        <p14:creationId xmlns:p14="http://schemas.microsoft.com/office/powerpoint/2010/main" val="36612038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C78565CD-C7BE-1FA3-F8D4-F60087626036}"/>
                  </a:ext>
                </a:extLst>
              </p:cNvPr>
              <p:cNvSpPr txBox="1"/>
              <p:nvPr/>
            </p:nvSpPr>
            <p:spPr>
              <a:xfrm>
                <a:off x="694704" y="4565361"/>
                <a:ext cx="10224656" cy="668773"/>
              </a:xfrm>
              <a:prstGeom prst="rect">
                <a:avLst/>
              </a:prstGeom>
              <a:noFill/>
            </p:spPr>
            <p:txBody>
              <a:bodyPr wrap="square" rtlCol="0">
                <a:spAutoFit/>
              </a:bodyPr>
              <a:lstStyle/>
              <a:p>
                <a:r>
                  <a:rPr lang="en-US" altLang="zh-CN" kern="100" dirty="0">
                    <a:latin typeface="Times New Roman" panose="02020603050405020304" pitchFamily="18" charset="0"/>
                    <a:ea typeface="宋体" panose="02010600030101010101" pitchFamily="2" charset="-122"/>
                  </a:rPr>
                  <a:t>      </a:t>
                </a:r>
                <a:r>
                  <a:rPr lang="zh-CN" altLang="en-US" kern="100" dirty="0">
                    <a:latin typeface="Times New Roman" panose="02020603050405020304" pitchFamily="18" charset="0"/>
                    <a:ea typeface="宋体" panose="02010600030101010101" pitchFamily="2" charset="-122"/>
                  </a:rPr>
                  <a:t>与上文一致，</a:t>
                </a:r>
                <a:r>
                  <a:rPr lang="zh-CN" altLang="zh-CN" kern="100" dirty="0">
                    <a:latin typeface="Times New Roman" panose="02020603050405020304" pitchFamily="18" charset="0"/>
                    <a:ea typeface="宋体" panose="02010600030101010101" pitchFamily="2" charset="-122"/>
                  </a:rPr>
                  <a:t>总体上，</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𝑢</m:t>
                        </m:r>
                      </m:sub>
                      <m:sup>
                        <m:r>
                          <a:rPr lang="zh-CN" altLang="en-US" i="1" kern="100">
                            <a:latin typeface="Cambria Math" panose="02040503050406030204" pitchFamily="18" charset="0"/>
                            <a:ea typeface="宋体" panose="02010600030101010101" pitchFamily="2" charset="-122"/>
                          </a:rPr>
                          <m:t>𝜏</m:t>
                        </m:r>
                      </m:sup>
                    </m:sSubSup>
                  </m:oMath>
                </a14:m>
                <a:r>
                  <a:rPr lang="zh-CN" altLang="zh-CN" kern="100" dirty="0">
                    <a:latin typeface="Times New Roman" panose="02020603050405020304" pitchFamily="18" charset="0"/>
                    <a:ea typeface="宋体" panose="02010600030101010101" pitchFamily="2" charset="-122"/>
                  </a:rPr>
                  <a:t>与</a:t>
                </a:r>
                <a14:m>
                  <m:oMath xmlns:m="http://schemas.openxmlformats.org/officeDocument/2006/math">
                    <m:sSubSup>
                      <m:sSubSupPr>
                        <m:ctrlPr>
                          <a:rPr lang="zh-CN" altLang="zh-CN" i="1" kern="100">
                            <a:latin typeface="Cambria Math" panose="02040503050406030204" pitchFamily="18" charset="0"/>
                            <a:ea typeface="宋体" panose="02010600030101010101" pitchFamily="2" charset="-122"/>
                          </a:rPr>
                        </m:ctrlPr>
                      </m:sSubSupPr>
                      <m:e>
                        <m:r>
                          <a:rPr lang="en-US" altLang="zh-CN" kern="100">
                            <a:latin typeface="Cambria Math" panose="02040503050406030204" pitchFamily="18" charset="0"/>
                            <a:ea typeface="宋体" panose="02010600030101010101" pitchFamily="2" charset="-122"/>
                          </a:rPr>
                          <m:t>𝐸</m:t>
                        </m:r>
                      </m:e>
                      <m:sub>
                        <m:r>
                          <a:rPr lang="en-US" altLang="zh-CN" kern="100">
                            <a:latin typeface="Cambria Math" panose="02040503050406030204" pitchFamily="18" charset="0"/>
                            <a:ea typeface="宋体" panose="02010600030101010101" pitchFamily="2" charset="-122"/>
                          </a:rPr>
                          <m:t>𝜇</m:t>
                        </m:r>
                      </m:sub>
                      <m:sup>
                        <m:r>
                          <a:rPr lang="zh-CN" altLang="en-US" i="1" kern="100">
                            <a:latin typeface="Cambria Math" panose="02040503050406030204" pitchFamily="18" charset="0"/>
                            <a:ea typeface="宋体" panose="02010600030101010101" pitchFamily="2" charset="-122"/>
                          </a:rPr>
                          <m:t>𝜏</m:t>
                        </m:r>
                      </m:sup>
                    </m:sSubSup>
                  </m:oMath>
                </a14:m>
                <a:r>
                  <a:rPr lang="zh-CN" altLang="zh-CN" kern="100" dirty="0">
                    <a:latin typeface="Times New Roman" panose="02020603050405020304" pitchFamily="18" charset="0"/>
                    <a:ea typeface="宋体" panose="02010600030101010101" pitchFamily="2" charset="-122"/>
                  </a:rPr>
                  <a:t>随</a:t>
                </a:r>
                <a14:m>
                  <m:oMath xmlns:m="http://schemas.openxmlformats.org/officeDocument/2006/math">
                    <m:r>
                      <a:rPr lang="en-US" altLang="zh-CN" kern="100">
                        <a:latin typeface="Cambria Math" panose="02040503050406030204" pitchFamily="18" charset="0"/>
                        <a:ea typeface="宋体" panose="02010600030101010101" pitchFamily="2" charset="-122"/>
                      </a:rPr>
                      <m:t>𝜏</m:t>
                    </m:r>
                  </m:oMath>
                </a14:m>
                <a:r>
                  <a:rPr lang="zh-CN" altLang="zh-CN" kern="100" dirty="0">
                    <a:latin typeface="Times New Roman" panose="02020603050405020304" pitchFamily="18" charset="0"/>
                    <a:ea typeface="宋体" panose="02010600030101010101" pitchFamily="2" charset="-122"/>
                  </a:rPr>
                  <a:t>的变大而变大，因此尽量小的步长，对于方法来说更为合适。</a:t>
                </a:r>
              </a:p>
              <a:p>
                <a:endParaRPr lang="zh-CN" altLang="en-US" dirty="0"/>
              </a:p>
            </p:txBody>
          </p:sp>
        </mc:Choice>
        <mc:Fallback>
          <p:sp>
            <p:nvSpPr>
              <p:cNvPr id="27" name="文本框 26">
                <a:extLst>
                  <a:ext uri="{FF2B5EF4-FFF2-40B4-BE49-F238E27FC236}">
                    <a16:creationId xmlns:a16="http://schemas.microsoft.com/office/drawing/2014/main" id="{C78565CD-C7BE-1FA3-F8D4-F60087626036}"/>
                  </a:ext>
                </a:extLst>
              </p:cNvPr>
              <p:cNvSpPr txBox="1">
                <a:spLocks noRot="1" noChangeAspect="1" noMove="1" noResize="1" noEditPoints="1" noAdjustHandles="1" noChangeArrowheads="1" noChangeShapeType="1" noTextEdit="1"/>
              </p:cNvSpPr>
              <p:nvPr/>
            </p:nvSpPr>
            <p:spPr>
              <a:xfrm>
                <a:off x="694704" y="4565361"/>
                <a:ext cx="10224656" cy="668773"/>
              </a:xfrm>
              <a:prstGeom prst="rect">
                <a:avLst/>
              </a:prstGeom>
              <a:blipFill>
                <a:blip r:embed="rId2"/>
                <a:stretch>
                  <a:fillRect t="-818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3.3.2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14:m>
                  <m:oMath xmlns:m="http://schemas.openxmlformats.org/officeDocument/2006/math">
                    <m:r>
                      <a:rPr lang="zh-CN" altLang="en-US" sz="1200" i="1" kern="100" smtClean="0">
                        <a:latin typeface="Cambria Math" panose="02040503050406030204" pitchFamily="18" charset="0"/>
                        <a:ea typeface="宋体" panose="02010600030101010101" pitchFamily="2" charset="-122"/>
                        <a:cs typeface="Times New Roman" panose="02020603050405020304" pitchFamily="18" charset="0"/>
                      </a:rPr>
                      <m:t>𝜏</m:t>
                    </m:r>
                  </m:oMath>
                </a14:m>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mc:Choice>
        <mc:Fallback xmlns="">
          <p:sp>
            <p:nvSpPr>
              <p:cNvPr id="29" name="文本框 28">
                <a:extLst>
                  <a:ext uri="{FF2B5EF4-FFF2-40B4-BE49-F238E27FC236}">
                    <a16:creationId xmlns:a16="http://schemas.microsoft.com/office/drawing/2014/main" id="{AA6F71ED-73F0-EE70-1DCB-03BE9DDAC499}"/>
                  </a:ext>
                </a:extLst>
              </p:cNvPr>
              <p:cNvSpPr txBox="1">
                <a:spLocks noRot="1" noChangeAspect="1" noMove="1" noResize="1" noEditPoints="1" noAdjustHandles="1" noChangeArrowheads="1" noChangeShapeType="1" noTextEdit="1"/>
              </p:cNvSpPr>
              <p:nvPr/>
            </p:nvSpPr>
            <p:spPr>
              <a:xfrm>
                <a:off x="7629895" y="3333652"/>
                <a:ext cx="2856017" cy="625812"/>
              </a:xfrm>
              <a:prstGeom prst="rect">
                <a:avLst/>
              </a:prstGeom>
              <a:blipFill>
                <a:blip r:embed="rId6"/>
                <a:stretch>
                  <a:fillRect/>
                </a:stretch>
              </a:blipFill>
            </p:spPr>
            <p:txBody>
              <a:bodyPr/>
              <a:lstStyle/>
              <a:p>
                <a:r>
                  <a:rPr lang="zh-CN" altLang="en-US">
                    <a:noFill/>
                  </a:rPr>
                  <a:t> </a:t>
                </a:r>
              </a:p>
            </p:txBody>
          </p:sp>
        </mc:Fallback>
      </mc:AlternateContent>
      <p:grpSp>
        <p:nvGrpSpPr>
          <p:cNvPr id="4" name="组合 3">
            <a:extLst>
              <a:ext uri="{FF2B5EF4-FFF2-40B4-BE49-F238E27FC236}">
                <a16:creationId xmlns:a16="http://schemas.microsoft.com/office/drawing/2014/main" id="{5F5F876B-42F7-C180-D35D-D6341D0CFDF1}"/>
              </a:ext>
            </a:extLst>
          </p:cNvPr>
          <p:cNvGrpSpPr/>
          <p:nvPr/>
        </p:nvGrpSpPr>
        <p:grpSpPr>
          <a:xfrm>
            <a:off x="746813" y="1704598"/>
            <a:ext cx="5277485" cy="2780030"/>
            <a:chOff x="-1" y="5284"/>
            <a:chExt cx="5281507" cy="2780461"/>
          </a:xfrm>
        </p:grpSpPr>
        <p:grpSp>
          <p:nvGrpSpPr>
            <p:cNvPr id="5" name="组合 4">
              <a:extLst>
                <a:ext uri="{FF2B5EF4-FFF2-40B4-BE49-F238E27FC236}">
                  <a16:creationId xmlns:a16="http://schemas.microsoft.com/office/drawing/2014/main" id="{590E7A5A-54E8-6F48-BFCA-F929328F8707}"/>
                </a:ext>
              </a:extLst>
            </p:cNvPr>
            <p:cNvGrpSpPr/>
            <p:nvPr/>
          </p:nvGrpSpPr>
          <p:grpSpPr>
            <a:xfrm>
              <a:off x="-1" y="5284"/>
              <a:ext cx="5281507" cy="2468246"/>
              <a:chOff x="-1" y="5284"/>
              <a:chExt cx="5281507" cy="2468246"/>
            </a:xfrm>
          </p:grpSpPr>
          <p:grpSp>
            <p:nvGrpSpPr>
              <p:cNvPr id="7" name="组合 6">
                <a:extLst>
                  <a:ext uri="{FF2B5EF4-FFF2-40B4-BE49-F238E27FC236}">
                    <a16:creationId xmlns:a16="http://schemas.microsoft.com/office/drawing/2014/main" id="{C5F3B4C0-8B96-8A36-EBCD-8B76078E3646}"/>
                  </a:ext>
                </a:extLst>
              </p:cNvPr>
              <p:cNvGrpSpPr/>
              <p:nvPr/>
            </p:nvGrpSpPr>
            <p:grpSpPr>
              <a:xfrm>
                <a:off x="2685059" y="5285"/>
                <a:ext cx="2596447" cy="2468245"/>
                <a:chOff x="0" y="0"/>
                <a:chExt cx="2596447" cy="2468245"/>
              </a:xfrm>
            </p:grpSpPr>
            <p:pic>
              <p:nvPicPr>
                <p:cNvPr id="14" name="图片 13">
                  <a:extLst>
                    <a:ext uri="{FF2B5EF4-FFF2-40B4-BE49-F238E27FC236}">
                      <a16:creationId xmlns:a16="http://schemas.microsoft.com/office/drawing/2014/main" id="{2F4B1118-7698-510E-02C5-EB6034F57F55}"/>
                    </a:ext>
                  </a:extLst>
                </p:cNvPr>
                <p:cNvPicPr preferRelativeResize="0">
                  <a:picLocks/>
                </p:cNvPicPr>
                <p:nvPr/>
              </p:nvPicPr>
              <p:blipFill rotWithShape="1">
                <a:blip r:embed="rId7" cstate="print">
                  <a:extLst>
                    <a:ext uri="{28A0092B-C50C-407E-A947-70E740481C1C}">
                      <a14:useLocalDpi xmlns:a14="http://schemas.microsoft.com/office/drawing/2010/main" val="0"/>
                    </a:ext>
                  </a:extLst>
                </a:blip>
                <a:srcRect l="8322" t="18237" r="6848" b="4050"/>
                <a:stretch/>
              </p:blipFill>
              <p:spPr bwMode="auto">
                <a:xfrm>
                  <a:off x="2750" y="0"/>
                  <a:ext cx="2593697" cy="2160334"/>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32EEA619-FA6A-9FEE-2F37-E181F7E5551F}"/>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00F324E4-C933-9173-4204-1787C1DC2426}"/>
                  </a:ext>
                </a:extLst>
              </p:cNvPr>
              <p:cNvGrpSpPr/>
              <p:nvPr/>
            </p:nvGrpSpPr>
            <p:grpSpPr>
              <a:xfrm>
                <a:off x="-1" y="5284"/>
                <a:ext cx="2593975" cy="2462961"/>
                <a:chOff x="-1" y="5284"/>
                <a:chExt cx="2593975" cy="2462961"/>
              </a:xfrm>
            </p:grpSpPr>
            <p:pic>
              <p:nvPicPr>
                <p:cNvPr id="9" name="图片 8">
                  <a:extLst>
                    <a:ext uri="{FF2B5EF4-FFF2-40B4-BE49-F238E27FC236}">
                      <a16:creationId xmlns:a16="http://schemas.microsoft.com/office/drawing/2014/main" id="{87E194BE-B818-4D07-F68D-D52175858208}"/>
                    </a:ext>
                  </a:extLst>
                </p:cNvPr>
                <p:cNvPicPr preferRelativeResize="0">
                  <a:picLocks/>
                </p:cNvPicPr>
                <p:nvPr/>
              </p:nvPicPr>
              <p:blipFill rotWithShape="1">
                <a:blip r:embed="rId8" cstate="print">
                  <a:extLst>
                    <a:ext uri="{28A0092B-C50C-407E-A947-70E740481C1C}">
                      <a14:useLocalDpi xmlns:a14="http://schemas.microsoft.com/office/drawing/2010/main" val="0"/>
                    </a:ext>
                  </a:extLst>
                </a:blip>
                <a:srcRect l="8360" t="16618" r="6595" b="3819"/>
                <a:stretch/>
              </p:blipFill>
              <p:spPr bwMode="auto">
                <a:xfrm>
                  <a:off x="-1" y="5284"/>
                  <a:ext cx="2593975" cy="2160334"/>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F1F98333-73D7-0747-01A4-158CA0A1C732}"/>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82067127-3F04-3712-CE34-FFF6A373D1CE}"/>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3.3.7</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𝜏</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𝜏</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14:m>
                    <m:oMath xmlns:m="http://schemas.openxmlformats.org/officeDocument/2006/math">
                      <m:r>
                        <a:rPr lang="en-US" sz="1200" i="1" kern="100">
                          <a:effectLst/>
                          <a:latin typeface="Cambria Math" panose="02040503050406030204" pitchFamily="18" charset="0"/>
                          <a:ea typeface="宋体" panose="02010600030101010101" pitchFamily="2" charset="-122"/>
                          <a:cs typeface="Times New Roman" panose="02020603050405020304" pitchFamily="18" charset="0"/>
                        </a:rPr>
                        <m:t>𝜏</m:t>
                      </m:r>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82067127-3F04-3712-CE34-FFF6A373D1CE}"/>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9"/>
                  <a:stretch>
                    <a:fillRect t="-4762" b="-23810"/>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872B59FE-7DD4-63E8-1E37-DF72C3BFAD95}"/>
                  </a:ext>
                </a:extLst>
              </p:cNvPr>
              <p:cNvGraphicFramePr>
                <a:graphicFrameLocks noGrp="1"/>
              </p:cNvGraphicFramePr>
              <p:nvPr>
                <p:extLst>
                  <p:ext uri="{D42A27DB-BD31-4B8C-83A1-F6EECF244321}">
                    <p14:modId xmlns:p14="http://schemas.microsoft.com/office/powerpoint/2010/main" val="643145596"/>
                  </p:ext>
                </p:extLst>
              </p:nvPr>
            </p:nvGraphicFramePr>
            <p:xfrm>
              <a:off x="6420748" y="1809652"/>
              <a:ext cx="5274310" cy="152400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8775523"/>
                        </a:ext>
                      </a:extLst>
                    </a:gridCol>
                    <a:gridCol w="1849755">
                      <a:extLst>
                        <a:ext uri="{9D8B030D-6E8A-4147-A177-3AD203B41FA5}">
                          <a16:colId xmlns:a16="http://schemas.microsoft.com/office/drawing/2014/main" val="161860748"/>
                        </a:ext>
                      </a:extLst>
                    </a:gridCol>
                    <a:gridCol w="1700530">
                      <a:extLst>
                        <a:ext uri="{9D8B030D-6E8A-4147-A177-3AD203B41FA5}">
                          <a16:colId xmlns:a16="http://schemas.microsoft.com/office/drawing/2014/main" val="1642289193"/>
                        </a:ext>
                      </a:extLst>
                    </a:gridCol>
                  </a:tblGrid>
                  <a:tr h="0">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𝜏</m:t>
                                </m:r>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kern="100">
                                      <a:effectLst/>
                                      <a:latin typeface="Cambria Math" panose="02040503050406030204" pitchFamily="18" charset="0"/>
                                    </a:rPr>
                                    <m:t>𝜏</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kern="100">
                                      <a:effectLst/>
                                      <a:latin typeface="Cambria Math" panose="02040503050406030204" pitchFamily="18" charset="0"/>
                                    </a:rPr>
                                    <m:t>𝜏</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09090107"/>
                      </a:ext>
                    </a:extLst>
                  </a:tr>
                  <a:tr h="0">
                    <a:tc>
                      <a:txBody>
                        <a:bodyPr/>
                        <a:lstStyle/>
                        <a:p>
                          <a:pPr algn="ctr">
                            <a:lnSpc>
                              <a:spcPts val="2000"/>
                            </a:lnSpc>
                          </a:pPr>
                          <a:r>
                            <a:rPr lang="en-US" sz="1050" kern="100">
                              <a:effectLst/>
                            </a:rPr>
                            <a:t>0.01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2.316×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2.333×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324074338"/>
                      </a:ext>
                    </a:extLst>
                  </a:tr>
                  <a:tr h="0">
                    <a:tc>
                      <a:txBody>
                        <a:bodyPr/>
                        <a:lstStyle/>
                        <a:p>
                          <a:pPr algn="ctr">
                            <a:lnSpc>
                              <a:spcPts val="2000"/>
                            </a:lnSpc>
                          </a:pPr>
                          <a:r>
                            <a:rPr lang="en-US" sz="1050" kern="100">
                              <a:effectLst/>
                            </a:rPr>
                            <a:t>0.02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4.499×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4.673×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623201215"/>
                      </a:ext>
                    </a:extLst>
                  </a:tr>
                  <a:tr h="0">
                    <a:tc>
                      <a:txBody>
                        <a:bodyPr/>
                        <a:lstStyle/>
                        <a:p>
                          <a:pPr algn="ctr">
                            <a:lnSpc>
                              <a:spcPts val="2000"/>
                            </a:lnSpc>
                          </a:pPr>
                          <a:r>
                            <a:rPr lang="en-US" sz="1050" kern="100">
                              <a:effectLst/>
                            </a:rPr>
                            <a:t>0.03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6.457×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6.236×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83544765"/>
                      </a:ext>
                    </a:extLst>
                  </a:tr>
                  <a:tr h="0">
                    <a:tc>
                      <a:txBody>
                        <a:bodyPr/>
                        <a:lstStyle/>
                        <a:p>
                          <a:pPr algn="ctr">
                            <a:lnSpc>
                              <a:spcPts val="2000"/>
                            </a:lnSpc>
                          </a:pPr>
                          <a:r>
                            <a:rPr lang="en-US" sz="1050" kern="100">
                              <a:effectLst/>
                            </a:rPr>
                            <a:t>0.04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8.704×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9.033×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45449878"/>
                      </a:ext>
                    </a:extLst>
                  </a:tr>
                  <a:tr h="0">
                    <a:tc>
                      <a:txBody>
                        <a:bodyPr/>
                        <a:lstStyle/>
                        <a:p>
                          <a:pPr algn="ctr">
                            <a:lnSpc>
                              <a:spcPts val="2000"/>
                            </a:lnSpc>
                          </a:pPr>
                          <a:r>
                            <a:rPr lang="en-US" sz="1050" kern="100">
                              <a:effectLst/>
                            </a:rPr>
                            <a:t>0.05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1.085×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1.075×</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−3</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887053015"/>
                      </a:ext>
                    </a:extLst>
                  </a:tr>
                </a:tbl>
              </a:graphicData>
            </a:graphic>
          </p:graphicFrame>
        </mc:Choice>
        <mc:Fallback xmlns="">
          <p:graphicFrame>
            <p:nvGraphicFramePr>
              <p:cNvPr id="18" name="表格 17">
                <a:extLst>
                  <a:ext uri="{FF2B5EF4-FFF2-40B4-BE49-F238E27FC236}">
                    <a16:creationId xmlns:a16="http://schemas.microsoft.com/office/drawing/2014/main" id="{872B59FE-7DD4-63E8-1E37-DF72C3BFAD95}"/>
                  </a:ext>
                </a:extLst>
              </p:cNvPr>
              <p:cNvGraphicFramePr>
                <a:graphicFrameLocks noGrp="1"/>
              </p:cNvGraphicFramePr>
              <p:nvPr>
                <p:extLst>
                  <p:ext uri="{D42A27DB-BD31-4B8C-83A1-F6EECF244321}">
                    <p14:modId xmlns:p14="http://schemas.microsoft.com/office/powerpoint/2010/main" val="643145596"/>
                  </p:ext>
                </p:extLst>
              </p:nvPr>
            </p:nvGraphicFramePr>
            <p:xfrm>
              <a:off x="6420748" y="1809652"/>
              <a:ext cx="5274310" cy="1524000"/>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8775523"/>
                        </a:ext>
                      </a:extLst>
                    </a:gridCol>
                    <a:gridCol w="1849755">
                      <a:extLst>
                        <a:ext uri="{9D8B030D-6E8A-4147-A177-3AD203B41FA5}">
                          <a16:colId xmlns:a16="http://schemas.microsoft.com/office/drawing/2014/main" val="161860748"/>
                        </a:ext>
                      </a:extLst>
                    </a:gridCol>
                    <a:gridCol w="1700530">
                      <a:extLst>
                        <a:ext uri="{9D8B030D-6E8A-4147-A177-3AD203B41FA5}">
                          <a16:colId xmlns:a16="http://schemas.microsoft.com/office/drawing/2014/main" val="1642289193"/>
                        </a:ext>
                      </a:extLst>
                    </a:gridCol>
                  </a:tblGrid>
                  <a:tr h="254000">
                    <a:tc>
                      <a:txBody>
                        <a:bodyPr/>
                        <a:lstStyle/>
                        <a:p>
                          <a:endParaRPr lang="zh-CN"/>
                        </a:p>
                      </a:txBody>
                      <a:tcPr marL="68580" marR="68580" marT="0" marB="0">
                        <a:blipFill>
                          <a:blip r:embed="rId10"/>
                          <a:stretch>
                            <a:fillRect l="-353" t="-2381" r="-207420" b="-516667"/>
                          </a:stretch>
                        </a:blipFill>
                      </a:tcPr>
                    </a:tc>
                    <a:tc>
                      <a:txBody>
                        <a:bodyPr/>
                        <a:lstStyle/>
                        <a:p>
                          <a:endParaRPr lang="zh-CN"/>
                        </a:p>
                      </a:txBody>
                      <a:tcPr marL="68580" marR="68580" marT="0" marB="0">
                        <a:blipFill>
                          <a:blip r:embed="rId10"/>
                          <a:stretch>
                            <a:fillRect l="-93421" t="-2381" r="-93092" b="-516667"/>
                          </a:stretch>
                        </a:blipFill>
                      </a:tcPr>
                    </a:tc>
                    <a:tc>
                      <a:txBody>
                        <a:bodyPr/>
                        <a:lstStyle/>
                        <a:p>
                          <a:endParaRPr lang="zh-CN"/>
                        </a:p>
                      </a:txBody>
                      <a:tcPr marL="68580" marR="68580" marT="0" marB="0">
                        <a:blipFill>
                          <a:blip r:embed="rId10"/>
                          <a:stretch>
                            <a:fillRect l="-210753" t="-2381" r="-1434" b="-516667"/>
                          </a:stretch>
                        </a:blipFill>
                      </a:tcPr>
                    </a:tc>
                    <a:extLst>
                      <a:ext uri="{0D108BD9-81ED-4DB2-BD59-A6C34878D82A}">
                        <a16:rowId xmlns:a16="http://schemas.microsoft.com/office/drawing/2014/main" val="509090107"/>
                      </a:ext>
                    </a:extLst>
                  </a:tr>
                  <a:tr h="254000">
                    <a:tc>
                      <a:txBody>
                        <a:bodyPr/>
                        <a:lstStyle/>
                        <a:p>
                          <a:pPr algn="ctr">
                            <a:lnSpc>
                              <a:spcPts val="2000"/>
                            </a:lnSpc>
                          </a:pPr>
                          <a:r>
                            <a:rPr lang="en-US" sz="1050" kern="100">
                              <a:effectLst/>
                            </a:rPr>
                            <a:t>0.01</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10"/>
                          <a:stretch>
                            <a:fillRect l="-93421" t="-102381" r="-93092" b="-416667"/>
                          </a:stretch>
                        </a:blipFill>
                      </a:tcPr>
                    </a:tc>
                    <a:tc>
                      <a:txBody>
                        <a:bodyPr/>
                        <a:lstStyle/>
                        <a:p>
                          <a:endParaRPr lang="zh-CN"/>
                        </a:p>
                      </a:txBody>
                      <a:tcPr marL="68580" marR="68580" marT="0" marB="0">
                        <a:blipFill>
                          <a:blip r:embed="rId10"/>
                          <a:stretch>
                            <a:fillRect l="-210753" t="-102381" r="-1434" b="-416667"/>
                          </a:stretch>
                        </a:blipFill>
                      </a:tcPr>
                    </a:tc>
                    <a:extLst>
                      <a:ext uri="{0D108BD9-81ED-4DB2-BD59-A6C34878D82A}">
                        <a16:rowId xmlns:a16="http://schemas.microsoft.com/office/drawing/2014/main" val="3324074338"/>
                      </a:ext>
                    </a:extLst>
                  </a:tr>
                  <a:tr h="254000">
                    <a:tc>
                      <a:txBody>
                        <a:bodyPr/>
                        <a:lstStyle/>
                        <a:p>
                          <a:pPr algn="ctr">
                            <a:lnSpc>
                              <a:spcPts val="2000"/>
                            </a:lnSpc>
                          </a:pPr>
                          <a:r>
                            <a:rPr lang="en-US" sz="1050" kern="100">
                              <a:effectLst/>
                            </a:rPr>
                            <a:t>0.02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10"/>
                          <a:stretch>
                            <a:fillRect l="-93421" t="-202381" r="-93092" b="-316667"/>
                          </a:stretch>
                        </a:blipFill>
                      </a:tcPr>
                    </a:tc>
                    <a:tc>
                      <a:txBody>
                        <a:bodyPr/>
                        <a:lstStyle/>
                        <a:p>
                          <a:endParaRPr lang="zh-CN"/>
                        </a:p>
                      </a:txBody>
                      <a:tcPr marL="68580" marR="68580" marT="0" marB="0">
                        <a:blipFill>
                          <a:blip r:embed="rId10"/>
                          <a:stretch>
                            <a:fillRect l="-210753" t="-202381" r="-1434" b="-316667"/>
                          </a:stretch>
                        </a:blipFill>
                      </a:tcPr>
                    </a:tc>
                    <a:extLst>
                      <a:ext uri="{0D108BD9-81ED-4DB2-BD59-A6C34878D82A}">
                        <a16:rowId xmlns:a16="http://schemas.microsoft.com/office/drawing/2014/main" val="3623201215"/>
                      </a:ext>
                    </a:extLst>
                  </a:tr>
                  <a:tr h="254000">
                    <a:tc>
                      <a:txBody>
                        <a:bodyPr/>
                        <a:lstStyle/>
                        <a:p>
                          <a:pPr algn="ctr">
                            <a:lnSpc>
                              <a:spcPts val="2000"/>
                            </a:lnSpc>
                          </a:pPr>
                          <a:r>
                            <a:rPr lang="en-US" sz="1050" kern="100">
                              <a:effectLst/>
                            </a:rPr>
                            <a:t>0.03</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10"/>
                          <a:stretch>
                            <a:fillRect l="-93421" t="-309756" r="-93092" b="-224390"/>
                          </a:stretch>
                        </a:blipFill>
                      </a:tcPr>
                    </a:tc>
                    <a:tc>
                      <a:txBody>
                        <a:bodyPr/>
                        <a:lstStyle/>
                        <a:p>
                          <a:endParaRPr lang="zh-CN"/>
                        </a:p>
                      </a:txBody>
                      <a:tcPr marL="68580" marR="68580" marT="0" marB="0">
                        <a:blipFill>
                          <a:blip r:embed="rId10"/>
                          <a:stretch>
                            <a:fillRect l="-210753" t="-309756" r="-1434" b="-224390"/>
                          </a:stretch>
                        </a:blipFill>
                      </a:tcPr>
                    </a:tc>
                    <a:extLst>
                      <a:ext uri="{0D108BD9-81ED-4DB2-BD59-A6C34878D82A}">
                        <a16:rowId xmlns:a16="http://schemas.microsoft.com/office/drawing/2014/main" val="1783544765"/>
                      </a:ext>
                    </a:extLst>
                  </a:tr>
                  <a:tr h="254000">
                    <a:tc>
                      <a:txBody>
                        <a:bodyPr/>
                        <a:lstStyle/>
                        <a:p>
                          <a:pPr algn="ctr">
                            <a:lnSpc>
                              <a:spcPts val="2000"/>
                            </a:lnSpc>
                          </a:pPr>
                          <a:r>
                            <a:rPr lang="en-US" sz="1050" kern="100">
                              <a:effectLst/>
                            </a:rPr>
                            <a:t>0.04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10"/>
                          <a:stretch>
                            <a:fillRect l="-93421" t="-400000" r="-93092" b="-119048"/>
                          </a:stretch>
                        </a:blipFill>
                      </a:tcPr>
                    </a:tc>
                    <a:tc>
                      <a:txBody>
                        <a:bodyPr/>
                        <a:lstStyle/>
                        <a:p>
                          <a:endParaRPr lang="zh-CN"/>
                        </a:p>
                      </a:txBody>
                      <a:tcPr marL="68580" marR="68580" marT="0" marB="0">
                        <a:blipFill>
                          <a:blip r:embed="rId10"/>
                          <a:stretch>
                            <a:fillRect l="-210753" t="-400000" r="-1434" b="-119048"/>
                          </a:stretch>
                        </a:blipFill>
                      </a:tcPr>
                    </a:tc>
                    <a:extLst>
                      <a:ext uri="{0D108BD9-81ED-4DB2-BD59-A6C34878D82A}">
                        <a16:rowId xmlns:a16="http://schemas.microsoft.com/office/drawing/2014/main" val="1745449878"/>
                      </a:ext>
                    </a:extLst>
                  </a:tr>
                  <a:tr h="254000">
                    <a:tc>
                      <a:txBody>
                        <a:bodyPr/>
                        <a:lstStyle/>
                        <a:p>
                          <a:pPr algn="ctr">
                            <a:lnSpc>
                              <a:spcPts val="2000"/>
                            </a:lnSpc>
                          </a:pPr>
                          <a:r>
                            <a:rPr lang="en-US" sz="1050" kern="100">
                              <a:effectLst/>
                            </a:rPr>
                            <a:t>0.05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10"/>
                          <a:stretch>
                            <a:fillRect l="-93421" t="-500000" r="-93092" b="-19048"/>
                          </a:stretch>
                        </a:blipFill>
                      </a:tcPr>
                    </a:tc>
                    <a:tc>
                      <a:txBody>
                        <a:bodyPr/>
                        <a:lstStyle/>
                        <a:p>
                          <a:endParaRPr lang="zh-CN"/>
                        </a:p>
                      </a:txBody>
                      <a:tcPr marL="68580" marR="68580" marT="0" marB="0">
                        <a:blipFill>
                          <a:blip r:embed="rId10"/>
                          <a:stretch>
                            <a:fillRect l="-210753" t="-500000" r="-1434" b="-19048"/>
                          </a:stretch>
                        </a:blipFill>
                      </a:tcPr>
                    </a:tc>
                    <a:extLst>
                      <a:ext uri="{0D108BD9-81ED-4DB2-BD59-A6C34878D82A}">
                        <a16:rowId xmlns:a16="http://schemas.microsoft.com/office/drawing/2014/main" val="3887053015"/>
                      </a:ext>
                    </a:extLst>
                  </a:tr>
                </a:tbl>
              </a:graphicData>
            </a:graphic>
          </p:graphicFrame>
        </mc:Fallback>
      </mc:AlternateContent>
    </p:spTree>
    <p:extLst>
      <p:ext uri="{BB962C8B-B14F-4D97-AF65-F5344CB8AC3E}">
        <p14:creationId xmlns:p14="http://schemas.microsoft.com/office/powerpoint/2010/main" val="1599819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algn="ctr"/>
            <a:r>
              <a:rPr lang="zh-CN" altLang="en-US" sz="1400" spc="100" dirty="0">
                <a:solidFill>
                  <a:schemeClr val="accent1"/>
                </a:solidFill>
                <a:latin typeface="微软雅黑" panose="020B0503020204020204" pitchFamily="34" charset="-122"/>
                <a:ea typeface="微软雅黑" panose="020B0503020204020204" pitchFamily="34" charset="-122"/>
              </a:rPr>
              <a:t>研究成果</a:t>
            </a: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FEC943C7-0A8C-1FBD-D535-67C0BEA8A633}"/>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8264D24E-D0C7-565F-13CD-E05E077AAF8E}"/>
              </a:ext>
            </a:extLst>
          </p:cNvPr>
          <p:cNvSpPr txBox="1"/>
          <p:nvPr/>
        </p:nvSpPr>
        <p:spPr>
          <a:xfrm>
            <a:off x="748144" y="1039091"/>
            <a:ext cx="814647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二维含拉普拉斯项的非线性耦合方程组</a:t>
            </a:r>
          </a:p>
        </p:txBody>
      </p:sp>
      <p:sp>
        <p:nvSpPr>
          <p:cNvPr id="27" name="文本框 26">
            <a:extLst>
              <a:ext uri="{FF2B5EF4-FFF2-40B4-BE49-F238E27FC236}">
                <a16:creationId xmlns:a16="http://schemas.microsoft.com/office/drawing/2014/main" id="{C78565CD-C7BE-1FA3-F8D4-F60087626036}"/>
              </a:ext>
            </a:extLst>
          </p:cNvPr>
          <p:cNvSpPr txBox="1"/>
          <p:nvPr/>
        </p:nvSpPr>
        <p:spPr>
          <a:xfrm>
            <a:off x="694704" y="4565361"/>
            <a:ext cx="10224656" cy="668773"/>
          </a:xfrm>
          <a:prstGeom prst="rect">
            <a:avLst/>
          </a:prstGeom>
          <a:noFill/>
        </p:spPr>
        <p:txBody>
          <a:bodyPr wrap="square" rtlCol="0">
            <a:spAutoFit/>
          </a:bodyPr>
          <a:lstStyle/>
          <a:p>
            <a:r>
              <a:rPr lang="zh-CN" altLang="en-US" kern="100" dirty="0">
                <a:latin typeface="Times New Roman" panose="02020603050405020304" pitchFamily="18" charset="0"/>
                <a:ea typeface="宋体" panose="02010600030101010101" pitchFamily="2" charset="-122"/>
              </a:rPr>
              <a:t>       结论与上文相似，当虚拟点个数过少时，方法精度极低。而当虚拟点个数足够时，精度变化不会过大，相对稳定。</a:t>
            </a:r>
            <a:endParaRPr lang="zh-CN" altLang="en-US" dirty="0"/>
          </a:p>
        </p:txBody>
      </p:sp>
      <p:sp>
        <p:nvSpPr>
          <p:cNvPr id="29" name="文本框 28">
            <a:extLst>
              <a:ext uri="{FF2B5EF4-FFF2-40B4-BE49-F238E27FC236}">
                <a16:creationId xmlns:a16="http://schemas.microsoft.com/office/drawing/2014/main" id="{AA6F71ED-73F0-EE70-1DCB-03BE9DDAC499}"/>
              </a:ext>
            </a:extLst>
          </p:cNvPr>
          <p:cNvSpPr txBox="1"/>
          <p:nvPr/>
        </p:nvSpPr>
        <p:spPr>
          <a:xfrm>
            <a:off x="7629895" y="3333652"/>
            <a:ext cx="2856017" cy="625812"/>
          </a:xfrm>
          <a:prstGeom prst="rect">
            <a:avLst/>
          </a:prstGeom>
          <a:noFill/>
        </p:spPr>
        <p:txBody>
          <a:bodyPr wrap="square" rtlCol="0">
            <a:spAutoFit/>
          </a:bodyPr>
          <a:lstStyle/>
          <a:p>
            <a:pPr algn="ctr">
              <a:lnSpc>
                <a:spcPts val="2000"/>
              </a:lnSpc>
            </a:pPr>
            <a:r>
              <a:rPr lang="zh-CN" altLang="zh-CN" sz="1000" b="1" kern="100" dirty="0">
                <a:latin typeface="等线 Light" panose="02010600030101010101" pitchFamily="2" charset="-122"/>
                <a:ea typeface="宋体" panose="02010600030101010101" pitchFamily="2" charset="-122"/>
                <a:cs typeface="Times New Roman" panose="02020603050405020304" pitchFamily="18" charset="0"/>
              </a:rPr>
              <a:t>表</a:t>
            </a:r>
            <a:r>
              <a:rPr lang="en-US" altLang="zh-CN" sz="1000" b="1" kern="100" dirty="0">
                <a:latin typeface="Times New Roman" panose="02020603050405020304" pitchFamily="18" charset="0"/>
                <a:ea typeface="等线 Light" panose="02010600030101010101" pitchFamily="2" charset="-122"/>
                <a:cs typeface="Times New Roman" panose="02020603050405020304" pitchFamily="18" charset="0"/>
              </a:rPr>
              <a:t>3.3.3 </a:t>
            </a:r>
            <a:r>
              <a:rPr lang="zh-CN" altLang="en-US" sz="1000" b="1" kern="100" dirty="0">
                <a:latin typeface="Times New Roman" panose="02020603050405020304" pitchFamily="18" charset="0"/>
                <a:ea typeface="等线 Light" panose="02010600030101010101" pitchFamily="2" charset="-122"/>
                <a:cs typeface="Times New Roman" panose="02020603050405020304" pitchFamily="18" charset="0"/>
              </a:rPr>
              <a:t>：</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不同参数</a:t>
            </a:r>
            <a:r>
              <a:rPr lang="en-US" altLang="zh-CN" sz="1200" kern="100" dirty="0">
                <a:latin typeface="Times New Roman" panose="02020603050405020304" pitchFamily="18" charset="0"/>
                <a:ea typeface="等线 Light" panose="02010600030101010101" pitchFamily="2" charset="-122"/>
                <a:cs typeface="Times New Roman" panose="02020603050405020304" pitchFamily="18" charset="0"/>
              </a:rPr>
              <a:t>N</a:t>
            </a:r>
            <a:r>
              <a:rPr lang="zh-CN" altLang="zh-CN" sz="1200" kern="100" dirty="0">
                <a:latin typeface="等线 Light" panose="02010600030101010101" pitchFamily="2" charset="-122"/>
                <a:ea typeface="宋体" panose="02010600030101010101" pitchFamily="2" charset="-122"/>
                <a:cs typeface="Times New Roman" panose="02020603050405020304" pitchFamily="18" charset="0"/>
              </a:rPr>
              <a:t>下的无网格法误差</a:t>
            </a:r>
          </a:p>
          <a:p>
            <a:endParaRPr lang="zh-CN" altLang="en-US" dirty="0"/>
          </a:p>
        </p:txBody>
      </p:sp>
      <p:grpSp>
        <p:nvGrpSpPr>
          <p:cNvPr id="4" name="组合 3">
            <a:extLst>
              <a:ext uri="{FF2B5EF4-FFF2-40B4-BE49-F238E27FC236}">
                <a16:creationId xmlns:a16="http://schemas.microsoft.com/office/drawing/2014/main" id="{5E7F1D1C-9C75-93A5-1978-CD31819D133C}"/>
              </a:ext>
            </a:extLst>
          </p:cNvPr>
          <p:cNvGrpSpPr/>
          <p:nvPr/>
        </p:nvGrpSpPr>
        <p:grpSpPr>
          <a:xfrm>
            <a:off x="748144" y="1723331"/>
            <a:ext cx="5277485" cy="2742565"/>
            <a:chOff x="-1" y="41492"/>
            <a:chExt cx="5281507" cy="2744253"/>
          </a:xfrm>
        </p:grpSpPr>
        <p:grpSp>
          <p:nvGrpSpPr>
            <p:cNvPr id="5" name="组合 4">
              <a:extLst>
                <a:ext uri="{FF2B5EF4-FFF2-40B4-BE49-F238E27FC236}">
                  <a16:creationId xmlns:a16="http://schemas.microsoft.com/office/drawing/2014/main" id="{800EB283-6904-66E0-C8A0-70B2133A4EA9}"/>
                </a:ext>
              </a:extLst>
            </p:cNvPr>
            <p:cNvGrpSpPr/>
            <p:nvPr/>
          </p:nvGrpSpPr>
          <p:grpSpPr>
            <a:xfrm>
              <a:off x="-1" y="41492"/>
              <a:ext cx="5281507" cy="2432038"/>
              <a:chOff x="-1" y="41492"/>
              <a:chExt cx="5281507" cy="2432038"/>
            </a:xfrm>
          </p:grpSpPr>
          <p:grpSp>
            <p:nvGrpSpPr>
              <p:cNvPr id="7" name="组合 6">
                <a:extLst>
                  <a:ext uri="{FF2B5EF4-FFF2-40B4-BE49-F238E27FC236}">
                    <a16:creationId xmlns:a16="http://schemas.microsoft.com/office/drawing/2014/main" id="{E4506FDA-1F9B-A7EA-A3EB-819D3AFB9261}"/>
                  </a:ext>
                </a:extLst>
              </p:cNvPr>
              <p:cNvGrpSpPr/>
              <p:nvPr/>
            </p:nvGrpSpPr>
            <p:grpSpPr>
              <a:xfrm>
                <a:off x="2685059" y="41492"/>
                <a:ext cx="2596447" cy="2432038"/>
                <a:chOff x="0" y="36207"/>
                <a:chExt cx="2596447" cy="2432038"/>
              </a:xfrm>
            </p:grpSpPr>
            <p:pic>
              <p:nvPicPr>
                <p:cNvPr id="14" name="图片 13">
                  <a:extLst>
                    <a:ext uri="{FF2B5EF4-FFF2-40B4-BE49-F238E27FC236}">
                      <a16:creationId xmlns:a16="http://schemas.microsoft.com/office/drawing/2014/main" id="{A4DC6012-39FB-3CEA-9126-30D9C15F6DC5}"/>
                    </a:ext>
                  </a:extLst>
                </p:cNvPr>
                <p:cNvPicPr preferRelativeResize="0">
                  <a:picLocks/>
                </p:cNvPicPr>
                <p:nvPr/>
              </p:nvPicPr>
              <p:blipFill rotWithShape="1">
                <a:blip r:embed="rId2" cstate="print">
                  <a:extLst>
                    <a:ext uri="{28A0092B-C50C-407E-A947-70E740481C1C}">
                      <a14:useLocalDpi xmlns:a14="http://schemas.microsoft.com/office/drawing/2010/main" val="0"/>
                    </a:ext>
                  </a:extLst>
                </a:blip>
                <a:srcRect l="7970" t="17077" r="7598" b="4971"/>
                <a:stretch/>
              </p:blipFill>
              <p:spPr bwMode="auto">
                <a:xfrm>
                  <a:off x="2749" y="36207"/>
                  <a:ext cx="2593698" cy="2161329"/>
                </a:xfrm>
                <a:prstGeom prst="rect">
                  <a:avLst/>
                </a:prstGeom>
                <a:noFill/>
                <a:ln>
                  <a:noFill/>
                </a:ln>
                <a:extLst>
                  <a:ext uri="{53640926-AAD7-44D8-BBD7-CCE9431645EC}">
                    <a14:shadowObscured xmlns:a14="http://schemas.microsoft.com/office/drawing/2010/main"/>
                  </a:ext>
                </a:extLst>
              </p:spPr>
            </p:pic>
            <p:sp>
              <p:nvSpPr>
                <p:cNvPr id="17" name="文本框 1">
                  <a:extLst>
                    <a:ext uri="{FF2B5EF4-FFF2-40B4-BE49-F238E27FC236}">
                      <a16:creationId xmlns:a16="http://schemas.microsoft.com/office/drawing/2014/main" id="{B8E9800E-A7B2-5514-0DB9-CF24072ACCFC}"/>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等线 Light" panose="02010600030101010101" pitchFamily="2" charset="-122"/>
                      <a:cs typeface="Times New Roman" panose="02020603050405020304" pitchFamily="18" charset="0"/>
                    </a:rPr>
                    <a:t>(b)</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p:nvGrpSpPr>
              <p:cNvPr id="8" name="组合 7">
                <a:extLst>
                  <a:ext uri="{FF2B5EF4-FFF2-40B4-BE49-F238E27FC236}">
                    <a16:creationId xmlns:a16="http://schemas.microsoft.com/office/drawing/2014/main" id="{5AD792AE-E9CA-3669-6664-73065F282C09}"/>
                  </a:ext>
                </a:extLst>
              </p:cNvPr>
              <p:cNvGrpSpPr/>
              <p:nvPr/>
            </p:nvGrpSpPr>
            <p:grpSpPr>
              <a:xfrm>
                <a:off x="-1" y="41492"/>
                <a:ext cx="2593975" cy="2426753"/>
                <a:chOff x="-1" y="41492"/>
                <a:chExt cx="2593975" cy="2426753"/>
              </a:xfrm>
            </p:grpSpPr>
            <p:pic>
              <p:nvPicPr>
                <p:cNvPr id="9" name="图片 8">
                  <a:extLst>
                    <a:ext uri="{FF2B5EF4-FFF2-40B4-BE49-F238E27FC236}">
                      <a16:creationId xmlns:a16="http://schemas.microsoft.com/office/drawing/2014/main" id="{2EF642E1-61CE-594A-12F4-732B11DB1B3C}"/>
                    </a:ext>
                  </a:extLst>
                </p:cNvPr>
                <p:cNvPicPr preferRelativeResize="0">
                  <a:picLocks/>
                </p:cNvPicPr>
                <p:nvPr/>
              </p:nvPicPr>
              <p:blipFill rotWithShape="1">
                <a:blip r:embed="rId3" cstate="print">
                  <a:extLst>
                    <a:ext uri="{28A0092B-C50C-407E-A947-70E740481C1C}">
                      <a14:useLocalDpi xmlns:a14="http://schemas.microsoft.com/office/drawing/2010/main" val="0"/>
                    </a:ext>
                  </a:extLst>
                </a:blip>
                <a:srcRect l="8565" t="15693" r="7207" b="5206"/>
                <a:stretch/>
              </p:blipFill>
              <p:spPr bwMode="auto">
                <a:xfrm>
                  <a:off x="-1" y="41492"/>
                  <a:ext cx="2593975" cy="2161330"/>
                </a:xfrm>
                <a:prstGeom prst="rect">
                  <a:avLst/>
                </a:prstGeom>
                <a:noFill/>
                <a:ln>
                  <a:noFill/>
                </a:ln>
                <a:extLst>
                  <a:ext uri="{53640926-AAD7-44D8-BBD7-CCE9431645EC}">
                    <a14:shadowObscured xmlns:a14="http://schemas.microsoft.com/office/drawing/2010/main"/>
                  </a:ext>
                </a:extLst>
              </p:spPr>
            </p:pic>
            <p:sp>
              <p:nvSpPr>
                <p:cNvPr id="10" name="文本框 1">
                  <a:extLst>
                    <a:ext uri="{FF2B5EF4-FFF2-40B4-BE49-F238E27FC236}">
                      <a16:creationId xmlns:a16="http://schemas.microsoft.com/office/drawing/2014/main" id="{C72BFECE-EB2D-13C2-7682-F25B1A4E53E8}"/>
                    </a:ext>
                  </a:extLst>
                </p:cNvPr>
                <p:cNvSpPr txBox="1"/>
                <p:nvPr/>
              </p:nvSpPr>
              <p:spPr>
                <a:xfrm>
                  <a:off x="0" y="2214245"/>
                  <a:ext cx="259143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en-US" sz="1000" kern="100">
                      <a:effectLst/>
                      <a:latin typeface="Times New Roman" panose="02020603050405020304" pitchFamily="18" charset="0"/>
                      <a:ea typeface="宋体" panose="02010600030101010101" pitchFamily="2" charset="-122"/>
                      <a:cs typeface="Times New Roman" panose="02020603050405020304" pitchFamily="18" charset="0"/>
                    </a:rPr>
                    <a:t>(a)</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p:grpSp>
        </p:grpSp>
        <mc:AlternateContent xmlns:mc="http://schemas.openxmlformats.org/markup-compatibility/2006" xmlns:a14="http://schemas.microsoft.com/office/drawing/2010/main">
          <mc:Choice Requires="a14">
            <p:sp>
              <p:nvSpPr>
                <p:cNvPr id="6" name="文本框 1">
                  <a:extLst>
                    <a:ext uri="{FF2B5EF4-FFF2-40B4-BE49-F238E27FC236}">
                      <a16:creationId xmlns:a16="http://schemas.microsoft.com/office/drawing/2014/main" id="{D1B3D047-8BAE-FBBF-61CC-5736B2843023}"/>
                    </a:ext>
                  </a:extLst>
                </p:cNvPr>
                <p:cNvSpPr txBox="1"/>
                <p:nvPr/>
              </p:nvSpPr>
              <p:spPr>
                <a:xfrm>
                  <a:off x="0" y="2531745"/>
                  <a:ext cx="5276215" cy="254000"/>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algn="ctr">
                    <a:lnSpc>
                      <a:spcPts val="2000"/>
                    </a:lnSpc>
                  </a:pPr>
                  <a:r>
                    <a:rPr lang="zh-CN" sz="1000" b="1" kern="100">
                      <a:effectLst/>
                      <a:latin typeface="等线 Light" panose="02010600030101010101" pitchFamily="2" charset="-122"/>
                      <a:ea typeface="宋体" panose="02010600030101010101" pitchFamily="2" charset="-122"/>
                      <a:cs typeface="Times New Roman" panose="02020603050405020304" pitchFamily="18" charset="0"/>
                    </a:rPr>
                    <a:t>图</a:t>
                  </a:r>
                  <a:r>
                    <a:rPr lang="en-US" sz="1000" b="1" kern="100">
                      <a:effectLst/>
                      <a:latin typeface="Times New Roman" panose="02020603050405020304" pitchFamily="18" charset="0"/>
                      <a:ea typeface="等线 Light" panose="02010600030101010101" pitchFamily="2" charset="-122"/>
                      <a:cs typeface="Times New Roman" panose="02020603050405020304" pitchFamily="18" charset="0"/>
                    </a:rPr>
                    <a:t>3.3.8</a:t>
                  </a:r>
                  <a:r>
                    <a:rPr lang="zh-CN" sz="1000" kern="100">
                      <a:effectLst/>
                      <a:latin typeface="等线 Light" panose="02010600030101010101" pitchFamily="2" charset="-122"/>
                      <a:ea typeface="黑体" panose="02010609060101010101" pitchFamily="49" charset="-122"/>
                      <a:cs typeface="Times New Roman" panose="02020603050405020304" pitchFamily="18" charset="0"/>
                    </a:rPr>
                    <a:t>：</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𝑢</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𝑁</m:t>
                          </m:r>
                        </m:sup>
                      </m:sSubSup>
                    </m:oMath>
                  </a14:m>
                  <a:r>
                    <a:rPr lang="zh-CN" sz="1000" kern="100">
                      <a:effectLst/>
                      <a:latin typeface="等线 Light" panose="02010600030101010101" pitchFamily="2" charset="-122"/>
                      <a:ea typeface="宋体" panose="02010600030101010101" pitchFamily="2" charset="-122"/>
                      <a:cs typeface="Times New Roman" panose="02020603050405020304" pitchFamily="18" charset="0"/>
                    </a:rPr>
                    <a:t>和</a:t>
                  </a:r>
                  <a14:m>
                    <m:oMath xmlns:m="http://schemas.openxmlformats.org/officeDocument/2006/math">
                      <m:sSubSup>
                        <m:sSubSupPr>
                          <m:ctrlPr>
                            <a:rPr lang="zh-CN" sz="12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𝐸</m:t>
                          </m:r>
                        </m:e>
                        <m:sub>
                          <m:r>
                            <a:rPr lang="en-US" sz="1000" i="1" kern="100">
                              <a:effectLst/>
                              <a:latin typeface="Cambria Math" panose="02040503050406030204" pitchFamily="18" charset="0"/>
                              <a:ea typeface="等线 Light" panose="02010600030101010101" pitchFamily="2" charset="-122"/>
                              <a:cs typeface="Times New Roman" panose="02020603050405020304" pitchFamily="18" charset="0"/>
                            </a:rPr>
                            <m:t>𝜇</m:t>
                          </m:r>
                        </m:sub>
                        <m:sup>
                          <m:r>
                            <a:rPr lang="en-US" sz="1200" i="1" kern="100">
                              <a:effectLst/>
                              <a:latin typeface="Cambria Math" panose="02040503050406030204" pitchFamily="18" charset="0"/>
                              <a:ea typeface="等线 Light" panose="02010600030101010101" pitchFamily="2" charset="-122"/>
                              <a:cs typeface="Times New Roman" panose="02020603050405020304" pitchFamily="18" charset="0"/>
                            </a:rPr>
                            <m:t>𝑁</m:t>
                          </m:r>
                        </m:sup>
                      </m:sSubSup>
                    </m:oMath>
                  </a14:m>
                  <a:r>
                    <a:rPr lang="zh-CN" sz="1200" kern="100">
                      <a:effectLst/>
                      <a:latin typeface="等线 Light" panose="02010600030101010101" pitchFamily="2" charset="-122"/>
                      <a:ea typeface="宋体" panose="02010600030101010101" pitchFamily="2" charset="-122"/>
                      <a:cs typeface="Times New Roman" panose="02020603050405020304" pitchFamily="18" charset="0"/>
                    </a:rPr>
                    <a:t>随</a:t>
                  </a:r>
                  <a:r>
                    <a:rPr lang="en-US" sz="1200" i="1" kern="100">
                      <a:effectLst/>
                      <a:latin typeface="Times New Roman" panose="02020603050405020304" pitchFamily="18" charset="0"/>
                      <a:ea typeface="等线 Light" panose="02010600030101010101" pitchFamily="2" charset="-122"/>
                      <a:cs typeface="Times New Roman" panose="02020603050405020304" pitchFamily="18" charset="0"/>
                    </a:rPr>
                    <a:t>N</a:t>
                  </a:r>
                  <a:r>
                    <a:rPr lang="zh-CN" sz="1200" kern="100">
                      <a:effectLst/>
                      <a:latin typeface="等线 Light" panose="02010600030101010101" pitchFamily="2" charset="-122"/>
                      <a:ea typeface="宋体" panose="02010600030101010101" pitchFamily="2" charset="-122"/>
                      <a:cs typeface="Times New Roman" panose="02020603050405020304" pitchFamily="18" charset="0"/>
                    </a:rPr>
                    <a:t>改变的图像</a:t>
                  </a:r>
                  <a:endParaRPr lang="zh-CN" sz="1000" kern="100">
                    <a:effectLst/>
                    <a:latin typeface="等线 Light" panose="02010600030101010101" pitchFamily="2" charset="-122"/>
                    <a:ea typeface="等线 Light" panose="02010600030101010101" pitchFamily="2" charset="-122"/>
                    <a:cs typeface="Times New Roman" panose="02020603050405020304" pitchFamily="18" charset="0"/>
                  </a:endParaRPr>
                </a:p>
              </p:txBody>
            </p:sp>
          </mc:Choice>
          <mc:Fallback xmlns="">
            <p:sp>
              <p:nvSpPr>
                <p:cNvPr id="6" name="文本框 1">
                  <a:extLst>
                    <a:ext uri="{FF2B5EF4-FFF2-40B4-BE49-F238E27FC236}">
                      <a16:creationId xmlns:a16="http://schemas.microsoft.com/office/drawing/2014/main" id="{D1B3D047-8BAE-FBBF-61CC-5736B2843023}"/>
                    </a:ext>
                  </a:extLst>
                </p:cNvPr>
                <p:cNvSpPr txBox="1">
                  <a:spLocks noRot="1" noChangeAspect="1" noMove="1" noResize="1" noEditPoints="1" noAdjustHandles="1" noChangeArrowheads="1" noChangeShapeType="1" noTextEdit="1"/>
                </p:cNvSpPr>
                <p:nvPr/>
              </p:nvSpPr>
              <p:spPr>
                <a:xfrm>
                  <a:off x="0" y="2531745"/>
                  <a:ext cx="5276215" cy="254000"/>
                </a:xfrm>
                <a:prstGeom prst="rect">
                  <a:avLst/>
                </a:prstGeom>
                <a:blipFill>
                  <a:blip r:embed="rId4"/>
                  <a:stretch>
                    <a:fillRect t="-4762" b="-23810"/>
                  </a:stretch>
                </a:blipFill>
                <a:ln>
                  <a:noFill/>
                </a:ln>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graphicFrame>
            <p:nvGraphicFramePr>
              <p:cNvPr id="18" name="表格 17">
                <a:extLst>
                  <a:ext uri="{FF2B5EF4-FFF2-40B4-BE49-F238E27FC236}">
                    <a16:creationId xmlns:a16="http://schemas.microsoft.com/office/drawing/2014/main" id="{EA0A4543-C582-0313-9D14-2787342F6560}"/>
                  </a:ext>
                </a:extLst>
              </p:cNvPr>
              <p:cNvGraphicFramePr>
                <a:graphicFrameLocks noGrp="1"/>
              </p:cNvGraphicFramePr>
              <p:nvPr>
                <p:extLst>
                  <p:ext uri="{D42A27DB-BD31-4B8C-83A1-F6EECF244321}">
                    <p14:modId xmlns:p14="http://schemas.microsoft.com/office/powerpoint/2010/main" val="4118151338"/>
                  </p:ext>
                </p:extLst>
              </p:nvPr>
            </p:nvGraphicFramePr>
            <p:xfrm>
              <a:off x="6420748" y="1828257"/>
              <a:ext cx="5274310" cy="1504569"/>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45595593"/>
                        </a:ext>
                      </a:extLst>
                    </a:gridCol>
                    <a:gridCol w="1849755">
                      <a:extLst>
                        <a:ext uri="{9D8B030D-6E8A-4147-A177-3AD203B41FA5}">
                          <a16:colId xmlns:a16="http://schemas.microsoft.com/office/drawing/2014/main" val="3166464652"/>
                        </a:ext>
                      </a:extLst>
                    </a:gridCol>
                    <a:gridCol w="1700530">
                      <a:extLst>
                        <a:ext uri="{9D8B030D-6E8A-4147-A177-3AD203B41FA5}">
                          <a16:colId xmlns:a16="http://schemas.microsoft.com/office/drawing/2014/main" val="4020374670"/>
                        </a:ext>
                      </a:extLst>
                    </a:gridCol>
                  </a:tblGrid>
                  <a:tr h="0">
                    <a:tc>
                      <a:txBody>
                        <a:bodyPr/>
                        <a:lstStyle/>
                        <a:p>
                          <a:pPr algn="ctr">
                            <a:lnSpc>
                              <a:spcPts val="2000"/>
                            </a:lnSpc>
                          </a:pPr>
                          <a:r>
                            <a:rPr lang="en-US" sz="1050" kern="100">
                              <a:effectLst/>
                            </a:rPr>
                            <a:t>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𝑢</m:t>
                                  </m:r>
                                </m:sub>
                                <m:sup>
                                  <m:r>
                                    <a:rPr lang="en-US" sz="1050" kern="100">
                                      <a:effectLst/>
                                      <a:latin typeface="Cambria Math" panose="02040503050406030204" pitchFamily="18" charset="0"/>
                                    </a:rPr>
                                    <m:t>𝑁</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 xmlns:m="http://schemas.openxmlformats.org/officeDocument/2006/math">
                              <m:sSubSup>
                                <m:sSubSupPr>
                                  <m:ctrlPr>
                                    <a:rPr lang="zh-CN" sz="1050" i="1" kern="100">
                                      <a:effectLst/>
                                      <a:latin typeface="Cambria Math" panose="02040503050406030204" pitchFamily="18" charset="0"/>
                                    </a:rPr>
                                  </m:ctrlPr>
                                </m:sSubSupPr>
                                <m:e>
                                  <m:r>
                                    <a:rPr lang="en-US" sz="1050" kern="100">
                                      <a:effectLst/>
                                      <a:latin typeface="Cambria Math" panose="02040503050406030204" pitchFamily="18" charset="0"/>
                                    </a:rPr>
                                    <m:t>𝐸</m:t>
                                  </m:r>
                                </m:e>
                                <m:sub>
                                  <m:r>
                                    <a:rPr lang="en-US" sz="1050" kern="100">
                                      <a:effectLst/>
                                      <a:latin typeface="Cambria Math" panose="02040503050406030204" pitchFamily="18" charset="0"/>
                                    </a:rPr>
                                    <m:t>𝜇</m:t>
                                  </m:r>
                                </m:sub>
                                <m:sup>
                                  <m:r>
                                    <a:rPr lang="en-US" sz="1050" kern="100">
                                      <a:effectLst/>
                                      <a:latin typeface="Cambria Math" panose="02040503050406030204" pitchFamily="18" charset="0"/>
                                    </a:rPr>
                                    <m:t>𝑁</m:t>
                                  </m:r>
                                </m:sup>
                              </m:sSubSup>
                            </m:oMath>
                          </a14:m>
                          <a:r>
                            <a:rPr lang="zh-CN" sz="1050" kern="100">
                              <a:effectLst/>
                            </a:rPr>
                            <a:t>（保留四位有效数字）</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828962844"/>
                      </a:ext>
                    </a:extLst>
                  </a:tr>
                  <a:tr h="0">
                    <a:tc>
                      <a:txBody>
                        <a:bodyPr/>
                        <a:lstStyle/>
                        <a:p>
                          <a:pPr algn="ctr">
                            <a:lnSpc>
                              <a:spcPts val="2000"/>
                            </a:lnSpc>
                          </a:pPr>
                          <a:r>
                            <a:rPr lang="en-US" sz="1050" kern="100">
                              <a:effectLst/>
                            </a:rPr>
                            <a:t>16</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1.155</m:t>
                                </m:r>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1.049</m:t>
                                </m:r>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892093704"/>
                      </a:ext>
                    </a:extLst>
                  </a:tr>
                  <a:tr h="0">
                    <a:tc>
                      <a:txBody>
                        <a:bodyPr/>
                        <a:lstStyle/>
                        <a:p>
                          <a:pPr algn="ctr">
                            <a:lnSpc>
                              <a:spcPts val="2000"/>
                            </a:lnSpc>
                          </a:pPr>
                          <a:r>
                            <a:rPr lang="en-US" sz="1050" kern="100">
                              <a:effectLst/>
                            </a:rPr>
                            <a:t>25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3.954×</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−1</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3.969×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−1</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725545564"/>
                      </a:ext>
                    </a:extLst>
                  </a:tr>
                  <a:tr h="0">
                    <a:tc>
                      <a:txBody>
                        <a:bodyPr/>
                        <a:lstStyle/>
                        <a:p>
                          <a:pPr algn="ctr">
                            <a:lnSpc>
                              <a:spcPts val="2000"/>
                            </a:lnSpc>
                          </a:pPr>
                          <a:r>
                            <a:rPr lang="en-US" sz="1050" kern="100">
                              <a:effectLst/>
                            </a:rPr>
                            <a:t>324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2.316×</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2.333×</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859434040"/>
                      </a:ext>
                    </a:extLst>
                  </a:tr>
                  <a:tr h="0">
                    <a:tc>
                      <a:txBody>
                        <a:bodyPr/>
                        <a:lstStyle/>
                        <a:p>
                          <a:pPr algn="ctr">
                            <a:lnSpc>
                              <a:spcPts val="2000"/>
                            </a:lnSpc>
                          </a:pPr>
                          <a:r>
                            <a:rPr lang="en-US" sz="1050" kern="100">
                              <a:effectLst/>
                            </a:rPr>
                            <a:t>400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2.632×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2.489×</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476044572"/>
                      </a:ext>
                    </a:extLst>
                  </a:tr>
                  <a:tr h="0">
                    <a:tc>
                      <a:txBody>
                        <a:bodyPr/>
                        <a:lstStyle/>
                        <a:p>
                          <a:pPr algn="ctr">
                            <a:lnSpc>
                              <a:spcPts val="2000"/>
                            </a:lnSpc>
                          </a:pPr>
                          <a:r>
                            <a:rPr lang="en-US" sz="1050" kern="100">
                              <a:effectLst/>
                            </a:rPr>
                            <a:t>625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2.352×</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ctr">
                            <a:lnSpc>
                              <a:spcPts val="2000"/>
                            </a:lnSpc>
                          </a:pPr>
                          <a14:m>
                            <m:oMathPara xmlns:m="http://schemas.openxmlformats.org/officeDocument/2006/math">
                              <m:oMathParaPr>
                                <m:jc m:val="centerGroup"/>
                              </m:oMathParaPr>
                              <m:oMath xmlns:m="http://schemas.openxmlformats.org/officeDocument/2006/math">
                                <m:r>
                                  <a:rPr lang="en-US" sz="1050" kern="100">
                                    <a:effectLst/>
                                    <a:latin typeface="Cambria Math" panose="02040503050406030204" pitchFamily="18" charset="0"/>
                                  </a:rPr>
                                  <m:t>2.247×</m:t>
                                </m:r>
                                <m:sSup>
                                  <m:sSupPr>
                                    <m:ctrlPr>
                                      <a:rPr lang="zh-CN" sz="1050" i="1" kern="100">
                                        <a:effectLst/>
                                        <a:latin typeface="Cambria Math" panose="02040503050406030204" pitchFamily="18" charset="0"/>
                                      </a:rPr>
                                    </m:ctrlPr>
                                  </m:sSupPr>
                                  <m:e>
                                    <m:r>
                                      <a:rPr lang="en-US" sz="1050" kern="100">
                                        <a:effectLst/>
                                        <a:latin typeface="Cambria Math" panose="02040503050406030204" pitchFamily="18" charset="0"/>
                                      </a:rPr>
                                      <m:t>10</m:t>
                                    </m:r>
                                  </m:e>
                                  <m:sup>
                                    <m:r>
                                      <a:rPr lang="en-US" sz="1050" kern="100">
                                        <a:effectLst/>
                                        <a:latin typeface="Cambria Math" panose="02040503050406030204" pitchFamily="18" charset="0"/>
                                      </a:rPr>
                                      <m:t>−4</m:t>
                                    </m:r>
                                  </m:sup>
                                </m:sSup>
                              </m:oMath>
                            </m:oMathPara>
                          </a14:m>
                          <a:endParaRPr lang="zh-CN" sz="12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11007894"/>
                      </a:ext>
                    </a:extLst>
                  </a:tr>
                </a:tbl>
              </a:graphicData>
            </a:graphic>
          </p:graphicFrame>
        </mc:Choice>
        <mc:Fallback xmlns="">
          <p:graphicFrame>
            <p:nvGraphicFramePr>
              <p:cNvPr id="18" name="表格 17">
                <a:extLst>
                  <a:ext uri="{FF2B5EF4-FFF2-40B4-BE49-F238E27FC236}">
                    <a16:creationId xmlns:a16="http://schemas.microsoft.com/office/drawing/2014/main" id="{EA0A4543-C582-0313-9D14-2787342F6560}"/>
                  </a:ext>
                </a:extLst>
              </p:cNvPr>
              <p:cNvGraphicFramePr>
                <a:graphicFrameLocks noGrp="1"/>
              </p:cNvGraphicFramePr>
              <p:nvPr>
                <p:extLst>
                  <p:ext uri="{D42A27DB-BD31-4B8C-83A1-F6EECF244321}">
                    <p14:modId xmlns:p14="http://schemas.microsoft.com/office/powerpoint/2010/main" val="4118151338"/>
                  </p:ext>
                </p:extLst>
              </p:nvPr>
            </p:nvGraphicFramePr>
            <p:xfrm>
              <a:off x="6420748" y="1828257"/>
              <a:ext cx="5274310" cy="1505395"/>
            </p:xfrm>
            <a:graphic>
              <a:graphicData uri="http://schemas.openxmlformats.org/drawingml/2006/table">
                <a:tbl>
                  <a:tblPr firstRow="1" firstCol="1" bandRow="1">
                    <a:tableStyleId>{5C22544A-7EE6-4342-B048-85BDC9FD1C3A}</a:tableStyleId>
                  </a:tblPr>
                  <a:tblGrid>
                    <a:gridCol w="1724025">
                      <a:extLst>
                        <a:ext uri="{9D8B030D-6E8A-4147-A177-3AD203B41FA5}">
                          <a16:colId xmlns:a16="http://schemas.microsoft.com/office/drawing/2014/main" val="345595593"/>
                        </a:ext>
                      </a:extLst>
                    </a:gridCol>
                    <a:gridCol w="1849755">
                      <a:extLst>
                        <a:ext uri="{9D8B030D-6E8A-4147-A177-3AD203B41FA5}">
                          <a16:colId xmlns:a16="http://schemas.microsoft.com/office/drawing/2014/main" val="3166464652"/>
                        </a:ext>
                      </a:extLst>
                    </a:gridCol>
                    <a:gridCol w="1700530">
                      <a:extLst>
                        <a:ext uri="{9D8B030D-6E8A-4147-A177-3AD203B41FA5}">
                          <a16:colId xmlns:a16="http://schemas.microsoft.com/office/drawing/2014/main" val="4020374670"/>
                        </a:ext>
                      </a:extLst>
                    </a:gridCol>
                  </a:tblGrid>
                  <a:tr h="235395">
                    <a:tc>
                      <a:txBody>
                        <a:bodyPr/>
                        <a:lstStyle/>
                        <a:p>
                          <a:pPr algn="ctr">
                            <a:lnSpc>
                              <a:spcPts val="2000"/>
                            </a:lnSpc>
                          </a:pPr>
                          <a:r>
                            <a:rPr lang="en-US" sz="1050" kern="100">
                              <a:effectLst/>
                            </a:rPr>
                            <a:t>N</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2564" r="-93092" b="-556410"/>
                          </a:stretch>
                        </a:blipFill>
                      </a:tcPr>
                    </a:tc>
                    <a:tc>
                      <a:txBody>
                        <a:bodyPr/>
                        <a:lstStyle/>
                        <a:p>
                          <a:endParaRPr lang="zh-CN"/>
                        </a:p>
                      </a:txBody>
                      <a:tcPr marL="68580" marR="68580" marT="0" marB="0">
                        <a:blipFill>
                          <a:blip r:embed="rId5"/>
                          <a:stretch>
                            <a:fillRect l="-210753" t="-2564" r="-1434" b="-556410"/>
                          </a:stretch>
                        </a:blipFill>
                      </a:tcPr>
                    </a:tc>
                    <a:extLst>
                      <a:ext uri="{0D108BD9-81ED-4DB2-BD59-A6C34878D82A}">
                        <a16:rowId xmlns:a16="http://schemas.microsoft.com/office/drawing/2014/main" val="1828962844"/>
                      </a:ext>
                    </a:extLst>
                  </a:tr>
                  <a:tr h="254000">
                    <a:tc>
                      <a:txBody>
                        <a:bodyPr/>
                        <a:lstStyle/>
                        <a:p>
                          <a:pPr algn="ctr">
                            <a:lnSpc>
                              <a:spcPts val="2000"/>
                            </a:lnSpc>
                          </a:pPr>
                          <a:r>
                            <a:rPr lang="en-US" sz="1050" kern="100">
                              <a:effectLst/>
                            </a:rPr>
                            <a:t>16</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95238" r="-93092" b="-416667"/>
                          </a:stretch>
                        </a:blipFill>
                      </a:tcPr>
                    </a:tc>
                    <a:tc>
                      <a:txBody>
                        <a:bodyPr/>
                        <a:lstStyle/>
                        <a:p>
                          <a:endParaRPr lang="zh-CN"/>
                        </a:p>
                      </a:txBody>
                      <a:tcPr marL="68580" marR="68580" marT="0" marB="0">
                        <a:blipFill>
                          <a:blip r:embed="rId5"/>
                          <a:stretch>
                            <a:fillRect l="-210753" t="-95238" r="-1434" b="-416667"/>
                          </a:stretch>
                        </a:blipFill>
                      </a:tcPr>
                    </a:tc>
                    <a:extLst>
                      <a:ext uri="{0D108BD9-81ED-4DB2-BD59-A6C34878D82A}">
                        <a16:rowId xmlns:a16="http://schemas.microsoft.com/office/drawing/2014/main" val="2892093704"/>
                      </a:ext>
                    </a:extLst>
                  </a:tr>
                  <a:tr h="254000">
                    <a:tc>
                      <a:txBody>
                        <a:bodyPr/>
                        <a:lstStyle/>
                        <a:p>
                          <a:pPr algn="ctr">
                            <a:lnSpc>
                              <a:spcPts val="2000"/>
                            </a:lnSpc>
                          </a:pPr>
                          <a:r>
                            <a:rPr lang="en-US" sz="1050" kern="100">
                              <a:effectLst/>
                            </a:rPr>
                            <a:t>25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200000" r="-93092" b="-326829"/>
                          </a:stretch>
                        </a:blipFill>
                      </a:tcPr>
                    </a:tc>
                    <a:tc>
                      <a:txBody>
                        <a:bodyPr/>
                        <a:lstStyle/>
                        <a:p>
                          <a:endParaRPr lang="zh-CN"/>
                        </a:p>
                      </a:txBody>
                      <a:tcPr marL="68580" marR="68580" marT="0" marB="0">
                        <a:blipFill>
                          <a:blip r:embed="rId5"/>
                          <a:stretch>
                            <a:fillRect l="-210753" t="-200000" r="-1434" b="-326829"/>
                          </a:stretch>
                        </a:blipFill>
                      </a:tcPr>
                    </a:tc>
                    <a:extLst>
                      <a:ext uri="{0D108BD9-81ED-4DB2-BD59-A6C34878D82A}">
                        <a16:rowId xmlns:a16="http://schemas.microsoft.com/office/drawing/2014/main" val="1725545564"/>
                      </a:ext>
                    </a:extLst>
                  </a:tr>
                  <a:tr h="254000">
                    <a:tc>
                      <a:txBody>
                        <a:bodyPr/>
                        <a:lstStyle/>
                        <a:p>
                          <a:pPr algn="ctr">
                            <a:lnSpc>
                              <a:spcPts val="2000"/>
                            </a:lnSpc>
                          </a:pPr>
                          <a:r>
                            <a:rPr lang="en-US" sz="1050" kern="100">
                              <a:effectLst/>
                            </a:rPr>
                            <a:t>324</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292857" r="-93092" b="-219048"/>
                          </a:stretch>
                        </a:blipFill>
                      </a:tcPr>
                    </a:tc>
                    <a:tc>
                      <a:txBody>
                        <a:bodyPr/>
                        <a:lstStyle/>
                        <a:p>
                          <a:endParaRPr lang="zh-CN"/>
                        </a:p>
                      </a:txBody>
                      <a:tcPr marL="68580" marR="68580" marT="0" marB="0">
                        <a:blipFill>
                          <a:blip r:embed="rId5"/>
                          <a:stretch>
                            <a:fillRect l="-210753" t="-292857" r="-1434" b="-219048"/>
                          </a:stretch>
                        </a:blipFill>
                      </a:tcPr>
                    </a:tc>
                    <a:extLst>
                      <a:ext uri="{0D108BD9-81ED-4DB2-BD59-A6C34878D82A}">
                        <a16:rowId xmlns:a16="http://schemas.microsoft.com/office/drawing/2014/main" val="859434040"/>
                      </a:ext>
                    </a:extLst>
                  </a:tr>
                  <a:tr h="254000">
                    <a:tc>
                      <a:txBody>
                        <a:bodyPr/>
                        <a:lstStyle/>
                        <a:p>
                          <a:pPr algn="ctr">
                            <a:lnSpc>
                              <a:spcPts val="2000"/>
                            </a:lnSpc>
                          </a:pPr>
                          <a:r>
                            <a:rPr lang="en-US" sz="1050" kern="100">
                              <a:effectLst/>
                            </a:rPr>
                            <a:t>400</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392857" r="-93092" b="-119048"/>
                          </a:stretch>
                        </a:blipFill>
                      </a:tcPr>
                    </a:tc>
                    <a:tc>
                      <a:txBody>
                        <a:bodyPr/>
                        <a:lstStyle/>
                        <a:p>
                          <a:endParaRPr lang="zh-CN"/>
                        </a:p>
                      </a:txBody>
                      <a:tcPr marL="68580" marR="68580" marT="0" marB="0">
                        <a:blipFill>
                          <a:blip r:embed="rId5"/>
                          <a:stretch>
                            <a:fillRect l="-210753" t="-392857" r="-1434" b="-119048"/>
                          </a:stretch>
                        </a:blipFill>
                      </a:tcPr>
                    </a:tc>
                    <a:extLst>
                      <a:ext uri="{0D108BD9-81ED-4DB2-BD59-A6C34878D82A}">
                        <a16:rowId xmlns:a16="http://schemas.microsoft.com/office/drawing/2014/main" val="476044572"/>
                      </a:ext>
                    </a:extLst>
                  </a:tr>
                  <a:tr h="254000">
                    <a:tc>
                      <a:txBody>
                        <a:bodyPr/>
                        <a:lstStyle/>
                        <a:p>
                          <a:pPr algn="ctr">
                            <a:lnSpc>
                              <a:spcPts val="2000"/>
                            </a:lnSpc>
                          </a:pPr>
                          <a:r>
                            <a:rPr lang="en-US" sz="1050" kern="100">
                              <a:effectLst/>
                            </a:rPr>
                            <a:t>625</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endParaRPr lang="zh-CN"/>
                        </a:p>
                      </a:txBody>
                      <a:tcPr marL="68580" marR="68580" marT="0" marB="0">
                        <a:blipFill>
                          <a:blip r:embed="rId5"/>
                          <a:stretch>
                            <a:fillRect l="-93421" t="-492857" r="-93092" b="-19048"/>
                          </a:stretch>
                        </a:blipFill>
                      </a:tcPr>
                    </a:tc>
                    <a:tc>
                      <a:txBody>
                        <a:bodyPr/>
                        <a:lstStyle/>
                        <a:p>
                          <a:endParaRPr lang="zh-CN"/>
                        </a:p>
                      </a:txBody>
                      <a:tcPr marL="68580" marR="68580" marT="0" marB="0">
                        <a:blipFill>
                          <a:blip r:embed="rId5"/>
                          <a:stretch>
                            <a:fillRect l="-210753" t="-492857" r="-1434" b="-19048"/>
                          </a:stretch>
                        </a:blipFill>
                      </a:tcPr>
                    </a:tc>
                    <a:extLst>
                      <a:ext uri="{0D108BD9-81ED-4DB2-BD59-A6C34878D82A}">
                        <a16:rowId xmlns:a16="http://schemas.microsoft.com/office/drawing/2014/main" val="111007894"/>
                      </a:ext>
                    </a:extLst>
                  </a:tr>
                </a:tbl>
              </a:graphicData>
            </a:graphic>
          </p:graphicFrame>
        </mc:Fallback>
      </mc:AlternateContent>
    </p:spTree>
    <p:extLst>
      <p:ext uri="{BB962C8B-B14F-4D97-AF65-F5344CB8AC3E}">
        <p14:creationId xmlns:p14="http://schemas.microsoft.com/office/powerpoint/2010/main" val="9233540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CE5A6F5D-97C5-4282-82F3-C9364BDA597D}"/>
              </a:ext>
            </a:extLst>
          </p:cNvPr>
          <p:cNvSpPr txBox="1"/>
          <p:nvPr/>
        </p:nvSpPr>
        <p:spPr>
          <a:xfrm>
            <a:off x="1443288"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01</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 name="矩形 7">
            <a:extLst>
              <a:ext uri="{FF2B5EF4-FFF2-40B4-BE49-F238E27FC236}">
                <a16:creationId xmlns:a16="http://schemas.microsoft.com/office/drawing/2014/main" id="{C515F417-5328-40DE-9691-BA2DE15D4E22}"/>
              </a:ext>
            </a:extLst>
          </p:cNvPr>
          <p:cNvSpPr/>
          <p:nvPr/>
        </p:nvSpPr>
        <p:spPr>
          <a:xfrm>
            <a:off x="1202751" y="3625518"/>
            <a:ext cx="1620957"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选题背景</a:t>
            </a:r>
          </a:p>
        </p:txBody>
      </p:sp>
      <p:sp>
        <p:nvSpPr>
          <p:cNvPr id="50" name="文本框 49">
            <a:extLst>
              <a:ext uri="{FF2B5EF4-FFF2-40B4-BE49-F238E27FC236}">
                <a16:creationId xmlns:a16="http://schemas.microsoft.com/office/drawing/2014/main" id="{68B01278-F660-4CAC-8E80-CE714AADF92E}"/>
              </a:ext>
            </a:extLst>
          </p:cNvPr>
          <p:cNvSpPr txBox="1"/>
          <p:nvPr/>
        </p:nvSpPr>
        <p:spPr>
          <a:xfrm>
            <a:off x="4104646"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02</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79" name="矩形 78">
            <a:extLst>
              <a:ext uri="{FF2B5EF4-FFF2-40B4-BE49-F238E27FC236}">
                <a16:creationId xmlns:a16="http://schemas.microsoft.com/office/drawing/2014/main" id="{C515F417-5328-40DE-9691-BA2DE15D4E22}"/>
              </a:ext>
            </a:extLst>
          </p:cNvPr>
          <p:cNvSpPr/>
          <p:nvPr/>
        </p:nvSpPr>
        <p:spPr>
          <a:xfrm>
            <a:off x="3896263" y="3625518"/>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研究方法</a:t>
            </a:r>
          </a:p>
        </p:txBody>
      </p:sp>
      <p:sp>
        <p:nvSpPr>
          <p:cNvPr id="67" name="文本框 66">
            <a:extLst>
              <a:ext uri="{FF2B5EF4-FFF2-40B4-BE49-F238E27FC236}">
                <a16:creationId xmlns:a16="http://schemas.microsoft.com/office/drawing/2014/main" id="{C6DFF80B-D10E-4A81-BDBE-445A27EF3212}"/>
              </a:ext>
            </a:extLst>
          </p:cNvPr>
          <p:cNvSpPr txBox="1"/>
          <p:nvPr/>
        </p:nvSpPr>
        <p:spPr>
          <a:xfrm>
            <a:off x="6766004"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03</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0" name="矩形 79">
            <a:extLst>
              <a:ext uri="{FF2B5EF4-FFF2-40B4-BE49-F238E27FC236}">
                <a16:creationId xmlns:a16="http://schemas.microsoft.com/office/drawing/2014/main" id="{C515F417-5328-40DE-9691-BA2DE15D4E22}"/>
              </a:ext>
            </a:extLst>
          </p:cNvPr>
          <p:cNvSpPr/>
          <p:nvPr/>
        </p:nvSpPr>
        <p:spPr>
          <a:xfrm>
            <a:off x="6589776" y="3625518"/>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研究成果</a:t>
            </a:r>
          </a:p>
        </p:txBody>
      </p:sp>
      <p:sp>
        <p:nvSpPr>
          <p:cNvPr id="55" name="文本框 54">
            <a:extLst>
              <a:ext uri="{FF2B5EF4-FFF2-40B4-BE49-F238E27FC236}">
                <a16:creationId xmlns:a16="http://schemas.microsoft.com/office/drawing/2014/main" id="{7AA88EEB-802D-4766-80E2-C43808543084}"/>
              </a:ext>
            </a:extLst>
          </p:cNvPr>
          <p:cNvSpPr txBox="1"/>
          <p:nvPr/>
        </p:nvSpPr>
        <p:spPr>
          <a:xfrm>
            <a:off x="9461294" y="2153187"/>
            <a:ext cx="1302412" cy="1173393"/>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04</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1" name="矩形 80">
            <a:extLst>
              <a:ext uri="{FF2B5EF4-FFF2-40B4-BE49-F238E27FC236}">
                <a16:creationId xmlns:a16="http://schemas.microsoft.com/office/drawing/2014/main" id="{C515F417-5328-40DE-9691-BA2DE15D4E22}"/>
              </a:ext>
            </a:extLst>
          </p:cNvPr>
          <p:cNvSpPr/>
          <p:nvPr/>
        </p:nvSpPr>
        <p:spPr>
          <a:xfrm>
            <a:off x="9308720" y="3521981"/>
            <a:ext cx="1716632" cy="554102"/>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论文总结</a:t>
            </a:r>
          </a:p>
        </p:txBody>
      </p:sp>
    </p:spTree>
    <p:extLst>
      <p:ext uri="{BB962C8B-B14F-4D97-AF65-F5344CB8AC3E}">
        <p14:creationId xmlns:p14="http://schemas.microsoft.com/office/powerpoint/2010/main" val="8933923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4583318B-F85E-BD1E-56F8-FC177DAF2CBA}"/>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21563FDC-FD0D-F63F-B1C5-6A503EB53640}"/>
              </a:ext>
            </a:extLst>
          </p:cNvPr>
          <p:cNvSpPr txBox="1"/>
          <p:nvPr/>
        </p:nvSpPr>
        <p:spPr>
          <a:xfrm>
            <a:off x="849696" y="1102360"/>
            <a:ext cx="2588821"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总结</a:t>
            </a:r>
          </a:p>
        </p:txBody>
      </p:sp>
      <p:sp>
        <p:nvSpPr>
          <p:cNvPr id="5" name="文本框 4">
            <a:extLst>
              <a:ext uri="{FF2B5EF4-FFF2-40B4-BE49-F238E27FC236}">
                <a16:creationId xmlns:a16="http://schemas.microsoft.com/office/drawing/2014/main" id="{8F889DBF-8037-0E32-7588-2B5FF9706D36}"/>
              </a:ext>
            </a:extLst>
          </p:cNvPr>
          <p:cNvSpPr txBox="1"/>
          <p:nvPr/>
        </p:nvSpPr>
        <p:spPr>
          <a:xfrm>
            <a:off x="853157" y="2274838"/>
            <a:ext cx="9258682" cy="2308324"/>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综上，本文针对生物学中某类典型的捕食者与猎物模型进行了无网格法尝试，以验证无网格法求解非线性耦合方程时的效果。在推导过程中，本文先利用了半隐式差分法对方程组进行线性化处理，使其易于求解，再利用径向基函数构造近似函数，代入方程组，求解，得到近似解。实验结果表明此类无网格法有着不错的精度，同时十分易于求解，求解过程耗时很短，是一种可靠的方案。因此，本文中使用的方法可以被广泛应用于各种包含非线性耦合方程的自然科学模型中。尤其是对于部分含有时间作为变量的方程，具有很强的现实意义，是一种实用的方法。</a:t>
            </a:r>
          </a:p>
          <a:p>
            <a:endParaRPr lang="zh-CN" altLang="en-US" dirty="0"/>
          </a:p>
        </p:txBody>
      </p:sp>
    </p:spTree>
    <p:extLst>
      <p:ext uri="{BB962C8B-B14F-4D97-AF65-F5344CB8AC3E}">
        <p14:creationId xmlns:p14="http://schemas.microsoft.com/office/powerpoint/2010/main" val="4227737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2" name="文本框 1">
            <a:extLst>
              <a:ext uri="{FF2B5EF4-FFF2-40B4-BE49-F238E27FC236}">
                <a16:creationId xmlns:a16="http://schemas.microsoft.com/office/drawing/2014/main" id="{4583318B-F85E-BD1E-56F8-FC177DAF2CBA}"/>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3" name="文本框 2">
            <a:extLst>
              <a:ext uri="{FF2B5EF4-FFF2-40B4-BE49-F238E27FC236}">
                <a16:creationId xmlns:a16="http://schemas.microsoft.com/office/drawing/2014/main" id="{21563FDC-FD0D-F63F-B1C5-6A503EB53640}"/>
              </a:ext>
            </a:extLst>
          </p:cNvPr>
          <p:cNvSpPr txBox="1"/>
          <p:nvPr/>
        </p:nvSpPr>
        <p:spPr>
          <a:xfrm>
            <a:off x="849696" y="1102360"/>
            <a:ext cx="2588821"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不足与展望</a:t>
            </a:r>
          </a:p>
        </p:txBody>
      </p:sp>
      <p:sp>
        <p:nvSpPr>
          <p:cNvPr id="5" name="文本框 4">
            <a:extLst>
              <a:ext uri="{FF2B5EF4-FFF2-40B4-BE49-F238E27FC236}">
                <a16:creationId xmlns:a16="http://schemas.microsoft.com/office/drawing/2014/main" id="{8F889DBF-8037-0E32-7588-2B5FF9706D36}"/>
              </a:ext>
            </a:extLst>
          </p:cNvPr>
          <p:cNvSpPr txBox="1"/>
          <p:nvPr/>
        </p:nvSpPr>
        <p:spPr>
          <a:xfrm>
            <a:off x="1728004" y="2295544"/>
            <a:ext cx="3528838" cy="923330"/>
          </a:xfrm>
          <a:prstGeom prst="rect">
            <a:avLst/>
          </a:prstGeom>
          <a:solidFill>
            <a:srgbClr val="003F8B"/>
          </a:solidFill>
          <a:ln>
            <a:noFill/>
          </a:ln>
        </p:spPr>
        <p:txBody>
          <a:bodyPr wrap="square" rtlCol="0">
            <a:spAutoFit/>
          </a:bodyPr>
          <a:lstStyle/>
          <a:p>
            <a:pPr algn="ct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本方法中的半隐式差分法，在时间宽度较大的情况下，会不断放大误差，使结果精确度下降</a:t>
            </a:r>
            <a:r>
              <a:rPr lang="zh-CN" altLang="en-US"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矩形: 圆角 3">
            <a:extLst>
              <a:ext uri="{FF2B5EF4-FFF2-40B4-BE49-F238E27FC236}">
                <a16:creationId xmlns:a16="http://schemas.microsoft.com/office/drawing/2014/main" id="{E8AE98FC-69C8-4C12-D7F1-05831ED1DEF2}"/>
              </a:ext>
            </a:extLst>
          </p:cNvPr>
          <p:cNvSpPr>
            <a:spLocks/>
          </p:cNvSpPr>
          <p:nvPr/>
        </p:nvSpPr>
        <p:spPr>
          <a:xfrm>
            <a:off x="4732508" y="1687135"/>
            <a:ext cx="2456392" cy="562630"/>
          </a:xfrm>
          <a:prstGeom prst="roundRect">
            <a:avLst>
              <a:gd name="adj" fmla="val 50000"/>
            </a:avLst>
          </a:prstGeom>
          <a:solidFill>
            <a:schemeClr val="accent1"/>
          </a:solidFill>
          <a:ln>
            <a:noFill/>
          </a:ln>
          <a:effectLst>
            <a:outerShdw blurRad="2667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0" lang="zh-CN" altLang="en-US" sz="2000" b="1" i="0" u="none" strike="noStrike" kern="1200" cap="none" spc="0" normalizeH="0" baseline="0" noProof="0" dirty="0">
                <a:ln>
                  <a:noFill/>
                </a:ln>
                <a:solidFill>
                  <a:schemeClr val="bg1"/>
                </a:solidFill>
                <a:effectLst/>
                <a:uLnTx/>
                <a:uFillTx/>
                <a:latin typeface="华文琥珀" panose="02010800040101010101" pitchFamily="2" charset="-122"/>
                <a:ea typeface="华文琥珀" panose="02010800040101010101" pitchFamily="2" charset="-122"/>
              </a:rPr>
              <a:t>不足</a:t>
            </a:r>
          </a:p>
        </p:txBody>
      </p:sp>
      <p:sp>
        <p:nvSpPr>
          <p:cNvPr id="6" name="文本框 5">
            <a:extLst>
              <a:ext uri="{FF2B5EF4-FFF2-40B4-BE49-F238E27FC236}">
                <a16:creationId xmlns:a16="http://schemas.microsoft.com/office/drawing/2014/main" id="{A06914A2-0296-6F7D-FC8B-6B61F09BF329}"/>
              </a:ext>
            </a:extLst>
          </p:cNvPr>
          <p:cNvSpPr txBox="1"/>
          <p:nvPr/>
        </p:nvSpPr>
        <p:spPr>
          <a:xfrm>
            <a:off x="6666160" y="2295544"/>
            <a:ext cx="3528838" cy="923330"/>
          </a:xfrm>
          <a:prstGeom prst="rect">
            <a:avLst/>
          </a:prstGeom>
          <a:solidFill>
            <a:srgbClr val="003F8B"/>
          </a:solidFill>
          <a:ln>
            <a:noFill/>
          </a:ln>
        </p:spPr>
        <p:txBody>
          <a:bodyPr wrap="square" rtlCol="0">
            <a:spAutoFit/>
          </a:bodyPr>
          <a:lstStyle/>
          <a:p>
            <a:pPr algn="ct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方法对于径向基函数中的参数</a:t>
            </a:r>
            <a:r>
              <a:rPr lang="en-US" altLang="zh-CN" sz="1800" kern="100" dirty="0">
                <a:solidFill>
                  <a:schemeClr val="bg1"/>
                </a:solidFill>
                <a:effectLst/>
                <a:latin typeface="Times New Roman" panose="02020603050405020304" pitchFamily="18" charset="0"/>
                <a:ea typeface="宋体" panose="02010600030101010101" pitchFamily="2" charset="-122"/>
              </a:rPr>
              <a:t>c</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较为敏感</a:t>
            </a:r>
            <a:r>
              <a:rPr lang="zh-CN" altLang="en-US"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其精度随</a:t>
            </a:r>
            <a:r>
              <a:rPr lang="en-US" altLang="zh-CN" sz="1800" kern="100" dirty="0">
                <a:solidFill>
                  <a:schemeClr val="bg1"/>
                </a:solidFill>
                <a:effectLst/>
                <a:latin typeface="Times New Roman" panose="02020603050405020304" pitchFamily="18" charset="0"/>
                <a:ea typeface="宋体" panose="02010600030101010101" pitchFamily="2" charset="-122"/>
              </a:rPr>
              <a:t>c</a:t>
            </a:r>
            <a:r>
              <a:rPr lang="zh-CN"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会不规则地改变这一问题较为显著</a:t>
            </a:r>
            <a:r>
              <a:rPr lang="zh-CN" altLang="en-US"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solidFill>
                <a:schemeClr val="bg1"/>
              </a:solidFill>
              <a:effectLst/>
              <a:latin typeface="Times New Roman" panose="02020603050405020304" pitchFamily="18" charset="0"/>
              <a:ea typeface="宋体" panose="02010600030101010101" pitchFamily="2" charset="-122"/>
            </a:endParaRPr>
          </a:p>
        </p:txBody>
      </p:sp>
      <p:cxnSp>
        <p:nvCxnSpPr>
          <p:cNvPr id="8" name="直接箭头连接符 7">
            <a:extLst>
              <a:ext uri="{FF2B5EF4-FFF2-40B4-BE49-F238E27FC236}">
                <a16:creationId xmlns:a16="http://schemas.microsoft.com/office/drawing/2014/main" id="{30081333-B32E-1572-E432-7D862B27B668}"/>
              </a:ext>
            </a:extLst>
          </p:cNvPr>
          <p:cNvCxnSpPr/>
          <p:nvPr/>
        </p:nvCxnSpPr>
        <p:spPr>
          <a:xfrm>
            <a:off x="5973288" y="2505694"/>
            <a:ext cx="0" cy="12469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矩形: 圆角 8">
            <a:extLst>
              <a:ext uri="{FF2B5EF4-FFF2-40B4-BE49-F238E27FC236}">
                <a16:creationId xmlns:a16="http://schemas.microsoft.com/office/drawing/2014/main" id="{9770632B-B42B-5A6E-2E96-6B44931B9843}"/>
              </a:ext>
            </a:extLst>
          </p:cNvPr>
          <p:cNvSpPr>
            <a:spLocks/>
          </p:cNvSpPr>
          <p:nvPr/>
        </p:nvSpPr>
        <p:spPr>
          <a:xfrm>
            <a:off x="4732508" y="3827283"/>
            <a:ext cx="2456392" cy="562630"/>
          </a:xfrm>
          <a:prstGeom prst="roundRect">
            <a:avLst>
              <a:gd name="adj" fmla="val 50000"/>
            </a:avLst>
          </a:prstGeom>
          <a:solidFill>
            <a:srgbClr val="FFC000"/>
          </a:solidFill>
          <a:ln>
            <a:noFill/>
          </a:ln>
          <a:effectLst>
            <a:outerShdw blurRad="2667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r>
              <a:rPr kumimoji="0" lang="zh-CN" altLang="en-US" sz="2000" b="1" i="0" u="none" strike="noStrike" kern="1200" cap="none" spc="0" normalizeH="0" baseline="0" noProof="0" dirty="0">
                <a:ln>
                  <a:noFill/>
                </a:ln>
                <a:solidFill>
                  <a:schemeClr val="tx1"/>
                </a:solidFill>
                <a:effectLst/>
                <a:uLnTx/>
                <a:uFillTx/>
                <a:latin typeface="华文琥珀" panose="02010800040101010101" pitchFamily="2" charset="-122"/>
                <a:ea typeface="华文琥珀" panose="02010800040101010101" pitchFamily="2" charset="-122"/>
              </a:rPr>
              <a:t>展望</a:t>
            </a:r>
          </a:p>
        </p:txBody>
      </p:sp>
      <p:sp>
        <p:nvSpPr>
          <p:cNvPr id="10" name="文本框 9">
            <a:extLst>
              <a:ext uri="{FF2B5EF4-FFF2-40B4-BE49-F238E27FC236}">
                <a16:creationId xmlns:a16="http://schemas.microsoft.com/office/drawing/2014/main" id="{8ED50A6B-FCFE-B852-E82F-0483DBEF2DA4}"/>
              </a:ext>
            </a:extLst>
          </p:cNvPr>
          <p:cNvSpPr txBox="1"/>
          <p:nvPr/>
        </p:nvSpPr>
        <p:spPr>
          <a:xfrm>
            <a:off x="1723144" y="4536657"/>
            <a:ext cx="3528838" cy="1200329"/>
          </a:xfrm>
          <a:prstGeom prst="rect">
            <a:avLst/>
          </a:prstGeom>
          <a:solidFill>
            <a:srgbClr val="FFC000"/>
          </a:solidFill>
          <a:ln>
            <a:noFill/>
          </a:ln>
        </p:spPr>
        <p:txBody>
          <a:bodyPr wrap="square" rtlCol="0">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考虑</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在非线性项作时间差分过程中，用推导后的非线性项再次代入</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原本的显式差分项中</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作隐式差分</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，使结果更精确。</a:t>
            </a:r>
            <a:endPar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a:extLst>
              <a:ext uri="{FF2B5EF4-FFF2-40B4-BE49-F238E27FC236}">
                <a16:creationId xmlns:a16="http://schemas.microsoft.com/office/drawing/2014/main" id="{1BC9FA48-1F5C-F48F-399C-11022DC95300}"/>
              </a:ext>
            </a:extLst>
          </p:cNvPr>
          <p:cNvSpPr txBox="1"/>
          <p:nvPr/>
        </p:nvSpPr>
        <p:spPr>
          <a:xfrm>
            <a:off x="6666160" y="4536657"/>
            <a:ext cx="3528838" cy="1477328"/>
          </a:xfrm>
          <a:prstGeom prst="rect">
            <a:avLst/>
          </a:prstGeom>
          <a:solidFill>
            <a:srgbClr val="FFC000"/>
          </a:solidFill>
          <a:ln>
            <a:noFill/>
          </a:ln>
        </p:spPr>
        <p:txBody>
          <a:bodyPr wrap="square" rtlCol="0">
            <a:spAutoFit/>
          </a:bodyPr>
          <a:lstStyle/>
          <a:p>
            <a:pPr algn="ct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可以考虑使用某种增强型径向基函数。即在原径向基函数的基础上加入多项式，该方法可以一定程度上减少</a:t>
            </a:r>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的变化带来的影响。</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endParaRPr lang="en-US" altLang="zh-CN" sz="18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04156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E017B34D-FCEC-4757-9C00-267DA56337EE}"/>
              </a:ext>
            </a:extLst>
          </p:cNvPr>
          <p:cNvSpPr/>
          <p:nvPr/>
        </p:nvSpPr>
        <p:spPr bwMode="auto">
          <a:xfrm>
            <a:off x="1848684" y="2057515"/>
            <a:ext cx="8494633" cy="1200329"/>
          </a:xfrm>
          <a:prstGeom prst="rect">
            <a:avLst/>
          </a:prstGeom>
        </p:spPr>
        <p:txBody>
          <a:bodyPr wrap="none">
            <a:spAutoFit/>
          </a:bodyPr>
          <a:lstStyle/>
          <a:p>
            <a:pPr algn="ctr">
              <a:defRPr/>
            </a:pPr>
            <a:r>
              <a:rPr lang="zh-CN" altLang="en-US" sz="7200" b="1" kern="100" dirty="0">
                <a:solidFill>
                  <a:schemeClr val="bg1"/>
                </a:solidFill>
                <a:latin typeface="微软雅黑 Light" panose="020B0502040204020203" pitchFamily="34" charset="-122"/>
                <a:ea typeface="微软雅黑" panose="020B0503020204020204" pitchFamily="34" charset="-122"/>
                <a:cs typeface="Times New Roman" panose="02020603050405020304" pitchFamily="18" charset="0"/>
                <a:sym typeface="微软雅黑 Light" panose="020B0502040204020203" pitchFamily="34" charset="-122"/>
              </a:rPr>
              <a:t>请各位老师批评指正</a:t>
            </a:r>
          </a:p>
        </p:txBody>
      </p:sp>
      <p:sp>
        <p:nvSpPr>
          <p:cNvPr id="6" name="矩形 5">
            <a:extLst>
              <a:ext uri="{FF2B5EF4-FFF2-40B4-BE49-F238E27FC236}">
                <a16:creationId xmlns:a16="http://schemas.microsoft.com/office/drawing/2014/main" id="{FC76C7BC-050E-451E-93FE-163A4B81D1BE}"/>
              </a:ext>
            </a:extLst>
          </p:cNvPr>
          <p:cNvSpPr/>
          <p:nvPr/>
        </p:nvSpPr>
        <p:spPr>
          <a:xfrm>
            <a:off x="1848683" y="3198738"/>
            <a:ext cx="8781218" cy="369332"/>
          </a:xfrm>
          <a:prstGeom prst="rect">
            <a:avLst/>
          </a:prstGeom>
        </p:spPr>
        <p:txBody>
          <a:bodyPr wrap="square">
            <a:spAutoFit/>
          </a:bodyPr>
          <a:lstStyle/>
          <a:p>
            <a:pPr algn="ctr"/>
            <a:r>
              <a:rPr lang="en-US" altLang="zh-CN" spc="40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I WAS WONDERING IF I COLUD HAVE SOME FEEDBACKS</a:t>
            </a:r>
            <a:endParaRPr lang="zh-CN" altLang="en-US" spc="400"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endParaRPr>
          </a:p>
        </p:txBody>
      </p:sp>
      <p:sp>
        <p:nvSpPr>
          <p:cNvPr id="11" name="任意多边形: 形状 10">
            <a:extLst>
              <a:ext uri="{FF2B5EF4-FFF2-40B4-BE49-F238E27FC236}">
                <a16:creationId xmlns:a16="http://schemas.microsoft.com/office/drawing/2014/main" id="{AD2AB8FB-F4DA-470D-AB4C-F15280010D56}"/>
              </a:ext>
            </a:extLst>
          </p:cNvPr>
          <p:cNvSpPr>
            <a:spLocks/>
          </p:cNvSpPr>
          <p:nvPr/>
        </p:nvSpPr>
        <p:spPr bwMode="auto">
          <a:xfrm>
            <a:off x="354" y="4999055"/>
            <a:ext cx="12191646" cy="1858946"/>
          </a:xfrm>
          <a:custGeom>
            <a:avLst/>
            <a:gdLst>
              <a:gd name="T0" fmla="*/ 1115 w 5702"/>
              <a:gd name="T1" fmla="*/ 0 h 1219"/>
              <a:gd name="T2" fmla="*/ 1277 w 5702"/>
              <a:gd name="T3" fmla="*/ 0 h 1219"/>
              <a:gd name="T4" fmla="*/ 1428 w 5702"/>
              <a:gd name="T5" fmla="*/ 2 h 1219"/>
              <a:gd name="T6" fmla="*/ 1569 w 5702"/>
              <a:gd name="T7" fmla="*/ 2 h 1219"/>
              <a:gd name="T8" fmla="*/ 1698 w 5702"/>
              <a:gd name="T9" fmla="*/ 4 h 1219"/>
              <a:gd name="T10" fmla="*/ 1816 w 5702"/>
              <a:gd name="T11" fmla="*/ 6 h 1219"/>
              <a:gd name="T12" fmla="*/ 1922 w 5702"/>
              <a:gd name="T13" fmla="*/ 7 h 1219"/>
              <a:gd name="T14" fmla="*/ 2018 w 5702"/>
              <a:gd name="T15" fmla="*/ 11 h 1219"/>
              <a:gd name="T16" fmla="*/ 2102 w 5702"/>
              <a:gd name="T17" fmla="*/ 14 h 1219"/>
              <a:gd name="T18" fmla="*/ 2201 w 5702"/>
              <a:gd name="T19" fmla="*/ 20 h 1219"/>
              <a:gd name="T20" fmla="*/ 2293 w 5702"/>
              <a:gd name="T21" fmla="*/ 32 h 1219"/>
              <a:gd name="T22" fmla="*/ 2375 w 5702"/>
              <a:gd name="T23" fmla="*/ 46 h 1219"/>
              <a:gd name="T24" fmla="*/ 2452 w 5702"/>
              <a:gd name="T25" fmla="*/ 63 h 1219"/>
              <a:gd name="T26" fmla="*/ 2518 w 5702"/>
              <a:gd name="T27" fmla="*/ 84 h 1219"/>
              <a:gd name="T28" fmla="*/ 2579 w 5702"/>
              <a:gd name="T29" fmla="*/ 107 h 1219"/>
              <a:gd name="T30" fmla="*/ 2633 w 5702"/>
              <a:gd name="T31" fmla="*/ 131 h 1219"/>
              <a:gd name="T32" fmla="*/ 2680 w 5702"/>
              <a:gd name="T33" fmla="*/ 157 h 1219"/>
              <a:gd name="T34" fmla="*/ 2722 w 5702"/>
              <a:gd name="T35" fmla="*/ 185 h 1219"/>
              <a:gd name="T36" fmla="*/ 2756 w 5702"/>
              <a:gd name="T37" fmla="*/ 213 h 1219"/>
              <a:gd name="T38" fmla="*/ 2788 w 5702"/>
              <a:gd name="T39" fmla="*/ 241 h 1219"/>
              <a:gd name="T40" fmla="*/ 2812 w 5702"/>
              <a:gd name="T41" fmla="*/ 269 h 1219"/>
              <a:gd name="T42" fmla="*/ 2835 w 5702"/>
              <a:gd name="T43" fmla="*/ 295 h 1219"/>
              <a:gd name="T44" fmla="*/ 2852 w 5702"/>
              <a:gd name="T45" fmla="*/ 319 h 1219"/>
              <a:gd name="T46" fmla="*/ 2868 w 5702"/>
              <a:gd name="T47" fmla="*/ 295 h 1219"/>
              <a:gd name="T48" fmla="*/ 2891 w 5702"/>
              <a:gd name="T49" fmla="*/ 269 h 1219"/>
              <a:gd name="T50" fmla="*/ 2915 w 5702"/>
              <a:gd name="T51" fmla="*/ 241 h 1219"/>
              <a:gd name="T52" fmla="*/ 2946 w 5702"/>
              <a:gd name="T53" fmla="*/ 213 h 1219"/>
              <a:gd name="T54" fmla="*/ 2981 w 5702"/>
              <a:gd name="T55" fmla="*/ 185 h 1219"/>
              <a:gd name="T56" fmla="*/ 3023 w 5702"/>
              <a:gd name="T57" fmla="*/ 157 h 1219"/>
              <a:gd name="T58" fmla="*/ 3070 w 5702"/>
              <a:gd name="T59" fmla="*/ 131 h 1219"/>
              <a:gd name="T60" fmla="*/ 3124 w 5702"/>
              <a:gd name="T61" fmla="*/ 107 h 1219"/>
              <a:gd name="T62" fmla="*/ 3185 w 5702"/>
              <a:gd name="T63" fmla="*/ 84 h 1219"/>
              <a:gd name="T64" fmla="*/ 3253 w 5702"/>
              <a:gd name="T65" fmla="*/ 63 h 1219"/>
              <a:gd name="T66" fmla="*/ 3328 w 5702"/>
              <a:gd name="T67" fmla="*/ 46 h 1219"/>
              <a:gd name="T68" fmla="*/ 3409 w 5702"/>
              <a:gd name="T69" fmla="*/ 32 h 1219"/>
              <a:gd name="T70" fmla="*/ 3502 w 5702"/>
              <a:gd name="T71" fmla="*/ 20 h 1219"/>
              <a:gd name="T72" fmla="*/ 3601 w 5702"/>
              <a:gd name="T73" fmla="*/ 14 h 1219"/>
              <a:gd name="T74" fmla="*/ 3684 w 5702"/>
              <a:gd name="T75" fmla="*/ 11 h 1219"/>
              <a:gd name="T76" fmla="*/ 3780 w 5702"/>
              <a:gd name="T77" fmla="*/ 7 h 1219"/>
              <a:gd name="T78" fmla="*/ 3886 w 5702"/>
              <a:gd name="T79" fmla="*/ 6 h 1219"/>
              <a:gd name="T80" fmla="*/ 4005 w 5702"/>
              <a:gd name="T81" fmla="*/ 4 h 1219"/>
              <a:gd name="T82" fmla="*/ 4134 w 5702"/>
              <a:gd name="T83" fmla="*/ 2 h 1219"/>
              <a:gd name="T84" fmla="*/ 4275 w 5702"/>
              <a:gd name="T85" fmla="*/ 2 h 1219"/>
              <a:gd name="T86" fmla="*/ 4426 w 5702"/>
              <a:gd name="T87" fmla="*/ 0 h 1219"/>
              <a:gd name="T88" fmla="*/ 4588 w 5702"/>
              <a:gd name="T89" fmla="*/ 0 h 1219"/>
              <a:gd name="T90" fmla="*/ 4799 w 5702"/>
              <a:gd name="T91" fmla="*/ 0 h 1219"/>
              <a:gd name="T92" fmla="*/ 4999 w 5702"/>
              <a:gd name="T93" fmla="*/ 2 h 1219"/>
              <a:gd name="T94" fmla="*/ 5189 w 5702"/>
              <a:gd name="T95" fmla="*/ 4 h 1219"/>
              <a:gd name="T96" fmla="*/ 5368 w 5702"/>
              <a:gd name="T97" fmla="*/ 6 h 1219"/>
              <a:gd name="T98" fmla="*/ 5541 w 5702"/>
              <a:gd name="T99" fmla="*/ 7 h 1219"/>
              <a:gd name="T100" fmla="*/ 5702 w 5702"/>
              <a:gd name="T101" fmla="*/ 9 h 1219"/>
              <a:gd name="T102" fmla="*/ 5702 w 5702"/>
              <a:gd name="T103" fmla="*/ 1219 h 1219"/>
              <a:gd name="T104" fmla="*/ 0 w 5702"/>
              <a:gd name="T105" fmla="*/ 1219 h 1219"/>
              <a:gd name="T106" fmla="*/ 0 w 5702"/>
              <a:gd name="T107" fmla="*/ 9 h 1219"/>
              <a:gd name="T108" fmla="*/ 164 w 5702"/>
              <a:gd name="T109" fmla="*/ 7 h 1219"/>
              <a:gd name="T110" fmla="*/ 335 w 5702"/>
              <a:gd name="T111" fmla="*/ 6 h 1219"/>
              <a:gd name="T112" fmla="*/ 514 w 5702"/>
              <a:gd name="T113" fmla="*/ 4 h 1219"/>
              <a:gd name="T114" fmla="*/ 704 w 5702"/>
              <a:gd name="T115" fmla="*/ 2 h 1219"/>
              <a:gd name="T116" fmla="*/ 904 w 5702"/>
              <a:gd name="T117" fmla="*/ 0 h 1219"/>
              <a:gd name="T118" fmla="*/ 1115 w 5702"/>
              <a:gd name="T119" fmla="*/ 0 h 1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702" h="1219">
                <a:moveTo>
                  <a:pt x="1115" y="0"/>
                </a:moveTo>
                <a:lnTo>
                  <a:pt x="1277" y="0"/>
                </a:lnTo>
                <a:lnTo>
                  <a:pt x="1428" y="2"/>
                </a:lnTo>
                <a:lnTo>
                  <a:pt x="1569" y="2"/>
                </a:lnTo>
                <a:lnTo>
                  <a:pt x="1698" y="4"/>
                </a:lnTo>
                <a:lnTo>
                  <a:pt x="1816" y="6"/>
                </a:lnTo>
                <a:lnTo>
                  <a:pt x="1922" y="7"/>
                </a:lnTo>
                <a:lnTo>
                  <a:pt x="2018" y="11"/>
                </a:lnTo>
                <a:lnTo>
                  <a:pt x="2102" y="14"/>
                </a:lnTo>
                <a:lnTo>
                  <a:pt x="2201" y="20"/>
                </a:lnTo>
                <a:lnTo>
                  <a:pt x="2293" y="32"/>
                </a:lnTo>
                <a:lnTo>
                  <a:pt x="2375" y="46"/>
                </a:lnTo>
                <a:lnTo>
                  <a:pt x="2452" y="63"/>
                </a:lnTo>
                <a:lnTo>
                  <a:pt x="2518" y="84"/>
                </a:lnTo>
                <a:lnTo>
                  <a:pt x="2579" y="107"/>
                </a:lnTo>
                <a:lnTo>
                  <a:pt x="2633" y="131"/>
                </a:lnTo>
                <a:lnTo>
                  <a:pt x="2680" y="157"/>
                </a:lnTo>
                <a:lnTo>
                  <a:pt x="2722" y="185"/>
                </a:lnTo>
                <a:lnTo>
                  <a:pt x="2756" y="213"/>
                </a:lnTo>
                <a:lnTo>
                  <a:pt x="2788" y="241"/>
                </a:lnTo>
                <a:lnTo>
                  <a:pt x="2812" y="269"/>
                </a:lnTo>
                <a:lnTo>
                  <a:pt x="2835" y="295"/>
                </a:lnTo>
                <a:lnTo>
                  <a:pt x="2852" y="319"/>
                </a:lnTo>
                <a:lnTo>
                  <a:pt x="2868" y="295"/>
                </a:lnTo>
                <a:lnTo>
                  <a:pt x="2891" y="269"/>
                </a:lnTo>
                <a:lnTo>
                  <a:pt x="2915" y="241"/>
                </a:lnTo>
                <a:lnTo>
                  <a:pt x="2946" y="213"/>
                </a:lnTo>
                <a:lnTo>
                  <a:pt x="2981" y="185"/>
                </a:lnTo>
                <a:lnTo>
                  <a:pt x="3023" y="157"/>
                </a:lnTo>
                <a:lnTo>
                  <a:pt x="3070" y="131"/>
                </a:lnTo>
                <a:lnTo>
                  <a:pt x="3124" y="107"/>
                </a:lnTo>
                <a:lnTo>
                  <a:pt x="3185" y="84"/>
                </a:lnTo>
                <a:lnTo>
                  <a:pt x="3253" y="63"/>
                </a:lnTo>
                <a:lnTo>
                  <a:pt x="3328" y="46"/>
                </a:lnTo>
                <a:lnTo>
                  <a:pt x="3409" y="32"/>
                </a:lnTo>
                <a:lnTo>
                  <a:pt x="3502" y="20"/>
                </a:lnTo>
                <a:lnTo>
                  <a:pt x="3601" y="14"/>
                </a:lnTo>
                <a:lnTo>
                  <a:pt x="3684" y="11"/>
                </a:lnTo>
                <a:lnTo>
                  <a:pt x="3780" y="7"/>
                </a:lnTo>
                <a:lnTo>
                  <a:pt x="3886" y="6"/>
                </a:lnTo>
                <a:lnTo>
                  <a:pt x="4005" y="4"/>
                </a:lnTo>
                <a:lnTo>
                  <a:pt x="4134" y="2"/>
                </a:lnTo>
                <a:lnTo>
                  <a:pt x="4275" y="2"/>
                </a:lnTo>
                <a:lnTo>
                  <a:pt x="4426" y="0"/>
                </a:lnTo>
                <a:lnTo>
                  <a:pt x="4588" y="0"/>
                </a:lnTo>
                <a:lnTo>
                  <a:pt x="4799" y="0"/>
                </a:lnTo>
                <a:lnTo>
                  <a:pt x="4999" y="2"/>
                </a:lnTo>
                <a:lnTo>
                  <a:pt x="5189" y="4"/>
                </a:lnTo>
                <a:lnTo>
                  <a:pt x="5368" y="6"/>
                </a:lnTo>
                <a:lnTo>
                  <a:pt x="5541" y="7"/>
                </a:lnTo>
                <a:lnTo>
                  <a:pt x="5702" y="9"/>
                </a:lnTo>
                <a:lnTo>
                  <a:pt x="5702" y="1219"/>
                </a:lnTo>
                <a:lnTo>
                  <a:pt x="0" y="1219"/>
                </a:lnTo>
                <a:lnTo>
                  <a:pt x="0" y="9"/>
                </a:lnTo>
                <a:lnTo>
                  <a:pt x="164" y="7"/>
                </a:lnTo>
                <a:lnTo>
                  <a:pt x="335" y="6"/>
                </a:lnTo>
                <a:lnTo>
                  <a:pt x="514" y="4"/>
                </a:lnTo>
                <a:lnTo>
                  <a:pt x="704" y="2"/>
                </a:lnTo>
                <a:lnTo>
                  <a:pt x="904" y="0"/>
                </a:lnTo>
                <a:lnTo>
                  <a:pt x="1115" y="0"/>
                </a:lnTo>
                <a:close/>
              </a:path>
            </a:pathLst>
          </a:custGeom>
          <a:solidFill>
            <a:schemeClr val="bg1"/>
          </a:solidFill>
          <a:ln w="0">
            <a:noFill/>
            <a:prstDash val="solid"/>
            <a:round/>
            <a:headEnd/>
            <a:tailEnd/>
          </a:ln>
        </p:spPr>
        <p:txBody>
          <a:bodyPr vert="horz" wrap="square" lIns="128580" tIns="64290" rIns="128580" bIns="64290" numCol="1" anchor="t" anchorCtr="0" compatLnSpc="1">
            <a:prstTxWarp prst="textNoShape">
              <a:avLst/>
            </a:prstTxWarp>
            <a:spAutoFit/>
          </a:bodyPr>
          <a:lstStyle/>
          <a:p>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12" name="任意多边形: 形状 11">
            <a:extLst>
              <a:ext uri="{FF2B5EF4-FFF2-40B4-BE49-F238E27FC236}">
                <a16:creationId xmlns:a16="http://schemas.microsoft.com/office/drawing/2014/main" id="{C6DE73F1-59A9-487B-8CC8-B67CC5A7C877}"/>
              </a:ext>
            </a:extLst>
          </p:cNvPr>
          <p:cNvSpPr>
            <a:spLocks/>
          </p:cNvSpPr>
          <p:nvPr/>
        </p:nvSpPr>
        <p:spPr bwMode="auto">
          <a:xfrm>
            <a:off x="0" y="4725665"/>
            <a:ext cx="12191646" cy="562283"/>
          </a:xfrm>
          <a:custGeom>
            <a:avLst/>
            <a:gdLst>
              <a:gd name="T0" fmla="*/ 1184 w 5702"/>
              <a:gd name="T1" fmla="*/ 0 h 394"/>
              <a:gd name="T2" fmla="*/ 1492 w 5702"/>
              <a:gd name="T3" fmla="*/ 2 h 394"/>
              <a:gd name="T4" fmla="*/ 1754 w 5702"/>
              <a:gd name="T5" fmla="*/ 5 h 394"/>
              <a:gd name="T6" fmla="*/ 1968 w 5702"/>
              <a:gd name="T7" fmla="*/ 11 h 394"/>
              <a:gd name="T8" fmla="*/ 2156 w 5702"/>
              <a:gd name="T9" fmla="*/ 19 h 394"/>
              <a:gd name="T10" fmla="*/ 2333 w 5702"/>
              <a:gd name="T11" fmla="*/ 42 h 394"/>
              <a:gd name="T12" fmla="*/ 2480 w 5702"/>
              <a:gd name="T13" fmla="*/ 78 h 394"/>
              <a:gd name="T14" fmla="*/ 2598 w 5702"/>
              <a:gd name="T15" fmla="*/ 122 h 394"/>
              <a:gd name="T16" fmla="*/ 2690 w 5702"/>
              <a:gd name="T17" fmla="*/ 172 h 394"/>
              <a:gd name="T18" fmla="*/ 2763 w 5702"/>
              <a:gd name="T19" fmla="*/ 225 h 394"/>
              <a:gd name="T20" fmla="*/ 2816 w 5702"/>
              <a:gd name="T21" fmla="*/ 277 h 394"/>
              <a:gd name="T22" fmla="*/ 2852 w 5702"/>
              <a:gd name="T23" fmla="*/ 326 h 394"/>
              <a:gd name="T24" fmla="*/ 2887 w 5702"/>
              <a:gd name="T25" fmla="*/ 277 h 394"/>
              <a:gd name="T26" fmla="*/ 2939 w 5702"/>
              <a:gd name="T27" fmla="*/ 225 h 394"/>
              <a:gd name="T28" fmla="*/ 3012 w 5702"/>
              <a:gd name="T29" fmla="*/ 172 h 394"/>
              <a:gd name="T30" fmla="*/ 3105 w 5702"/>
              <a:gd name="T31" fmla="*/ 122 h 394"/>
              <a:gd name="T32" fmla="*/ 3223 w 5702"/>
              <a:gd name="T33" fmla="*/ 78 h 394"/>
              <a:gd name="T34" fmla="*/ 3369 w 5702"/>
              <a:gd name="T35" fmla="*/ 42 h 394"/>
              <a:gd name="T36" fmla="*/ 3547 w 5702"/>
              <a:gd name="T37" fmla="*/ 19 h 394"/>
              <a:gd name="T38" fmla="*/ 3735 w 5702"/>
              <a:gd name="T39" fmla="*/ 11 h 394"/>
              <a:gd name="T40" fmla="*/ 3949 w 5702"/>
              <a:gd name="T41" fmla="*/ 5 h 394"/>
              <a:gd name="T42" fmla="*/ 4210 w 5702"/>
              <a:gd name="T43" fmla="*/ 2 h 394"/>
              <a:gd name="T44" fmla="*/ 4519 w 5702"/>
              <a:gd name="T45" fmla="*/ 0 h 394"/>
              <a:gd name="T46" fmla="*/ 4907 w 5702"/>
              <a:gd name="T47" fmla="*/ 0 h 394"/>
              <a:gd name="T48" fmla="*/ 5318 w 5702"/>
              <a:gd name="T49" fmla="*/ 2 h 394"/>
              <a:gd name="T50" fmla="*/ 5702 w 5702"/>
              <a:gd name="T51" fmla="*/ 5 h 394"/>
              <a:gd name="T52" fmla="*/ 5513 w 5702"/>
              <a:gd name="T53" fmla="*/ 72 h 394"/>
              <a:gd name="T54" fmla="*/ 5116 w 5702"/>
              <a:gd name="T55" fmla="*/ 70 h 394"/>
              <a:gd name="T56" fmla="*/ 4689 w 5702"/>
              <a:gd name="T57" fmla="*/ 68 h 394"/>
              <a:gd name="T58" fmla="*/ 4358 w 5702"/>
              <a:gd name="T59" fmla="*/ 70 h 394"/>
              <a:gd name="T60" fmla="*/ 4073 w 5702"/>
              <a:gd name="T61" fmla="*/ 72 h 394"/>
              <a:gd name="T62" fmla="*/ 3836 w 5702"/>
              <a:gd name="T63" fmla="*/ 75 h 394"/>
              <a:gd name="T64" fmla="*/ 3648 w 5702"/>
              <a:gd name="T65" fmla="*/ 80 h 394"/>
              <a:gd name="T66" fmla="*/ 3455 w 5702"/>
              <a:gd name="T67" fmla="*/ 98 h 394"/>
              <a:gd name="T68" fmla="*/ 3293 w 5702"/>
              <a:gd name="T69" fmla="*/ 127 h 394"/>
              <a:gd name="T70" fmla="*/ 3162 w 5702"/>
              <a:gd name="T71" fmla="*/ 167 h 394"/>
              <a:gd name="T72" fmla="*/ 3056 w 5702"/>
              <a:gd name="T73" fmla="*/ 214 h 394"/>
              <a:gd name="T74" fmla="*/ 2974 w 5702"/>
              <a:gd name="T75" fmla="*/ 266 h 394"/>
              <a:gd name="T76" fmla="*/ 2911 w 5702"/>
              <a:gd name="T77" fmla="*/ 320 h 394"/>
              <a:gd name="T78" fmla="*/ 2868 w 5702"/>
              <a:gd name="T79" fmla="*/ 371 h 394"/>
              <a:gd name="T80" fmla="*/ 2835 w 5702"/>
              <a:gd name="T81" fmla="*/ 371 h 394"/>
              <a:gd name="T82" fmla="*/ 2791 w 5702"/>
              <a:gd name="T83" fmla="*/ 320 h 394"/>
              <a:gd name="T84" fmla="*/ 2730 w 5702"/>
              <a:gd name="T85" fmla="*/ 266 h 394"/>
              <a:gd name="T86" fmla="*/ 2647 w 5702"/>
              <a:gd name="T87" fmla="*/ 214 h 394"/>
              <a:gd name="T88" fmla="*/ 2542 w 5702"/>
              <a:gd name="T89" fmla="*/ 167 h 394"/>
              <a:gd name="T90" fmla="*/ 2410 w 5702"/>
              <a:gd name="T91" fmla="*/ 127 h 394"/>
              <a:gd name="T92" fmla="*/ 2248 w 5702"/>
              <a:gd name="T93" fmla="*/ 98 h 394"/>
              <a:gd name="T94" fmla="*/ 2055 w 5702"/>
              <a:gd name="T95" fmla="*/ 80 h 394"/>
              <a:gd name="T96" fmla="*/ 1867 w 5702"/>
              <a:gd name="T97" fmla="*/ 75 h 394"/>
              <a:gd name="T98" fmla="*/ 1630 w 5702"/>
              <a:gd name="T99" fmla="*/ 72 h 394"/>
              <a:gd name="T100" fmla="*/ 1344 w 5702"/>
              <a:gd name="T101" fmla="*/ 70 h 394"/>
              <a:gd name="T102" fmla="*/ 1014 w 5702"/>
              <a:gd name="T103" fmla="*/ 68 h 394"/>
              <a:gd name="T104" fmla="*/ 587 w 5702"/>
              <a:gd name="T105" fmla="*/ 70 h 394"/>
              <a:gd name="T106" fmla="*/ 190 w 5702"/>
              <a:gd name="T107" fmla="*/ 72 h 394"/>
              <a:gd name="T108" fmla="*/ 0 w 5702"/>
              <a:gd name="T109" fmla="*/ 5 h 394"/>
              <a:gd name="T110" fmla="*/ 385 w 5702"/>
              <a:gd name="T111" fmla="*/ 2 h 394"/>
              <a:gd name="T112" fmla="*/ 796 w 5702"/>
              <a:gd name="T113"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02" h="394">
                <a:moveTo>
                  <a:pt x="1014" y="0"/>
                </a:moveTo>
                <a:lnTo>
                  <a:pt x="1184" y="0"/>
                </a:lnTo>
                <a:lnTo>
                  <a:pt x="1344" y="0"/>
                </a:lnTo>
                <a:lnTo>
                  <a:pt x="1492" y="2"/>
                </a:lnTo>
                <a:lnTo>
                  <a:pt x="1630" y="4"/>
                </a:lnTo>
                <a:lnTo>
                  <a:pt x="1754" y="5"/>
                </a:lnTo>
                <a:lnTo>
                  <a:pt x="1867" y="7"/>
                </a:lnTo>
                <a:lnTo>
                  <a:pt x="1968" y="11"/>
                </a:lnTo>
                <a:lnTo>
                  <a:pt x="2055" y="12"/>
                </a:lnTo>
                <a:lnTo>
                  <a:pt x="2156" y="19"/>
                </a:lnTo>
                <a:lnTo>
                  <a:pt x="2248" y="30"/>
                </a:lnTo>
                <a:lnTo>
                  <a:pt x="2333" y="42"/>
                </a:lnTo>
                <a:lnTo>
                  <a:pt x="2410" y="59"/>
                </a:lnTo>
                <a:lnTo>
                  <a:pt x="2480" y="78"/>
                </a:lnTo>
                <a:lnTo>
                  <a:pt x="2542" y="99"/>
                </a:lnTo>
                <a:lnTo>
                  <a:pt x="2598" y="122"/>
                </a:lnTo>
                <a:lnTo>
                  <a:pt x="2647" y="146"/>
                </a:lnTo>
                <a:lnTo>
                  <a:pt x="2690" y="172"/>
                </a:lnTo>
                <a:lnTo>
                  <a:pt x="2730" y="199"/>
                </a:lnTo>
                <a:lnTo>
                  <a:pt x="2763" y="225"/>
                </a:lnTo>
                <a:lnTo>
                  <a:pt x="2791" y="253"/>
                </a:lnTo>
                <a:lnTo>
                  <a:pt x="2816" y="277"/>
                </a:lnTo>
                <a:lnTo>
                  <a:pt x="2835" y="303"/>
                </a:lnTo>
                <a:lnTo>
                  <a:pt x="2852" y="326"/>
                </a:lnTo>
                <a:lnTo>
                  <a:pt x="2868" y="303"/>
                </a:lnTo>
                <a:lnTo>
                  <a:pt x="2887" y="277"/>
                </a:lnTo>
                <a:lnTo>
                  <a:pt x="2911" y="253"/>
                </a:lnTo>
                <a:lnTo>
                  <a:pt x="2939" y="225"/>
                </a:lnTo>
                <a:lnTo>
                  <a:pt x="2974" y="199"/>
                </a:lnTo>
                <a:lnTo>
                  <a:pt x="3012" y="172"/>
                </a:lnTo>
                <a:lnTo>
                  <a:pt x="3056" y="146"/>
                </a:lnTo>
                <a:lnTo>
                  <a:pt x="3105" y="122"/>
                </a:lnTo>
                <a:lnTo>
                  <a:pt x="3162" y="99"/>
                </a:lnTo>
                <a:lnTo>
                  <a:pt x="3223" y="78"/>
                </a:lnTo>
                <a:lnTo>
                  <a:pt x="3293" y="59"/>
                </a:lnTo>
                <a:lnTo>
                  <a:pt x="3369" y="42"/>
                </a:lnTo>
                <a:lnTo>
                  <a:pt x="3455" y="30"/>
                </a:lnTo>
                <a:lnTo>
                  <a:pt x="3547" y="19"/>
                </a:lnTo>
                <a:lnTo>
                  <a:pt x="3648" y="12"/>
                </a:lnTo>
                <a:lnTo>
                  <a:pt x="3735" y="11"/>
                </a:lnTo>
                <a:lnTo>
                  <a:pt x="3836" y="7"/>
                </a:lnTo>
                <a:lnTo>
                  <a:pt x="3949" y="5"/>
                </a:lnTo>
                <a:lnTo>
                  <a:pt x="4073" y="4"/>
                </a:lnTo>
                <a:lnTo>
                  <a:pt x="4210" y="2"/>
                </a:lnTo>
                <a:lnTo>
                  <a:pt x="4358" y="0"/>
                </a:lnTo>
                <a:lnTo>
                  <a:pt x="4519" y="0"/>
                </a:lnTo>
                <a:lnTo>
                  <a:pt x="4689" y="0"/>
                </a:lnTo>
                <a:lnTo>
                  <a:pt x="4907" y="0"/>
                </a:lnTo>
                <a:lnTo>
                  <a:pt x="5116" y="2"/>
                </a:lnTo>
                <a:lnTo>
                  <a:pt x="5318" y="2"/>
                </a:lnTo>
                <a:lnTo>
                  <a:pt x="5513" y="4"/>
                </a:lnTo>
                <a:lnTo>
                  <a:pt x="5702" y="5"/>
                </a:lnTo>
                <a:lnTo>
                  <a:pt x="5702" y="73"/>
                </a:lnTo>
                <a:lnTo>
                  <a:pt x="5513" y="72"/>
                </a:lnTo>
                <a:lnTo>
                  <a:pt x="5318" y="70"/>
                </a:lnTo>
                <a:lnTo>
                  <a:pt x="5116" y="70"/>
                </a:lnTo>
                <a:lnTo>
                  <a:pt x="4907" y="68"/>
                </a:lnTo>
                <a:lnTo>
                  <a:pt x="4689" y="68"/>
                </a:lnTo>
                <a:lnTo>
                  <a:pt x="4519" y="68"/>
                </a:lnTo>
                <a:lnTo>
                  <a:pt x="4358" y="70"/>
                </a:lnTo>
                <a:lnTo>
                  <a:pt x="4210" y="70"/>
                </a:lnTo>
                <a:lnTo>
                  <a:pt x="4073" y="72"/>
                </a:lnTo>
                <a:lnTo>
                  <a:pt x="3949" y="73"/>
                </a:lnTo>
                <a:lnTo>
                  <a:pt x="3836" y="75"/>
                </a:lnTo>
                <a:lnTo>
                  <a:pt x="3735" y="78"/>
                </a:lnTo>
                <a:lnTo>
                  <a:pt x="3648" y="80"/>
                </a:lnTo>
                <a:lnTo>
                  <a:pt x="3547" y="87"/>
                </a:lnTo>
                <a:lnTo>
                  <a:pt x="3455" y="98"/>
                </a:lnTo>
                <a:lnTo>
                  <a:pt x="3369" y="110"/>
                </a:lnTo>
                <a:lnTo>
                  <a:pt x="3293" y="127"/>
                </a:lnTo>
                <a:lnTo>
                  <a:pt x="3223" y="146"/>
                </a:lnTo>
                <a:lnTo>
                  <a:pt x="3162" y="167"/>
                </a:lnTo>
                <a:lnTo>
                  <a:pt x="3105" y="190"/>
                </a:lnTo>
                <a:lnTo>
                  <a:pt x="3056" y="214"/>
                </a:lnTo>
                <a:lnTo>
                  <a:pt x="3012" y="240"/>
                </a:lnTo>
                <a:lnTo>
                  <a:pt x="2974" y="266"/>
                </a:lnTo>
                <a:lnTo>
                  <a:pt x="2939" y="293"/>
                </a:lnTo>
                <a:lnTo>
                  <a:pt x="2911" y="320"/>
                </a:lnTo>
                <a:lnTo>
                  <a:pt x="2887" y="345"/>
                </a:lnTo>
                <a:lnTo>
                  <a:pt x="2868" y="371"/>
                </a:lnTo>
                <a:lnTo>
                  <a:pt x="2852" y="394"/>
                </a:lnTo>
                <a:lnTo>
                  <a:pt x="2835" y="371"/>
                </a:lnTo>
                <a:lnTo>
                  <a:pt x="2816" y="345"/>
                </a:lnTo>
                <a:lnTo>
                  <a:pt x="2791" y="320"/>
                </a:lnTo>
                <a:lnTo>
                  <a:pt x="2763" y="293"/>
                </a:lnTo>
                <a:lnTo>
                  <a:pt x="2730" y="266"/>
                </a:lnTo>
                <a:lnTo>
                  <a:pt x="2690" y="240"/>
                </a:lnTo>
                <a:lnTo>
                  <a:pt x="2647" y="214"/>
                </a:lnTo>
                <a:lnTo>
                  <a:pt x="2598" y="190"/>
                </a:lnTo>
                <a:lnTo>
                  <a:pt x="2542" y="167"/>
                </a:lnTo>
                <a:lnTo>
                  <a:pt x="2480" y="146"/>
                </a:lnTo>
                <a:lnTo>
                  <a:pt x="2410" y="127"/>
                </a:lnTo>
                <a:lnTo>
                  <a:pt x="2333" y="110"/>
                </a:lnTo>
                <a:lnTo>
                  <a:pt x="2248" y="98"/>
                </a:lnTo>
                <a:lnTo>
                  <a:pt x="2156" y="87"/>
                </a:lnTo>
                <a:lnTo>
                  <a:pt x="2055" y="80"/>
                </a:lnTo>
                <a:lnTo>
                  <a:pt x="1968" y="78"/>
                </a:lnTo>
                <a:lnTo>
                  <a:pt x="1867" y="75"/>
                </a:lnTo>
                <a:lnTo>
                  <a:pt x="1754" y="73"/>
                </a:lnTo>
                <a:lnTo>
                  <a:pt x="1630" y="72"/>
                </a:lnTo>
                <a:lnTo>
                  <a:pt x="1492" y="70"/>
                </a:lnTo>
                <a:lnTo>
                  <a:pt x="1344" y="70"/>
                </a:lnTo>
                <a:lnTo>
                  <a:pt x="1184" y="68"/>
                </a:lnTo>
                <a:lnTo>
                  <a:pt x="1014" y="68"/>
                </a:lnTo>
                <a:lnTo>
                  <a:pt x="796" y="68"/>
                </a:lnTo>
                <a:lnTo>
                  <a:pt x="587" y="70"/>
                </a:lnTo>
                <a:lnTo>
                  <a:pt x="385" y="70"/>
                </a:lnTo>
                <a:lnTo>
                  <a:pt x="190" y="72"/>
                </a:lnTo>
                <a:lnTo>
                  <a:pt x="0" y="73"/>
                </a:lnTo>
                <a:lnTo>
                  <a:pt x="0" y="5"/>
                </a:lnTo>
                <a:lnTo>
                  <a:pt x="190" y="4"/>
                </a:lnTo>
                <a:lnTo>
                  <a:pt x="385" y="2"/>
                </a:lnTo>
                <a:lnTo>
                  <a:pt x="587" y="2"/>
                </a:lnTo>
                <a:lnTo>
                  <a:pt x="796" y="0"/>
                </a:lnTo>
                <a:lnTo>
                  <a:pt x="1014" y="0"/>
                </a:lnTo>
                <a:close/>
              </a:path>
            </a:pathLst>
          </a:custGeom>
          <a:solidFill>
            <a:schemeClr val="accent2"/>
          </a:solidFill>
          <a:ln w="0">
            <a:noFill/>
            <a:prstDash val="solid"/>
            <a:round/>
            <a:headEnd/>
            <a:tailEnd/>
          </a:ln>
        </p:spPr>
        <p:txBody>
          <a:bodyPr vert="horz" wrap="square" lIns="128580" tIns="64290" rIns="128580" bIns="64290" numCol="1" anchor="t" anchorCtr="0" compatLnSpc="1">
            <a:prstTxWarp prst="textNoShape">
              <a:avLst/>
            </a:prstTxWarp>
            <a:spAutoFit/>
          </a:bodyPr>
          <a:lstStyle/>
          <a:p>
            <a:endParaRPr lang="zh-CN" altLang="en-US" dirty="0">
              <a:latin typeface="微软雅黑" panose="020B0503020204020204" pitchFamily="34" charset="-122"/>
              <a:ea typeface="微软雅黑" panose="020B0503020204020204" pitchFamily="34" charset="-122"/>
              <a:sym typeface="Arial" panose="020B0604020202020204" pitchFamily="34" charset="0"/>
            </a:endParaRPr>
          </a:p>
        </p:txBody>
      </p:sp>
      <p:sp>
        <p:nvSpPr>
          <p:cNvPr id="51" name="矩形: 圆角 50"/>
          <p:cNvSpPr/>
          <p:nvPr/>
        </p:nvSpPr>
        <p:spPr>
          <a:xfrm>
            <a:off x="4626470" y="1028894"/>
            <a:ext cx="2939060" cy="635280"/>
          </a:xfrm>
          <a:prstGeom prst="roundRect">
            <a:avLst>
              <a:gd name="adj" fmla="val 50000"/>
            </a:avLst>
          </a:prstGeom>
          <a:solidFill>
            <a:schemeClr val="bg1"/>
          </a:solidFill>
          <a:ln>
            <a:noFill/>
          </a:ln>
          <a:effectLst>
            <a:outerShdw blurRad="101600" dist="101600" dir="5400000" algn="t"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spAutoFit/>
          </a:bodyPr>
          <a:lstStyle/>
          <a:p>
            <a:pPr algn="ctr"/>
            <a:endParaRPr lang="zh-CN" altLang="en-US" sz="2400" dirty="0">
              <a:latin typeface="微软雅黑" panose="020B0503020204020204" pitchFamily="34" charset="-122"/>
              <a:ea typeface="微软雅黑" panose="020B0503020204020204" pitchFamily="34" charset="-122"/>
            </a:endParaRPr>
          </a:p>
        </p:txBody>
      </p:sp>
      <p:grpSp>
        <p:nvGrpSpPr>
          <p:cNvPr id="25" name="组合 24"/>
          <p:cNvGrpSpPr/>
          <p:nvPr/>
        </p:nvGrpSpPr>
        <p:grpSpPr>
          <a:xfrm>
            <a:off x="2255011" y="5879553"/>
            <a:ext cx="1812288" cy="486025"/>
            <a:chOff x="1680782" y="6380497"/>
            <a:chExt cx="1812288" cy="486025"/>
          </a:xfrm>
        </p:grpSpPr>
        <p:sp>
          <p:nvSpPr>
            <p:cNvPr id="43" name="矩形: 圆角 42"/>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a:ln>
                  <a:noFill/>
                </a:ln>
                <a:solidFill>
                  <a:schemeClr val="tx1"/>
                </a:solidFill>
                <a:effectLst/>
                <a:uLnTx/>
                <a:uFillTx/>
                <a:latin typeface="Roboto Regular"/>
                <a:cs typeface="+mn-cs"/>
              </a:endParaRPr>
            </a:p>
          </p:txBody>
        </p:sp>
        <p:sp>
          <p:nvSpPr>
            <p:cNvPr id="44" name="矩形 43">
              <a:extLst>
                <a:ext uri="{FF2B5EF4-FFF2-40B4-BE49-F238E27FC236}">
                  <a16:creationId xmlns:a16="http://schemas.microsoft.com/office/drawing/2014/main" id="{9DA0D802-01CE-47AC-BBF9-B212B2D52054}"/>
                </a:ext>
              </a:extLst>
            </p:cNvPr>
            <p:cNvSpPr/>
            <p:nvPr/>
          </p:nvSpPr>
          <p:spPr>
            <a:xfrm>
              <a:off x="1680782" y="6435635"/>
              <a:ext cx="1812288" cy="430887"/>
            </a:xfrm>
            <a:prstGeom prst="rect">
              <a:avLst/>
            </a:prstGeom>
          </p:spPr>
          <p:txBody>
            <a:bodyPr wrap="square" lIns="0" tIns="0" rIns="0" bIns="0">
              <a:spAutoFit/>
            </a:bodyPr>
            <a:lstStyle/>
            <a:p>
              <a:pPr algn="ctr">
                <a:defRPr/>
              </a:pP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专业：数学与应用数学</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400" i="0" u="none" strike="noStrike" kern="1200" cap="none" spc="0" normalizeH="0" baseline="0" noProof="0" dirty="0">
                <a:ln>
                  <a:noFill/>
                </a:ln>
                <a:effectLst/>
                <a:uLnTx/>
                <a:uFillTx/>
                <a:latin typeface="+mn-ea"/>
                <a:cs typeface="阿里巴巴普惠体 L" panose="00020600040101010101" pitchFamily="18" charset="-122"/>
              </a:endParaRPr>
            </a:p>
          </p:txBody>
        </p:sp>
      </p:grpSp>
      <p:sp>
        <p:nvSpPr>
          <p:cNvPr id="33" name="矩形: 圆角 32"/>
          <p:cNvSpPr/>
          <p:nvPr/>
        </p:nvSpPr>
        <p:spPr>
          <a:xfrm>
            <a:off x="4259272" y="5879553"/>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400">
              <a:solidFill>
                <a:schemeClr val="tx1"/>
              </a:solidFill>
              <a:latin typeface="Roboto Regular"/>
            </a:endParaRPr>
          </a:p>
        </p:txBody>
      </p:sp>
      <p:grpSp>
        <p:nvGrpSpPr>
          <p:cNvPr id="27" name="组合 26"/>
          <p:cNvGrpSpPr/>
          <p:nvPr/>
        </p:nvGrpSpPr>
        <p:grpSpPr>
          <a:xfrm>
            <a:off x="6252369" y="5879553"/>
            <a:ext cx="1691525" cy="320344"/>
            <a:chOff x="1691946" y="6380497"/>
            <a:chExt cx="1691525" cy="320344"/>
          </a:xfrm>
        </p:grpSpPr>
        <p:sp>
          <p:nvSpPr>
            <p:cNvPr id="31" name="矩形: 圆角 30"/>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400">
                <a:solidFill>
                  <a:schemeClr val="tx1"/>
                </a:solidFill>
                <a:latin typeface="Roboto Regular"/>
              </a:endParaRPr>
            </a:p>
          </p:txBody>
        </p:sp>
        <p:sp>
          <p:nvSpPr>
            <p:cNvPr id="32" name="矩形 31">
              <a:extLst>
                <a:ext uri="{FF2B5EF4-FFF2-40B4-BE49-F238E27FC236}">
                  <a16:creationId xmlns:a16="http://schemas.microsoft.com/office/drawing/2014/main" id="{9DA0D802-01CE-47AC-BBF9-B212B2D52054}"/>
                </a:ext>
              </a:extLst>
            </p:cNvPr>
            <p:cNvSpPr/>
            <p:nvPr/>
          </p:nvSpPr>
          <p:spPr>
            <a:xfrm>
              <a:off x="1691946" y="6429472"/>
              <a:ext cx="1691525" cy="215444"/>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dirty="0">
                  <a:latin typeface="+mn-ea"/>
                  <a:cs typeface="阿里巴巴普惠体 L" panose="00020600040101010101" pitchFamily="18" charset="-122"/>
                </a:rPr>
                <a:t>姓名</a:t>
              </a: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a:t>
              </a:r>
              <a:r>
                <a:rPr lang="zh-CN" altLang="en-US" sz="1400" dirty="0">
                  <a:latin typeface="+mn-ea"/>
                  <a:cs typeface="阿里巴巴普惠体 L" panose="00020600040101010101" pitchFamily="18" charset="-122"/>
                </a:rPr>
                <a:t>俞梦泽</a:t>
              </a:r>
              <a:endParaRPr kumimoji="0" lang="zh-CN" altLang="en-US" sz="1400" i="0" u="none" strike="noStrike" kern="1200" cap="none" spc="0" normalizeH="0" baseline="0" noProof="0" dirty="0">
                <a:ln>
                  <a:noFill/>
                </a:ln>
                <a:effectLst/>
                <a:uLnTx/>
                <a:uFillTx/>
                <a:latin typeface="+mn-ea"/>
                <a:cs typeface="阿里巴巴普惠体 L" panose="00020600040101010101" pitchFamily="18" charset="-122"/>
              </a:endParaRPr>
            </a:p>
          </p:txBody>
        </p:sp>
      </p:grpSp>
      <p:grpSp>
        <p:nvGrpSpPr>
          <p:cNvPr id="28" name="组合 27"/>
          <p:cNvGrpSpPr/>
          <p:nvPr/>
        </p:nvGrpSpPr>
        <p:grpSpPr>
          <a:xfrm>
            <a:off x="8245465" y="5879553"/>
            <a:ext cx="1680360" cy="320344"/>
            <a:chOff x="1691946" y="6380497"/>
            <a:chExt cx="1680360" cy="320344"/>
          </a:xfrm>
        </p:grpSpPr>
        <p:sp>
          <p:nvSpPr>
            <p:cNvPr id="29" name="矩形: 圆角 28"/>
            <p:cNvSpPr/>
            <p:nvPr/>
          </p:nvSpPr>
          <p:spPr>
            <a:xfrm>
              <a:off x="1691946" y="6380497"/>
              <a:ext cx="1680360" cy="320344"/>
            </a:xfrm>
            <a:prstGeom prst="roundRect">
              <a:avLst>
                <a:gd name="adj" fmla="val 50000"/>
              </a:avLst>
            </a:prstGeom>
            <a:solidFill>
              <a:schemeClr val="accent2"/>
            </a:solidFill>
            <a:ln>
              <a:noFill/>
            </a:ln>
            <a:effectLst>
              <a:outerShdw blurRad="50800" dist="38100" dir="2700000" algn="tl" rotWithShape="0">
                <a:prstClr val="black">
                  <a:alpha val="1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sz="1400">
                <a:solidFill>
                  <a:schemeClr val="tx1"/>
                </a:solidFill>
                <a:latin typeface="Roboto Regular"/>
              </a:endParaRPr>
            </a:p>
          </p:txBody>
        </p:sp>
        <p:sp>
          <p:nvSpPr>
            <p:cNvPr id="30" name="矩形 29">
              <a:extLst>
                <a:ext uri="{FF2B5EF4-FFF2-40B4-BE49-F238E27FC236}">
                  <a16:creationId xmlns:a16="http://schemas.microsoft.com/office/drawing/2014/main" id="{9DA0D802-01CE-47AC-BBF9-B212B2D52054}"/>
                </a:ext>
              </a:extLst>
            </p:cNvPr>
            <p:cNvSpPr/>
            <p:nvPr/>
          </p:nvSpPr>
          <p:spPr>
            <a:xfrm>
              <a:off x="1691946" y="6435635"/>
              <a:ext cx="1680359" cy="215444"/>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noProof="0" dirty="0">
                  <a:latin typeface="+mn-ea"/>
                  <a:cs typeface="阿里巴巴普惠体 L" panose="00020600040101010101" pitchFamily="18" charset="-122"/>
                </a:rPr>
                <a:t>指导老师</a:t>
              </a: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：李新祥</a:t>
              </a:r>
            </a:p>
          </p:txBody>
        </p:sp>
      </p:grpSp>
      <p:sp>
        <p:nvSpPr>
          <p:cNvPr id="2" name="文本框 1">
            <a:extLst>
              <a:ext uri="{FF2B5EF4-FFF2-40B4-BE49-F238E27FC236}">
                <a16:creationId xmlns:a16="http://schemas.microsoft.com/office/drawing/2014/main" id="{880007A5-C9C3-5BDB-1C35-2D20B388D60B}"/>
              </a:ext>
            </a:extLst>
          </p:cNvPr>
          <p:cNvSpPr txBox="1"/>
          <p:nvPr/>
        </p:nvSpPr>
        <p:spPr>
          <a:xfrm>
            <a:off x="5133121" y="1126790"/>
            <a:ext cx="1959428" cy="461665"/>
          </a:xfrm>
          <a:prstGeom prst="rect">
            <a:avLst/>
          </a:prstGeom>
          <a:noFill/>
        </p:spPr>
        <p:txBody>
          <a:bodyPr wrap="square">
            <a:spAutoFit/>
          </a:bodyPr>
          <a:lstStyle/>
          <a:p>
            <a:pPr algn="ctr"/>
            <a:r>
              <a:rPr lang="zh-CN" altLang="en-US" sz="2400" dirty="0">
                <a:solidFill>
                  <a:srgbClr val="0070C0"/>
                </a:solidFill>
                <a:latin typeface="华文隶书" panose="02010800040101010101" pitchFamily="2" charset="-122"/>
                <a:ea typeface="华文隶书" panose="02010800040101010101" pitchFamily="2" charset="-122"/>
              </a:rPr>
              <a:t>上海大学</a:t>
            </a:r>
          </a:p>
        </p:txBody>
      </p:sp>
      <p:sp>
        <p:nvSpPr>
          <p:cNvPr id="9" name="矩形 8">
            <a:extLst>
              <a:ext uri="{FF2B5EF4-FFF2-40B4-BE49-F238E27FC236}">
                <a16:creationId xmlns:a16="http://schemas.microsoft.com/office/drawing/2014/main" id="{E6705E99-5B63-31BB-8FAD-5C3DE81DE270}"/>
              </a:ext>
            </a:extLst>
          </p:cNvPr>
          <p:cNvSpPr/>
          <p:nvPr/>
        </p:nvSpPr>
        <p:spPr>
          <a:xfrm>
            <a:off x="4259270" y="5934691"/>
            <a:ext cx="1801123" cy="430887"/>
          </a:xfrm>
          <a:prstGeom prst="rect">
            <a:avLst/>
          </a:prstGeom>
        </p:spPr>
        <p:txBody>
          <a:bodyPr wrap="square" lIns="0" tIns="0" rIns="0" bIns="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noProof="0" dirty="0">
                <a:latin typeface="+mn-ea"/>
                <a:cs typeface="阿里巴巴普惠体 L" panose="00020600040101010101" pitchFamily="18" charset="-122"/>
              </a:rPr>
              <a:t>班级</a:t>
            </a:r>
            <a:r>
              <a:rPr kumimoji="0" lang="zh-CN" altLang="en-US" sz="1400" i="0" u="none" strike="noStrike" kern="1200" cap="none" spc="0" normalizeH="0" baseline="0" noProof="0" dirty="0">
                <a:ln>
                  <a:noFill/>
                </a:ln>
                <a:effectLst/>
                <a:uLnTx/>
                <a:uFillTx/>
                <a:latin typeface="+mn-ea"/>
                <a:cs typeface="阿里巴巴普惠体 L" panose="00020600040101010101" pitchFamily="18" charset="-122"/>
              </a:rPr>
              <a:t>：数学与应用数学（直招）</a:t>
            </a:r>
          </a:p>
        </p:txBody>
      </p:sp>
    </p:spTree>
    <p:extLst>
      <p:ext uri="{BB962C8B-B14F-4D97-AF65-F5344CB8AC3E}">
        <p14:creationId xmlns:p14="http://schemas.microsoft.com/office/powerpoint/2010/main" val="3912567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3247468"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cxnSpLocks/>
          </p:cNvCxnSpPr>
          <p:nvPr/>
        </p:nvCxnSpPr>
        <p:spPr>
          <a:xfrm>
            <a:off x="6056399"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cxnSpLocks/>
          </p:cNvCxnSpPr>
          <p:nvPr/>
        </p:nvCxnSpPr>
        <p:spPr>
          <a:xfrm>
            <a:off x="8865330"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选题背景</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815BA7A0-6F6B-6F8A-30CF-84B9389A6BCA}"/>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2" name="文本框 1">
            <a:extLst>
              <a:ext uri="{FF2B5EF4-FFF2-40B4-BE49-F238E27FC236}">
                <a16:creationId xmlns:a16="http://schemas.microsoft.com/office/drawing/2014/main" id="{6123DF62-6655-D19C-22DC-A2345510C28A}"/>
              </a:ext>
            </a:extLst>
          </p:cNvPr>
          <p:cNvSpPr txBox="1"/>
          <p:nvPr/>
        </p:nvSpPr>
        <p:spPr>
          <a:xfrm>
            <a:off x="748144" y="1039091"/>
            <a:ext cx="3758541"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猎物与捕猎者模型</a:t>
            </a: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B8CEB78-7836-58C5-C750-18092AACF8AE}"/>
                  </a:ext>
                </a:extLst>
              </p:cNvPr>
              <p:cNvSpPr txBox="1"/>
              <p:nvPr/>
            </p:nvSpPr>
            <p:spPr>
              <a:xfrm>
                <a:off x="1555667" y="1704969"/>
                <a:ext cx="8608190" cy="1859805"/>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某类</a:t>
                </a:r>
                <a:r>
                  <a:rPr lang="en-US" altLang="zh-CN" kern="100" dirty="0" err="1">
                    <a:latin typeface="Times New Roman" panose="02020603050405020304" pitchFamily="18" charset="0"/>
                    <a:ea typeface="宋体" panose="02010600030101010101" pitchFamily="2" charset="-122"/>
                  </a:rPr>
                  <a:t>Holling</a:t>
                </a:r>
                <a:r>
                  <a:rPr lang="zh-CN" altLang="en-US" kern="100" dirty="0">
                    <a:latin typeface="Times New Roman" panose="02020603050405020304" pitchFamily="18" charset="0"/>
                    <a:ea typeface="宋体" panose="02010600030101010101" pitchFamily="2" charset="-122"/>
                  </a:rPr>
                  <a:t>型</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捕食者与猎物生态模型</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i="1" dirty="0">
                  <a:effectLst/>
                  <a:latin typeface="Cambria Math" panose="02040503050406030204" pitchFamily="18" charset="0"/>
                  <a:ea typeface="Cambria Math" panose="02040503050406030204" pitchFamily="18" charset="0"/>
                </a:endParaRPr>
              </a:p>
              <a:p>
                <a14:m>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e>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𝑋</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e>
                        </m:eqArr>
                      </m:e>
                    </m:d>
                    <m:r>
                      <a:rPr lang="en-US" altLang="zh-CN" sz="1800" b="0" i="0" kern="100" smtClean="0">
                        <a:effectLst/>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kern="100" dirty="0">
                    <a:latin typeface="Cambria Math" panose="02040503050406030204" pitchFamily="18" charset="0"/>
                    <a:ea typeface="Cambria Math" panose="02040503050406030204" pitchFamily="18" charset="0"/>
                    <a:cs typeface="Times New Roman" panose="02020603050405020304" pitchFamily="18" charset="0"/>
                  </a:rPr>
                  <a:t>(1.1)</a:t>
                </a:r>
              </a:p>
            </p:txBody>
          </p:sp>
        </mc:Choice>
        <mc:Fallback xmlns="">
          <p:sp>
            <p:nvSpPr>
              <p:cNvPr id="5" name="文本框 4">
                <a:extLst>
                  <a:ext uri="{FF2B5EF4-FFF2-40B4-BE49-F238E27FC236}">
                    <a16:creationId xmlns:a16="http://schemas.microsoft.com/office/drawing/2014/main" id="{8B8CEB78-7836-58C5-C750-18092AACF8AE}"/>
                  </a:ext>
                </a:extLst>
              </p:cNvPr>
              <p:cNvSpPr txBox="1">
                <a:spLocks noRot="1" noChangeAspect="1" noMove="1" noResize="1" noEditPoints="1" noAdjustHandles="1" noChangeArrowheads="1" noChangeShapeType="1" noTextEdit="1"/>
              </p:cNvSpPr>
              <p:nvPr/>
            </p:nvSpPr>
            <p:spPr>
              <a:xfrm>
                <a:off x="1555667" y="1704969"/>
                <a:ext cx="8608190" cy="1859805"/>
              </a:xfrm>
              <a:prstGeom prst="rect">
                <a:avLst/>
              </a:prstGeom>
              <a:blipFill>
                <a:blip r:embed="rId2"/>
                <a:stretch>
                  <a:fillRect l="-567" t="-262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8582900E-84AC-A4C5-0251-F6806324D79A}"/>
                  </a:ext>
                </a:extLst>
              </p:cNvPr>
              <p:cNvSpPr txBox="1"/>
              <p:nvPr/>
            </p:nvSpPr>
            <p:spPr>
              <a:xfrm>
                <a:off x="1555667" y="4064583"/>
                <a:ext cx="8348351" cy="1754326"/>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是对生物数量有影响的生态环境的外在因素的集合，</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表示时间。</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均是未知的关于</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的函数，分别代表生态环境中某时刻，受环境影响下，某类捕食者和对应猎物的数量。</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𝑏</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分别表示捕食者和对应猎物数量的自然增长率。</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e>
                    </m:d>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则分别代表了已知的捕食者和对应猎物数量的死亡率。</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oMath>
                </a14:m>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是</a:t>
                </a:r>
                <a:r>
                  <a:rPr lang="en-US" altLang="zh-CN" sz="1800" kern="100" dirty="0" err="1">
                    <a:effectLst/>
                    <a:latin typeface="Cambria Math" panose="02040503050406030204" pitchFamily="18" charset="0"/>
                    <a:ea typeface="宋体" panose="02010600030101010101" pitchFamily="2" charset="-122"/>
                    <a:cs typeface="Times New Roman" panose="02020603050405020304" pitchFamily="18" charset="0"/>
                  </a:rPr>
                  <a:t>Holling</a:t>
                </a:r>
                <a:r>
                  <a:rPr lang="zh-CN" altLang="zh-CN" sz="1800" kern="100" dirty="0">
                    <a:effectLst/>
                    <a:latin typeface="Cambria Math" panose="02040503050406030204" pitchFamily="18" charset="0"/>
                    <a:ea typeface="宋体" panose="02010600030101010101" pitchFamily="2" charset="-122"/>
                    <a:cs typeface="Times New Roman" panose="02020603050405020304" pitchFamily="18" charset="0"/>
                  </a:rPr>
                  <a:t>提出的，某个已知的捕食者数量受猎物数量影响的反馈函数，一般情况下，其呈现非线性。</a:t>
                </a:r>
                <a:endParaRPr lang="zh-CN" altLang="en-US" dirty="0"/>
              </a:p>
            </p:txBody>
          </p:sp>
        </mc:Choice>
        <mc:Fallback xmlns="">
          <p:sp>
            <p:nvSpPr>
              <p:cNvPr id="6" name="文本框 5">
                <a:extLst>
                  <a:ext uri="{FF2B5EF4-FFF2-40B4-BE49-F238E27FC236}">
                    <a16:creationId xmlns:a16="http://schemas.microsoft.com/office/drawing/2014/main" id="{8582900E-84AC-A4C5-0251-F6806324D79A}"/>
                  </a:ext>
                </a:extLst>
              </p:cNvPr>
              <p:cNvSpPr txBox="1">
                <a:spLocks noRot="1" noChangeAspect="1" noMove="1" noResize="1" noEditPoints="1" noAdjustHandles="1" noChangeArrowheads="1" noChangeShapeType="1" noTextEdit="1"/>
              </p:cNvSpPr>
              <p:nvPr/>
            </p:nvSpPr>
            <p:spPr>
              <a:xfrm>
                <a:off x="1555667" y="4064583"/>
                <a:ext cx="8348351" cy="1754326"/>
              </a:xfrm>
              <a:prstGeom prst="rect">
                <a:avLst/>
              </a:prstGeom>
              <a:blipFill>
                <a:blip r:embed="rId3"/>
                <a:stretch>
                  <a:fillRect l="-584" t="-2778" r="-3285" b="-381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92860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a:cxnSpLocks/>
          </p:cNvCxnSpPr>
          <p:nvPr/>
        </p:nvCxnSpPr>
        <p:spPr>
          <a:xfrm>
            <a:off x="3247468"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5" name="直接连接符 224"/>
          <p:cNvCxnSpPr>
            <a:cxnSpLocks/>
          </p:cNvCxnSpPr>
          <p:nvPr/>
        </p:nvCxnSpPr>
        <p:spPr>
          <a:xfrm>
            <a:off x="6056399"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26" name="直接连接符 225"/>
          <p:cNvCxnSpPr>
            <a:cxnSpLocks/>
          </p:cNvCxnSpPr>
          <p:nvPr/>
        </p:nvCxnSpPr>
        <p:spPr>
          <a:xfrm>
            <a:off x="8865330" y="4103673"/>
            <a:ext cx="0" cy="2534438"/>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选题背景</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815BA7A0-6F6B-6F8A-30CF-84B9389A6BCA}"/>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2" name="文本框 1">
            <a:extLst>
              <a:ext uri="{FF2B5EF4-FFF2-40B4-BE49-F238E27FC236}">
                <a16:creationId xmlns:a16="http://schemas.microsoft.com/office/drawing/2014/main" id="{6123DF62-6655-D19C-22DC-A2345510C28A}"/>
              </a:ext>
            </a:extLst>
          </p:cNvPr>
          <p:cNvSpPr txBox="1"/>
          <p:nvPr/>
        </p:nvSpPr>
        <p:spPr>
          <a:xfrm>
            <a:off x="748145" y="1039091"/>
            <a:ext cx="3420094"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无网格法</a:t>
            </a:r>
          </a:p>
        </p:txBody>
      </p:sp>
      <p:sp>
        <p:nvSpPr>
          <p:cNvPr id="5" name="文本框 4">
            <a:extLst>
              <a:ext uri="{FF2B5EF4-FFF2-40B4-BE49-F238E27FC236}">
                <a16:creationId xmlns:a16="http://schemas.microsoft.com/office/drawing/2014/main" id="{F6C1421A-BC7F-C53C-0FC1-7F417370C562}"/>
              </a:ext>
            </a:extLst>
          </p:cNvPr>
          <p:cNvSpPr txBox="1"/>
          <p:nvPr/>
        </p:nvSpPr>
        <p:spPr>
          <a:xfrm>
            <a:off x="1417770" y="1991492"/>
            <a:ext cx="8937513" cy="2214196"/>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r>
              <a:rPr lang="en-US"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无网格法，作为有限元法（基于网格）的一种延伸，在当下求解微分方程等领域是最重要的求解方法之一。无网格法是指，在数值计算的方法中，不使用网格，而是直接使用坐标点作为插值函数构造的依据。不同于有限元法，无网格法的近似函数是建立在一系列离散点上的，不需要借助于网格，克服了有限元法对网格的依赖性，在涉及网格畸变、网格移动等问题中显示出明显的优势，同时无网格法的前处理过程也比有限元法更为简单。</a:t>
            </a:r>
            <a:endParaRPr 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p:txBody>
      </p:sp>
    </p:spTree>
    <p:extLst>
      <p:ext uri="{BB962C8B-B14F-4D97-AF65-F5344CB8AC3E}">
        <p14:creationId xmlns:p14="http://schemas.microsoft.com/office/powerpoint/2010/main" val="1121772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28">
            <a:extLst>
              <a:ext uri="{FF2B5EF4-FFF2-40B4-BE49-F238E27FC236}">
                <a16:creationId xmlns:a16="http://schemas.microsoft.com/office/drawing/2014/main" id="{CE5A6F5D-97C5-4282-82F3-C9364BDA597D}"/>
              </a:ext>
            </a:extLst>
          </p:cNvPr>
          <p:cNvSpPr txBox="1"/>
          <p:nvPr/>
        </p:nvSpPr>
        <p:spPr>
          <a:xfrm>
            <a:off x="1414260"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01</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 name="矩形 7">
            <a:extLst>
              <a:ext uri="{FF2B5EF4-FFF2-40B4-BE49-F238E27FC236}">
                <a16:creationId xmlns:a16="http://schemas.microsoft.com/office/drawing/2014/main" id="{C515F417-5328-40DE-9691-BA2DE15D4E22}"/>
              </a:ext>
            </a:extLst>
          </p:cNvPr>
          <p:cNvSpPr/>
          <p:nvPr/>
        </p:nvSpPr>
        <p:spPr>
          <a:xfrm>
            <a:off x="1173723" y="3625518"/>
            <a:ext cx="1620957"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选题背景</a:t>
            </a:r>
          </a:p>
        </p:txBody>
      </p:sp>
      <p:sp>
        <p:nvSpPr>
          <p:cNvPr id="50" name="文本框 49">
            <a:extLst>
              <a:ext uri="{FF2B5EF4-FFF2-40B4-BE49-F238E27FC236}">
                <a16:creationId xmlns:a16="http://schemas.microsoft.com/office/drawing/2014/main" id="{68B01278-F660-4CAC-8E80-CE714AADF92E}"/>
              </a:ext>
            </a:extLst>
          </p:cNvPr>
          <p:cNvSpPr txBox="1"/>
          <p:nvPr/>
        </p:nvSpPr>
        <p:spPr>
          <a:xfrm>
            <a:off x="4112701" y="2153187"/>
            <a:ext cx="1302412" cy="117339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02</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79" name="矩形 78">
            <a:extLst>
              <a:ext uri="{FF2B5EF4-FFF2-40B4-BE49-F238E27FC236}">
                <a16:creationId xmlns:a16="http://schemas.microsoft.com/office/drawing/2014/main" id="{C515F417-5328-40DE-9691-BA2DE15D4E22}"/>
              </a:ext>
            </a:extLst>
          </p:cNvPr>
          <p:cNvSpPr/>
          <p:nvPr/>
        </p:nvSpPr>
        <p:spPr>
          <a:xfrm>
            <a:off x="3892019" y="3521982"/>
            <a:ext cx="1716632" cy="554102"/>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研究方法</a:t>
            </a:r>
          </a:p>
        </p:txBody>
      </p:sp>
      <p:sp>
        <p:nvSpPr>
          <p:cNvPr id="67" name="文本框 66">
            <a:extLst>
              <a:ext uri="{FF2B5EF4-FFF2-40B4-BE49-F238E27FC236}">
                <a16:creationId xmlns:a16="http://schemas.microsoft.com/office/drawing/2014/main" id="{C6DFF80B-D10E-4A81-BDBE-445A27EF3212}"/>
              </a:ext>
            </a:extLst>
          </p:cNvPr>
          <p:cNvSpPr txBox="1"/>
          <p:nvPr/>
        </p:nvSpPr>
        <p:spPr>
          <a:xfrm>
            <a:off x="6883731"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03</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0" name="矩形 79">
            <a:extLst>
              <a:ext uri="{FF2B5EF4-FFF2-40B4-BE49-F238E27FC236}">
                <a16:creationId xmlns:a16="http://schemas.microsoft.com/office/drawing/2014/main" id="{C515F417-5328-40DE-9691-BA2DE15D4E22}"/>
              </a:ext>
            </a:extLst>
          </p:cNvPr>
          <p:cNvSpPr/>
          <p:nvPr/>
        </p:nvSpPr>
        <p:spPr>
          <a:xfrm>
            <a:off x="6707503" y="3625518"/>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研究成果</a:t>
            </a:r>
          </a:p>
        </p:txBody>
      </p:sp>
      <p:sp>
        <p:nvSpPr>
          <p:cNvPr id="55" name="文本框 54">
            <a:extLst>
              <a:ext uri="{FF2B5EF4-FFF2-40B4-BE49-F238E27FC236}">
                <a16:creationId xmlns:a16="http://schemas.microsoft.com/office/drawing/2014/main" id="{7AA88EEB-802D-4766-80E2-C43808543084}"/>
              </a:ext>
            </a:extLst>
          </p:cNvPr>
          <p:cNvSpPr txBox="1"/>
          <p:nvPr/>
        </p:nvSpPr>
        <p:spPr>
          <a:xfrm>
            <a:off x="9548240" y="2333011"/>
            <a:ext cx="1229824" cy="110799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6600" b="1" i="0" u="none" strike="noStrike" kern="1200" cap="none" spc="0" normalizeH="0" baseline="0" noProof="0" dirty="0">
                <a:ln>
                  <a:noFill/>
                </a:ln>
                <a:solidFill>
                  <a:srgbClr val="F2F2F2"/>
                </a:solidFill>
                <a:effectLst/>
                <a:uLnTx/>
                <a:uFillTx/>
                <a:latin typeface="+mj-ea"/>
                <a:ea typeface="+mj-ea"/>
                <a:cs typeface="+mn-cs"/>
              </a:rPr>
              <a:t>04</a:t>
            </a:r>
            <a:endParaRPr kumimoji="0" lang="zh-CN" altLang="en-US" sz="6600" b="1" i="0" u="none" strike="noStrike" kern="1200" cap="none" spc="0" normalizeH="0" baseline="0" noProof="0" dirty="0">
              <a:ln>
                <a:noFill/>
              </a:ln>
              <a:solidFill>
                <a:srgbClr val="F2F2F2"/>
              </a:solidFill>
              <a:effectLst/>
              <a:uLnTx/>
              <a:uFillTx/>
              <a:latin typeface="+mj-ea"/>
              <a:ea typeface="+mj-ea"/>
              <a:cs typeface="+mn-cs"/>
            </a:endParaRPr>
          </a:p>
        </p:txBody>
      </p:sp>
      <p:sp>
        <p:nvSpPr>
          <p:cNvPr id="81" name="矩形 80">
            <a:extLst>
              <a:ext uri="{FF2B5EF4-FFF2-40B4-BE49-F238E27FC236}">
                <a16:creationId xmlns:a16="http://schemas.microsoft.com/office/drawing/2014/main" id="{C515F417-5328-40DE-9691-BA2DE15D4E22}"/>
              </a:ext>
            </a:extLst>
          </p:cNvPr>
          <p:cNvSpPr/>
          <p:nvPr/>
        </p:nvSpPr>
        <p:spPr>
          <a:xfrm>
            <a:off x="9404169" y="3625518"/>
            <a:ext cx="1620958" cy="523220"/>
          </a:xfrm>
          <a:prstGeom prst="rect">
            <a:avLst/>
          </a:prstGeom>
        </p:spPr>
        <p:txBody>
          <a:bodyPr wrap="none">
            <a:spAutoFit/>
          </a:bodyPr>
          <a:lstStyle/>
          <a:p>
            <a:pPr algn="ctr" defTabSz="914377"/>
            <a:r>
              <a:rPr lang="zh-CN" altLang="en-US" sz="2800" b="1" dirty="0">
                <a:solidFill>
                  <a:schemeClr val="bg1"/>
                </a:solidFill>
                <a:latin typeface="微软雅黑 Light" panose="020B0502040204020203" pitchFamily="34" charset="-122"/>
                <a:ea typeface="微软雅黑" panose="020B0503020204020204" pitchFamily="34" charset="-122"/>
                <a:sym typeface="微软雅黑 Light" panose="020B0502040204020203" pitchFamily="34" charset="-122"/>
              </a:rPr>
              <a:t>论文总结</a:t>
            </a:r>
          </a:p>
        </p:txBody>
      </p:sp>
    </p:spTree>
    <p:extLst>
      <p:ext uri="{BB962C8B-B14F-4D97-AF65-F5344CB8AC3E}">
        <p14:creationId xmlns:p14="http://schemas.microsoft.com/office/powerpoint/2010/main" val="51346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4240058-EB77-5FEF-9B58-3330AEB86A76}"/>
              </a:ext>
            </a:extLst>
          </p:cNvPr>
          <p:cNvSpPr/>
          <p:nvPr/>
        </p:nvSpPr>
        <p:spPr>
          <a:xfrm>
            <a:off x="8855523" y="2480353"/>
            <a:ext cx="1844991" cy="1844991"/>
          </a:xfrm>
          <a:prstGeom prst="ellipse">
            <a:avLst/>
          </a:prstGeom>
          <a:noFill/>
          <a:ln>
            <a:solidFill>
              <a:srgbClr val="1C447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微软雅黑" panose="020B0503020204020204" pitchFamily="34" charset="-122"/>
              <a:ea typeface="微软雅黑" panose="020B0503020204020204" pitchFamily="34" charset="-122"/>
            </a:endParaRPr>
          </a:p>
        </p:txBody>
      </p:sp>
      <p:sp>
        <p:nvSpPr>
          <p:cNvPr id="100" name="矩形 99">
            <a:extLst>
              <a:ext uri="{FF2B5EF4-FFF2-40B4-BE49-F238E27FC236}">
                <a16:creationId xmlns:a16="http://schemas.microsoft.com/office/drawing/2014/main" id="{721E59D2-B3E0-4BAE-81EB-B85493B8AE77}"/>
              </a:ext>
            </a:extLst>
          </p:cNvPr>
          <p:cNvSpPr/>
          <p:nvPr/>
        </p:nvSpPr>
        <p:spPr>
          <a:xfrm>
            <a:off x="3499850" y="978884"/>
            <a:ext cx="5192300" cy="473271"/>
          </a:xfrm>
          <a:prstGeom prst="rect">
            <a:avLst/>
          </a:prstGeom>
        </p:spPr>
        <p:txBody>
          <a:bodyPr wrap="square" lIns="0" tIns="0" rIns="0" bIns="0">
            <a:spAutoFit/>
          </a:bodyPr>
          <a:lstStyle/>
          <a:p>
            <a:pPr algn="ctr">
              <a:lnSpc>
                <a:spcPct val="120000"/>
              </a:lnSpc>
            </a:pPr>
            <a:r>
              <a:rPr lang="zh-CN" altLang="en-US" sz="2800" b="1" dirty="0">
                <a:solidFill>
                  <a:schemeClr val="accent1"/>
                </a:solidFill>
                <a:latin typeface="+mj-ea"/>
                <a:ea typeface="+mj-ea"/>
              </a:rPr>
              <a:t>无网格法</a:t>
            </a:r>
            <a:endParaRPr lang="en-US" altLang="zh-CN" sz="2800" b="1" dirty="0">
              <a:solidFill>
                <a:schemeClr val="accent1"/>
              </a:solidFill>
              <a:latin typeface="+mj-ea"/>
              <a:ea typeface="+mj-ea"/>
            </a:endParaRPr>
          </a:p>
        </p:txBody>
      </p:sp>
      <p:sp>
        <p:nvSpPr>
          <p:cNvPr id="102" name="矩形: 圆角 101"/>
          <p:cNvSpPr/>
          <p:nvPr/>
        </p:nvSpPr>
        <p:spPr>
          <a:xfrm>
            <a:off x="6270621" y="1553355"/>
            <a:ext cx="282017" cy="76191"/>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103" name="矩形: 圆角 102"/>
          <p:cNvSpPr/>
          <p:nvPr/>
        </p:nvSpPr>
        <p:spPr>
          <a:xfrm>
            <a:off x="5601082" y="1553354"/>
            <a:ext cx="617043" cy="76192"/>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78" name="矩形 77">
            <a:extLst>
              <a:ext uri="{FF2B5EF4-FFF2-40B4-BE49-F238E27FC236}">
                <a16:creationId xmlns:a16="http://schemas.microsoft.com/office/drawing/2014/main" id="{CF085DA7-D3B4-4BB3-80C9-8652D7F3A33C}"/>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80" name="矩形 79">
            <a:extLst>
              <a:ext uri="{FF2B5EF4-FFF2-40B4-BE49-F238E27FC236}">
                <a16:creationId xmlns:a16="http://schemas.microsoft.com/office/drawing/2014/main" id="{66D81D41-35AD-42CA-99C5-F010B35C703B}"/>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81" name="矩形 80">
            <a:extLst>
              <a:ext uri="{FF2B5EF4-FFF2-40B4-BE49-F238E27FC236}">
                <a16:creationId xmlns:a16="http://schemas.microsoft.com/office/drawing/2014/main" id="{4933D175-2D06-4313-8269-23369071052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82" name="矩形 81">
            <a:extLst>
              <a:ext uri="{FF2B5EF4-FFF2-40B4-BE49-F238E27FC236}">
                <a16:creationId xmlns:a16="http://schemas.microsoft.com/office/drawing/2014/main" id="{7482E659-FED7-4049-876F-BB2F63E37042}"/>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52" name="椭圆 51"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4CBA8902-A522-4A8F-9A0A-1A0343684712}"/>
              </a:ext>
            </a:extLst>
          </p:cNvPr>
          <p:cNvSpPr/>
          <p:nvPr/>
        </p:nvSpPr>
        <p:spPr>
          <a:xfrm>
            <a:off x="5223421" y="2479232"/>
            <a:ext cx="1844991" cy="1844991"/>
          </a:xfrm>
          <a:prstGeom prst="ellipse">
            <a:avLst/>
          </a:prstGeom>
          <a:noFill/>
          <a:ln>
            <a:solidFill>
              <a:srgbClr val="1C447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微软雅黑" panose="020B0503020204020204" pitchFamily="34" charset="-122"/>
              <a:ea typeface="微软雅黑" panose="020B0503020204020204" pitchFamily="34" charset="-122"/>
            </a:endParaRPr>
          </a:p>
        </p:txBody>
      </p:sp>
      <p:sp>
        <p:nvSpPr>
          <p:cNvPr id="55" name="椭圆 54"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5D9792EC-9E9B-4BA9-9C30-7DBA36AE78F8}"/>
              </a:ext>
            </a:extLst>
          </p:cNvPr>
          <p:cNvSpPr/>
          <p:nvPr/>
        </p:nvSpPr>
        <p:spPr>
          <a:xfrm>
            <a:off x="5223421" y="2359727"/>
            <a:ext cx="646917" cy="646918"/>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sz="2800" dirty="0">
                <a:solidFill>
                  <a:schemeClr val="bg1"/>
                </a:solidFill>
                <a:latin typeface="微软雅黑" panose="020B0503020204020204" pitchFamily="34" charset="-122"/>
                <a:ea typeface="微软雅黑" panose="020B0503020204020204" pitchFamily="34" charset="-122"/>
              </a:rPr>
              <a:t>B</a:t>
            </a:r>
          </a:p>
        </p:txBody>
      </p:sp>
      <p:sp>
        <p:nvSpPr>
          <p:cNvPr id="47" name="椭圆 4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BA64AA25-CC30-49A1-B857-FEF5223B0602}"/>
              </a:ext>
            </a:extLst>
          </p:cNvPr>
          <p:cNvSpPr/>
          <p:nvPr/>
        </p:nvSpPr>
        <p:spPr>
          <a:xfrm>
            <a:off x="1611671" y="2505326"/>
            <a:ext cx="1844991" cy="1844991"/>
          </a:xfrm>
          <a:prstGeom prst="ellipse">
            <a:avLst/>
          </a:prstGeom>
          <a:noFill/>
          <a:ln>
            <a:solidFill>
              <a:srgbClr val="1C4476"/>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dirty="0">
              <a:latin typeface="微软雅黑" panose="020B0503020204020204" pitchFamily="34" charset="-122"/>
              <a:ea typeface="微软雅黑" panose="020B0503020204020204" pitchFamily="34" charset="-122"/>
            </a:endParaRPr>
          </a:p>
        </p:txBody>
      </p:sp>
      <p:grpSp>
        <p:nvGrpSpPr>
          <p:cNvPr id="61" name="组合 60"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E1CB8DCF-B8B9-4B3D-A896-22B812F3FBD6}"/>
              </a:ext>
            </a:extLst>
          </p:cNvPr>
          <p:cNvGrpSpPr/>
          <p:nvPr/>
        </p:nvGrpSpPr>
        <p:grpSpPr>
          <a:xfrm>
            <a:off x="1577035" y="2359727"/>
            <a:ext cx="670230" cy="665907"/>
            <a:chOff x="904776" y="4574850"/>
            <a:chExt cx="909210" cy="903342"/>
          </a:xfrm>
          <a:solidFill>
            <a:srgbClr val="1C4476"/>
          </a:solidFill>
        </p:grpSpPr>
        <p:sp>
          <p:nvSpPr>
            <p:cNvPr id="62" name="椭圆 61">
              <a:extLst>
                <a:ext uri="{FF2B5EF4-FFF2-40B4-BE49-F238E27FC236}">
                  <a16:creationId xmlns:a16="http://schemas.microsoft.com/office/drawing/2014/main" id="{5308B554-65D3-46AE-921B-717A9CD6C390}"/>
                </a:ext>
              </a:extLst>
            </p:cNvPr>
            <p:cNvSpPr/>
            <p:nvPr/>
          </p:nvSpPr>
          <p:spPr>
            <a:xfrm>
              <a:off x="904776" y="4600608"/>
              <a:ext cx="877585" cy="877584"/>
            </a:xfrm>
            <a:prstGeom prst="ellipse">
              <a:avLst/>
            </a:prstGeom>
            <a:grp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63" name="椭圆 62">
              <a:extLst>
                <a:ext uri="{FF2B5EF4-FFF2-40B4-BE49-F238E27FC236}">
                  <a16:creationId xmlns:a16="http://schemas.microsoft.com/office/drawing/2014/main" id="{85110ED1-FD14-47F0-B383-23C221C26A85}"/>
                </a:ext>
              </a:extLst>
            </p:cNvPr>
            <p:cNvSpPr/>
            <p:nvPr/>
          </p:nvSpPr>
          <p:spPr>
            <a:xfrm>
              <a:off x="936402" y="4574850"/>
              <a:ext cx="877584" cy="877584"/>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sz="2800" dirty="0">
                  <a:solidFill>
                    <a:schemeClr val="bg1"/>
                  </a:solidFill>
                  <a:latin typeface="微软雅黑" panose="020B0503020204020204" pitchFamily="34" charset="-122"/>
                  <a:ea typeface="微软雅黑" panose="020B0503020204020204" pitchFamily="34" charset="-122"/>
                </a:rPr>
                <a:t>A</a:t>
              </a:r>
            </a:p>
          </p:txBody>
        </p:sp>
      </p:grpSp>
      <p:sp>
        <p:nvSpPr>
          <p:cNvPr id="50" name="矩形: 圆角 49">
            <a:extLst>
              <a:ext uri="{FF2B5EF4-FFF2-40B4-BE49-F238E27FC236}">
                <a16:creationId xmlns:a16="http://schemas.microsoft.com/office/drawing/2014/main" id="{22039DB7-39D3-402C-BC16-FCCA740F43EA}"/>
              </a:ext>
            </a:extLst>
          </p:cNvPr>
          <p:cNvSpPr/>
          <p:nvPr/>
        </p:nvSpPr>
        <p:spPr>
          <a:xfrm>
            <a:off x="1733134" y="4014732"/>
            <a:ext cx="1617923" cy="581008"/>
          </a:xfrm>
          <a:prstGeom prst="roundRect">
            <a:avLst>
              <a:gd name="adj" fmla="val 50000"/>
            </a:avLst>
          </a:prstGeom>
          <a:solidFill>
            <a:schemeClr val="accent1"/>
          </a:solidFill>
          <a:ln>
            <a:noFill/>
          </a:ln>
          <a:effectLst>
            <a:outerShdw blurRad="2667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tx1"/>
              </a:solidFill>
              <a:effectLst/>
              <a:uLnTx/>
              <a:uFillTx/>
              <a:latin typeface="Roboto Regular"/>
              <a:cs typeface="+mn-cs"/>
            </a:endParaRPr>
          </a:p>
        </p:txBody>
      </p:sp>
      <p:sp>
        <p:nvSpPr>
          <p:cNvPr id="56" name="文本框 55">
            <a:extLst>
              <a:ext uri="{FF2B5EF4-FFF2-40B4-BE49-F238E27FC236}">
                <a16:creationId xmlns:a16="http://schemas.microsoft.com/office/drawing/2014/main" id="{EF99D2EE-4DED-4691-B9D4-0591EC7546FB}"/>
              </a:ext>
            </a:extLst>
          </p:cNvPr>
          <p:cNvSpPr txBox="1"/>
          <p:nvPr/>
        </p:nvSpPr>
        <p:spPr>
          <a:xfrm>
            <a:off x="1669692" y="4005821"/>
            <a:ext cx="1626323" cy="646331"/>
          </a:xfrm>
          <a:prstGeom prst="rect">
            <a:avLst/>
          </a:prstGeom>
          <a:noFill/>
        </p:spPr>
        <p:txBody>
          <a:bodyPr wrap="square" lIns="91440" tIns="45720" rIns="91440" bIns="4572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800" b="1" dirty="0">
                <a:solidFill>
                  <a:schemeClr val="bg1"/>
                </a:solidFill>
                <a:latin typeface="华文宋体" panose="02010600040101010101" pitchFamily="2" charset="-122"/>
                <a:ea typeface="华文宋体" panose="02010600040101010101" pitchFamily="2" charset="-122"/>
              </a:rPr>
              <a:t>半隐式差分法预处理方程</a:t>
            </a:r>
          </a:p>
        </p:txBody>
      </p:sp>
      <p:sp>
        <p:nvSpPr>
          <p:cNvPr id="57" name="文本框 56">
            <a:extLst>
              <a:ext uri="{FF2B5EF4-FFF2-40B4-BE49-F238E27FC236}">
                <a16:creationId xmlns:a16="http://schemas.microsoft.com/office/drawing/2014/main" id="{2752E879-A374-44F0-A3C0-D6FFE3E42772}"/>
              </a:ext>
            </a:extLst>
          </p:cNvPr>
          <p:cNvSpPr txBox="1"/>
          <p:nvPr/>
        </p:nvSpPr>
        <p:spPr>
          <a:xfrm>
            <a:off x="5532726" y="4052498"/>
            <a:ext cx="1182603" cy="472500"/>
          </a:xfrm>
          <a:prstGeom prst="rect">
            <a:avLst/>
          </a:prstGeom>
          <a:noFill/>
        </p:spPr>
        <p:txBody>
          <a:bodyPr wrap="square" lIns="91440" tIns="45720" rIns="91440" bIns="4572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b="1" dirty="0">
                <a:solidFill>
                  <a:schemeClr val="bg1"/>
                </a:solidFill>
                <a:latin typeface="+mj-ea"/>
                <a:ea typeface="+mj-ea"/>
              </a:rPr>
              <a:t>实验阶段</a:t>
            </a:r>
          </a:p>
        </p:txBody>
      </p:sp>
      <p:cxnSp>
        <p:nvCxnSpPr>
          <p:cNvPr id="66" name="直接连接符 65">
            <a:extLst>
              <a:ext uri="{FF2B5EF4-FFF2-40B4-BE49-F238E27FC236}">
                <a16:creationId xmlns:a16="http://schemas.microsoft.com/office/drawing/2014/main" id="{FB54697E-BEB8-4184-8B31-94749BD833AF}"/>
              </a:ext>
            </a:extLst>
          </p:cNvPr>
          <p:cNvCxnSpPr>
            <a:cxnSpLocks/>
          </p:cNvCxnSpPr>
          <p:nvPr/>
        </p:nvCxnSpPr>
        <p:spPr>
          <a:xfrm flipH="1">
            <a:off x="4264958" y="4512946"/>
            <a:ext cx="38204" cy="1411736"/>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4D8EB0DC-4C39-4EC8-B8B0-668CAAA8BB53}"/>
              </a:ext>
            </a:extLst>
          </p:cNvPr>
          <p:cNvCxnSpPr>
            <a:cxnSpLocks/>
          </p:cNvCxnSpPr>
          <p:nvPr/>
        </p:nvCxnSpPr>
        <p:spPr>
          <a:xfrm>
            <a:off x="7944894" y="4572000"/>
            <a:ext cx="0" cy="1352682"/>
          </a:xfrm>
          <a:prstGeom prst="line">
            <a:avLst/>
          </a:prstGeom>
          <a:ln>
            <a:solidFill>
              <a:schemeClr val="bg1">
                <a:lumMod val="95000"/>
              </a:schemeClr>
            </a:solidFill>
          </a:ln>
        </p:spPr>
        <p:style>
          <a:lnRef idx="1">
            <a:schemeClr val="accent1"/>
          </a:lnRef>
          <a:fillRef idx="0">
            <a:schemeClr val="accent1"/>
          </a:fillRef>
          <a:effectRef idx="0">
            <a:schemeClr val="accent1"/>
          </a:effectRef>
          <a:fontRef idx="minor">
            <a:schemeClr val="tx1"/>
          </a:fontRef>
        </p:style>
      </p:cxnSp>
      <p:sp>
        <p:nvSpPr>
          <p:cNvPr id="69" name="任意多边形: 形状 68">
            <a:extLst>
              <a:ext uri="{FF2B5EF4-FFF2-40B4-BE49-F238E27FC236}">
                <a16:creationId xmlns:a16="http://schemas.microsoft.com/office/drawing/2014/main" id="{2B38BF6E-57B8-4D19-8AC5-3731EE4C8EAA}"/>
              </a:ext>
            </a:extLst>
          </p:cNvPr>
          <p:cNvSpPr>
            <a:spLocks/>
          </p:cNvSpPr>
          <p:nvPr/>
        </p:nvSpPr>
        <p:spPr bwMode="auto">
          <a:xfrm>
            <a:off x="2540539" y="3117232"/>
            <a:ext cx="186531" cy="189987"/>
          </a:xfrm>
          <a:custGeom>
            <a:avLst/>
            <a:gdLst>
              <a:gd name="T0" fmla="*/ 54 w 54"/>
              <a:gd name="T1" fmla="*/ 55 h 55"/>
              <a:gd name="T2" fmla="*/ 0 w 54"/>
              <a:gd name="T3" fmla="*/ 55 h 55"/>
              <a:gd name="T4" fmla="*/ 0 w 54"/>
              <a:gd name="T5" fmla="*/ 0 h 55"/>
              <a:gd name="T6" fmla="*/ 9 w 54"/>
              <a:gd name="T7" fmla="*/ 0 h 55"/>
              <a:gd name="T8" fmla="*/ 9 w 54"/>
              <a:gd name="T9" fmla="*/ 45 h 55"/>
              <a:gd name="T10" fmla="*/ 54 w 54"/>
              <a:gd name="T11" fmla="*/ 45 h 55"/>
              <a:gd name="T12" fmla="*/ 54 w 54"/>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54" h="55">
                <a:moveTo>
                  <a:pt x="54" y="55"/>
                </a:moveTo>
                <a:lnTo>
                  <a:pt x="0" y="55"/>
                </a:lnTo>
                <a:lnTo>
                  <a:pt x="0" y="0"/>
                </a:lnTo>
                <a:lnTo>
                  <a:pt x="9" y="0"/>
                </a:lnTo>
                <a:lnTo>
                  <a:pt x="9" y="45"/>
                </a:lnTo>
                <a:lnTo>
                  <a:pt x="54" y="45"/>
                </a:lnTo>
                <a:lnTo>
                  <a:pt x="54" y="55"/>
                </a:lnTo>
                <a:close/>
              </a:path>
            </a:pathLst>
          </a:custGeom>
          <a:solidFill>
            <a:schemeClr val="accent2"/>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1" name="任意多边形: 形状 70">
            <a:extLst>
              <a:ext uri="{FF2B5EF4-FFF2-40B4-BE49-F238E27FC236}">
                <a16:creationId xmlns:a16="http://schemas.microsoft.com/office/drawing/2014/main" id="{AE087D4D-9173-4054-8A42-E348435EAB81}"/>
              </a:ext>
            </a:extLst>
          </p:cNvPr>
          <p:cNvSpPr>
            <a:spLocks noEditPoints="1"/>
          </p:cNvSpPr>
          <p:nvPr/>
        </p:nvSpPr>
        <p:spPr bwMode="auto">
          <a:xfrm>
            <a:off x="2205474" y="3099962"/>
            <a:ext cx="542324" cy="756489"/>
          </a:xfrm>
          <a:custGeom>
            <a:avLst/>
            <a:gdLst>
              <a:gd name="T0" fmla="*/ 157 w 157"/>
              <a:gd name="T1" fmla="*/ 219 h 219"/>
              <a:gd name="T2" fmla="*/ 0 w 157"/>
              <a:gd name="T3" fmla="*/ 219 h 219"/>
              <a:gd name="T4" fmla="*/ 0 w 157"/>
              <a:gd name="T5" fmla="*/ 0 h 219"/>
              <a:gd name="T6" fmla="*/ 105 w 157"/>
              <a:gd name="T7" fmla="*/ 0 h 219"/>
              <a:gd name="T8" fmla="*/ 157 w 157"/>
              <a:gd name="T9" fmla="*/ 52 h 219"/>
              <a:gd name="T10" fmla="*/ 157 w 157"/>
              <a:gd name="T11" fmla="*/ 219 h 219"/>
              <a:gd name="T12" fmla="*/ 9 w 157"/>
              <a:gd name="T13" fmla="*/ 210 h 219"/>
              <a:gd name="T14" fmla="*/ 147 w 157"/>
              <a:gd name="T15" fmla="*/ 210 h 219"/>
              <a:gd name="T16" fmla="*/ 147 w 157"/>
              <a:gd name="T17" fmla="*/ 56 h 219"/>
              <a:gd name="T18" fmla="*/ 101 w 157"/>
              <a:gd name="T19" fmla="*/ 10 h 219"/>
              <a:gd name="T20" fmla="*/ 9 w 157"/>
              <a:gd name="T21" fmla="*/ 10 h 219"/>
              <a:gd name="T22" fmla="*/ 9 w 157"/>
              <a:gd name="T23" fmla="*/ 210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7" h="219">
                <a:moveTo>
                  <a:pt x="157" y="219"/>
                </a:moveTo>
                <a:lnTo>
                  <a:pt x="0" y="219"/>
                </a:lnTo>
                <a:lnTo>
                  <a:pt x="0" y="0"/>
                </a:lnTo>
                <a:lnTo>
                  <a:pt x="105" y="0"/>
                </a:lnTo>
                <a:lnTo>
                  <a:pt x="157" y="52"/>
                </a:lnTo>
                <a:lnTo>
                  <a:pt x="157" y="219"/>
                </a:lnTo>
                <a:close/>
                <a:moveTo>
                  <a:pt x="9" y="210"/>
                </a:moveTo>
                <a:lnTo>
                  <a:pt x="147" y="210"/>
                </a:lnTo>
                <a:lnTo>
                  <a:pt x="147" y="56"/>
                </a:lnTo>
                <a:lnTo>
                  <a:pt x="101" y="10"/>
                </a:lnTo>
                <a:lnTo>
                  <a:pt x="9" y="10"/>
                </a:lnTo>
                <a:lnTo>
                  <a:pt x="9" y="210"/>
                </a:lnTo>
                <a:close/>
              </a:path>
            </a:pathLst>
          </a:custGeom>
          <a:solidFill>
            <a:schemeClr val="accent2"/>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2" name="任意多边形: 形状 71">
            <a:extLst>
              <a:ext uri="{FF2B5EF4-FFF2-40B4-BE49-F238E27FC236}">
                <a16:creationId xmlns:a16="http://schemas.microsoft.com/office/drawing/2014/main" id="{50EB7954-7A03-4051-B263-832064770C59}"/>
              </a:ext>
            </a:extLst>
          </p:cNvPr>
          <p:cNvSpPr>
            <a:spLocks/>
          </p:cNvSpPr>
          <p:nvPr/>
        </p:nvSpPr>
        <p:spPr bwMode="auto">
          <a:xfrm>
            <a:off x="2651076" y="2999786"/>
            <a:ext cx="189987" cy="189987"/>
          </a:xfrm>
          <a:custGeom>
            <a:avLst/>
            <a:gdLst>
              <a:gd name="T0" fmla="*/ 55 w 55"/>
              <a:gd name="T1" fmla="*/ 55 h 55"/>
              <a:gd name="T2" fmla="*/ 0 w 55"/>
              <a:gd name="T3" fmla="*/ 55 h 55"/>
              <a:gd name="T4" fmla="*/ 0 w 55"/>
              <a:gd name="T5" fmla="*/ 0 h 55"/>
              <a:gd name="T6" fmla="*/ 10 w 55"/>
              <a:gd name="T7" fmla="*/ 0 h 55"/>
              <a:gd name="T8" fmla="*/ 10 w 55"/>
              <a:gd name="T9" fmla="*/ 45 h 55"/>
              <a:gd name="T10" fmla="*/ 55 w 55"/>
              <a:gd name="T11" fmla="*/ 45 h 55"/>
              <a:gd name="T12" fmla="*/ 55 w 55"/>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55" h="55">
                <a:moveTo>
                  <a:pt x="55" y="55"/>
                </a:moveTo>
                <a:lnTo>
                  <a:pt x="0" y="55"/>
                </a:lnTo>
                <a:lnTo>
                  <a:pt x="0" y="0"/>
                </a:lnTo>
                <a:lnTo>
                  <a:pt x="10" y="0"/>
                </a:lnTo>
                <a:lnTo>
                  <a:pt x="10" y="45"/>
                </a:lnTo>
                <a:lnTo>
                  <a:pt x="55" y="45"/>
                </a:lnTo>
                <a:lnTo>
                  <a:pt x="55" y="55"/>
                </a:lnTo>
                <a:close/>
              </a:path>
            </a:pathLst>
          </a:custGeom>
          <a:solidFill>
            <a:schemeClr val="accent1"/>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3" name="任意多边形: 形状 72">
            <a:extLst>
              <a:ext uri="{FF2B5EF4-FFF2-40B4-BE49-F238E27FC236}">
                <a16:creationId xmlns:a16="http://schemas.microsoft.com/office/drawing/2014/main" id="{9DB4CFB0-E0EE-4364-8B14-8064A88D549F}"/>
              </a:ext>
            </a:extLst>
          </p:cNvPr>
          <p:cNvSpPr>
            <a:spLocks/>
          </p:cNvSpPr>
          <p:nvPr/>
        </p:nvSpPr>
        <p:spPr bwMode="auto">
          <a:xfrm>
            <a:off x="2319464" y="2982516"/>
            <a:ext cx="538869" cy="756489"/>
          </a:xfrm>
          <a:custGeom>
            <a:avLst/>
            <a:gdLst>
              <a:gd name="T0" fmla="*/ 156 w 156"/>
              <a:gd name="T1" fmla="*/ 219 h 219"/>
              <a:gd name="T2" fmla="*/ 118 w 156"/>
              <a:gd name="T3" fmla="*/ 219 h 219"/>
              <a:gd name="T4" fmla="*/ 118 w 156"/>
              <a:gd name="T5" fmla="*/ 210 h 219"/>
              <a:gd name="T6" fmla="*/ 147 w 156"/>
              <a:gd name="T7" fmla="*/ 210 h 219"/>
              <a:gd name="T8" fmla="*/ 147 w 156"/>
              <a:gd name="T9" fmla="*/ 56 h 219"/>
              <a:gd name="T10" fmla="*/ 100 w 156"/>
              <a:gd name="T11" fmla="*/ 9 h 219"/>
              <a:gd name="T12" fmla="*/ 9 w 156"/>
              <a:gd name="T13" fmla="*/ 9 h 219"/>
              <a:gd name="T14" fmla="*/ 9 w 156"/>
              <a:gd name="T15" fmla="*/ 39 h 219"/>
              <a:gd name="T16" fmla="*/ 0 w 156"/>
              <a:gd name="T17" fmla="*/ 39 h 219"/>
              <a:gd name="T18" fmla="*/ 0 w 156"/>
              <a:gd name="T19" fmla="*/ 0 h 219"/>
              <a:gd name="T20" fmla="*/ 105 w 156"/>
              <a:gd name="T21" fmla="*/ 0 h 219"/>
              <a:gd name="T22" fmla="*/ 156 w 156"/>
              <a:gd name="T23" fmla="*/ 52 h 219"/>
              <a:gd name="T24" fmla="*/ 156 w 156"/>
              <a:gd name="T25" fmla="*/ 219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6" h="219">
                <a:moveTo>
                  <a:pt x="156" y="219"/>
                </a:moveTo>
                <a:lnTo>
                  <a:pt x="118" y="219"/>
                </a:lnTo>
                <a:lnTo>
                  <a:pt x="118" y="210"/>
                </a:lnTo>
                <a:lnTo>
                  <a:pt x="147" y="210"/>
                </a:lnTo>
                <a:lnTo>
                  <a:pt x="147" y="56"/>
                </a:lnTo>
                <a:lnTo>
                  <a:pt x="100" y="9"/>
                </a:lnTo>
                <a:lnTo>
                  <a:pt x="9" y="9"/>
                </a:lnTo>
                <a:lnTo>
                  <a:pt x="9" y="39"/>
                </a:lnTo>
                <a:lnTo>
                  <a:pt x="0" y="39"/>
                </a:lnTo>
                <a:lnTo>
                  <a:pt x="0" y="0"/>
                </a:lnTo>
                <a:lnTo>
                  <a:pt x="105" y="0"/>
                </a:lnTo>
                <a:lnTo>
                  <a:pt x="156" y="52"/>
                </a:lnTo>
                <a:lnTo>
                  <a:pt x="156" y="219"/>
                </a:lnTo>
                <a:close/>
              </a:path>
            </a:pathLst>
          </a:custGeom>
          <a:solidFill>
            <a:schemeClr val="accent1"/>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4" name="任意多边形: 形状 73">
            <a:extLst>
              <a:ext uri="{FF2B5EF4-FFF2-40B4-BE49-F238E27FC236}">
                <a16:creationId xmlns:a16="http://schemas.microsoft.com/office/drawing/2014/main" id="{5466AB41-60E3-46D6-833E-86702C9EC475}"/>
              </a:ext>
            </a:extLst>
          </p:cNvPr>
          <p:cNvSpPr>
            <a:spLocks noEditPoints="1"/>
          </p:cNvSpPr>
          <p:nvPr/>
        </p:nvSpPr>
        <p:spPr bwMode="auto">
          <a:xfrm>
            <a:off x="5731202" y="2985610"/>
            <a:ext cx="682149" cy="685207"/>
          </a:xfrm>
          <a:custGeom>
            <a:avLst/>
            <a:gdLst>
              <a:gd name="T0" fmla="*/ 82 w 164"/>
              <a:gd name="T1" fmla="*/ 164 h 164"/>
              <a:gd name="T2" fmla="*/ 0 w 164"/>
              <a:gd name="T3" fmla="*/ 82 h 164"/>
              <a:gd name="T4" fmla="*/ 82 w 164"/>
              <a:gd name="T5" fmla="*/ 0 h 164"/>
              <a:gd name="T6" fmla="*/ 164 w 164"/>
              <a:gd name="T7" fmla="*/ 82 h 164"/>
              <a:gd name="T8" fmla="*/ 82 w 164"/>
              <a:gd name="T9" fmla="*/ 164 h 164"/>
              <a:gd name="T10" fmla="*/ 82 w 164"/>
              <a:gd name="T11" fmla="*/ 8 h 164"/>
              <a:gd name="T12" fmla="*/ 8 w 164"/>
              <a:gd name="T13" fmla="*/ 82 h 164"/>
              <a:gd name="T14" fmla="*/ 82 w 164"/>
              <a:gd name="T15" fmla="*/ 156 h 164"/>
              <a:gd name="T16" fmla="*/ 156 w 164"/>
              <a:gd name="T17" fmla="*/ 82 h 164"/>
              <a:gd name="T18" fmla="*/ 82 w 164"/>
              <a:gd name="T19" fmla="*/ 8 h 1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4" h="164">
                <a:moveTo>
                  <a:pt x="82" y="164"/>
                </a:moveTo>
                <a:cubicBezTo>
                  <a:pt x="36" y="164"/>
                  <a:pt x="0" y="127"/>
                  <a:pt x="0" y="82"/>
                </a:cubicBezTo>
                <a:cubicBezTo>
                  <a:pt x="0" y="37"/>
                  <a:pt x="36" y="0"/>
                  <a:pt x="82" y="0"/>
                </a:cubicBezTo>
                <a:cubicBezTo>
                  <a:pt x="127" y="0"/>
                  <a:pt x="164" y="37"/>
                  <a:pt x="164" y="82"/>
                </a:cubicBezTo>
                <a:cubicBezTo>
                  <a:pt x="164" y="127"/>
                  <a:pt x="127" y="164"/>
                  <a:pt x="82" y="164"/>
                </a:cubicBezTo>
                <a:close/>
                <a:moveTo>
                  <a:pt x="82" y="8"/>
                </a:moveTo>
                <a:cubicBezTo>
                  <a:pt x="41" y="8"/>
                  <a:pt x="8" y="41"/>
                  <a:pt x="8" y="82"/>
                </a:cubicBezTo>
                <a:cubicBezTo>
                  <a:pt x="8" y="123"/>
                  <a:pt x="41" y="156"/>
                  <a:pt x="82" y="156"/>
                </a:cubicBezTo>
                <a:cubicBezTo>
                  <a:pt x="122" y="156"/>
                  <a:pt x="156" y="123"/>
                  <a:pt x="156" y="82"/>
                </a:cubicBezTo>
                <a:cubicBezTo>
                  <a:pt x="156" y="41"/>
                  <a:pt x="122" y="8"/>
                  <a:pt x="82" y="8"/>
                </a:cubicBezTo>
                <a:close/>
              </a:path>
            </a:pathLst>
          </a:custGeom>
          <a:solidFill>
            <a:schemeClr val="accent1"/>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5" name="矩形 74">
            <a:extLst>
              <a:ext uri="{FF2B5EF4-FFF2-40B4-BE49-F238E27FC236}">
                <a16:creationId xmlns:a16="http://schemas.microsoft.com/office/drawing/2014/main" id="{A440C403-7FBA-40B3-ABFE-5072EEE5F391}"/>
              </a:ext>
            </a:extLst>
          </p:cNvPr>
          <p:cNvSpPr>
            <a:spLocks noChangeArrowheads="1"/>
          </p:cNvSpPr>
          <p:nvPr/>
        </p:nvSpPr>
        <p:spPr bwMode="auto">
          <a:xfrm>
            <a:off x="5902504" y="3322096"/>
            <a:ext cx="327310" cy="18354"/>
          </a:xfrm>
          <a:prstGeom prst="rect">
            <a:avLst/>
          </a:prstGeom>
          <a:solidFill>
            <a:schemeClr val="accent1"/>
          </a:solidFill>
          <a:ln>
            <a:solidFill>
              <a:schemeClr val="accent2"/>
            </a:solid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6" name="矩形 75">
            <a:extLst>
              <a:ext uri="{FF2B5EF4-FFF2-40B4-BE49-F238E27FC236}">
                <a16:creationId xmlns:a16="http://schemas.microsoft.com/office/drawing/2014/main" id="{264D27D3-0BEF-432B-8C0A-8E111C5F40D5}"/>
              </a:ext>
            </a:extLst>
          </p:cNvPr>
          <p:cNvSpPr>
            <a:spLocks noChangeArrowheads="1"/>
          </p:cNvSpPr>
          <p:nvPr/>
        </p:nvSpPr>
        <p:spPr bwMode="auto">
          <a:xfrm>
            <a:off x="6055452" y="3166090"/>
            <a:ext cx="18354" cy="327310"/>
          </a:xfrm>
          <a:prstGeom prst="rect">
            <a:avLst/>
          </a:prstGeom>
          <a:solidFill>
            <a:schemeClr val="accent1"/>
          </a:solidFill>
          <a:ln>
            <a:solidFill>
              <a:schemeClr val="accent2"/>
            </a:solid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79" name="任意多边形: 形状 78">
            <a:extLst>
              <a:ext uri="{FF2B5EF4-FFF2-40B4-BE49-F238E27FC236}">
                <a16:creationId xmlns:a16="http://schemas.microsoft.com/office/drawing/2014/main" id="{3DA688DA-6FB8-47DF-90D2-098970C44681}"/>
              </a:ext>
            </a:extLst>
          </p:cNvPr>
          <p:cNvSpPr>
            <a:spLocks/>
          </p:cNvSpPr>
          <p:nvPr/>
        </p:nvSpPr>
        <p:spPr bwMode="auto">
          <a:xfrm>
            <a:off x="6309346" y="3572930"/>
            <a:ext cx="180480" cy="180480"/>
          </a:xfrm>
          <a:custGeom>
            <a:avLst/>
            <a:gdLst>
              <a:gd name="T0" fmla="*/ 51 w 59"/>
              <a:gd name="T1" fmla="*/ 59 h 59"/>
              <a:gd name="T2" fmla="*/ 0 w 59"/>
              <a:gd name="T3" fmla="*/ 7 h 59"/>
              <a:gd name="T4" fmla="*/ 9 w 59"/>
              <a:gd name="T5" fmla="*/ 0 h 59"/>
              <a:gd name="T6" fmla="*/ 59 w 59"/>
              <a:gd name="T7" fmla="*/ 51 h 59"/>
              <a:gd name="T8" fmla="*/ 51 w 59"/>
              <a:gd name="T9" fmla="*/ 59 h 59"/>
            </a:gdLst>
            <a:ahLst/>
            <a:cxnLst>
              <a:cxn ang="0">
                <a:pos x="T0" y="T1"/>
              </a:cxn>
              <a:cxn ang="0">
                <a:pos x="T2" y="T3"/>
              </a:cxn>
              <a:cxn ang="0">
                <a:pos x="T4" y="T5"/>
              </a:cxn>
              <a:cxn ang="0">
                <a:pos x="T6" y="T7"/>
              </a:cxn>
              <a:cxn ang="0">
                <a:pos x="T8" y="T9"/>
              </a:cxn>
            </a:cxnLst>
            <a:rect l="0" t="0" r="r" b="b"/>
            <a:pathLst>
              <a:path w="59" h="59">
                <a:moveTo>
                  <a:pt x="51" y="59"/>
                </a:moveTo>
                <a:lnTo>
                  <a:pt x="0" y="7"/>
                </a:lnTo>
                <a:lnTo>
                  <a:pt x="9" y="0"/>
                </a:lnTo>
                <a:lnTo>
                  <a:pt x="59" y="51"/>
                </a:lnTo>
                <a:lnTo>
                  <a:pt x="51" y="59"/>
                </a:lnTo>
                <a:close/>
              </a:path>
            </a:pathLst>
          </a:custGeom>
          <a:solidFill>
            <a:schemeClr val="accent1"/>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90" name="任意多边形: 形状 89">
            <a:extLst>
              <a:ext uri="{FF2B5EF4-FFF2-40B4-BE49-F238E27FC236}">
                <a16:creationId xmlns:a16="http://schemas.microsoft.com/office/drawing/2014/main" id="{CD038CFA-F1D2-46AE-8271-DD746EC5D408}"/>
              </a:ext>
            </a:extLst>
          </p:cNvPr>
          <p:cNvSpPr>
            <a:spLocks/>
          </p:cNvSpPr>
          <p:nvPr/>
        </p:nvSpPr>
        <p:spPr bwMode="auto">
          <a:xfrm>
            <a:off x="10159116" y="2929053"/>
            <a:ext cx="76514" cy="76514"/>
          </a:xfrm>
          <a:custGeom>
            <a:avLst/>
            <a:gdLst>
              <a:gd name="T0" fmla="*/ 0 w 19"/>
              <a:gd name="T1" fmla="*/ 9 h 19"/>
              <a:gd name="T2" fmla="*/ 10 w 19"/>
              <a:gd name="T3" fmla="*/ 19 h 19"/>
              <a:gd name="T4" fmla="*/ 14 w 19"/>
              <a:gd name="T5" fmla="*/ 5 h 19"/>
              <a:gd name="T6" fmla="*/ 0 w 19"/>
              <a:gd name="T7" fmla="*/ 9 h 19"/>
            </a:gdLst>
            <a:ahLst/>
            <a:cxnLst>
              <a:cxn ang="0">
                <a:pos x="T0" y="T1"/>
              </a:cxn>
              <a:cxn ang="0">
                <a:pos x="T2" y="T3"/>
              </a:cxn>
              <a:cxn ang="0">
                <a:pos x="T4" y="T5"/>
              </a:cxn>
              <a:cxn ang="0">
                <a:pos x="T6" y="T7"/>
              </a:cxn>
            </a:cxnLst>
            <a:rect l="0" t="0" r="r" b="b"/>
            <a:pathLst>
              <a:path w="19" h="19">
                <a:moveTo>
                  <a:pt x="0" y="9"/>
                </a:moveTo>
                <a:cubicBezTo>
                  <a:pt x="10" y="19"/>
                  <a:pt x="10" y="19"/>
                  <a:pt x="10" y="19"/>
                </a:cubicBezTo>
                <a:cubicBezTo>
                  <a:pt x="17" y="12"/>
                  <a:pt x="19" y="10"/>
                  <a:pt x="14" y="5"/>
                </a:cubicBezTo>
                <a:cubicBezTo>
                  <a:pt x="9" y="0"/>
                  <a:pt x="7" y="2"/>
                  <a:pt x="0" y="9"/>
                </a:cubicBezTo>
                <a:close/>
              </a:path>
            </a:pathLst>
          </a:custGeom>
          <a:solidFill>
            <a:schemeClr val="accent2"/>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91" name="任意多边形: 形状 90">
            <a:extLst>
              <a:ext uri="{FF2B5EF4-FFF2-40B4-BE49-F238E27FC236}">
                <a16:creationId xmlns:a16="http://schemas.microsoft.com/office/drawing/2014/main" id="{07BCCEE6-8372-44D5-B5D3-2EB3525798C1}"/>
              </a:ext>
            </a:extLst>
          </p:cNvPr>
          <p:cNvSpPr>
            <a:spLocks noEditPoints="1"/>
          </p:cNvSpPr>
          <p:nvPr/>
        </p:nvSpPr>
        <p:spPr bwMode="auto">
          <a:xfrm>
            <a:off x="9738291" y="2952596"/>
            <a:ext cx="467911" cy="470853"/>
          </a:xfrm>
          <a:custGeom>
            <a:avLst/>
            <a:gdLst>
              <a:gd name="T0" fmla="*/ 0 w 159"/>
              <a:gd name="T1" fmla="*/ 160 h 160"/>
              <a:gd name="T2" fmla="*/ 15 w 159"/>
              <a:gd name="T3" fmla="*/ 126 h 160"/>
              <a:gd name="T4" fmla="*/ 140 w 159"/>
              <a:gd name="T5" fmla="*/ 0 h 160"/>
              <a:gd name="T6" fmla="*/ 159 w 159"/>
              <a:gd name="T7" fmla="*/ 21 h 160"/>
              <a:gd name="T8" fmla="*/ 33 w 159"/>
              <a:gd name="T9" fmla="*/ 148 h 160"/>
              <a:gd name="T10" fmla="*/ 0 w 159"/>
              <a:gd name="T11" fmla="*/ 160 h 160"/>
              <a:gd name="T12" fmla="*/ 22 w 159"/>
              <a:gd name="T13" fmla="*/ 133 h 160"/>
              <a:gd name="T14" fmla="*/ 16 w 159"/>
              <a:gd name="T15" fmla="*/ 145 h 160"/>
              <a:gd name="T16" fmla="*/ 29 w 159"/>
              <a:gd name="T17" fmla="*/ 140 h 160"/>
              <a:gd name="T18" fmla="*/ 147 w 159"/>
              <a:gd name="T19" fmla="*/ 21 h 160"/>
              <a:gd name="T20" fmla="*/ 140 w 159"/>
              <a:gd name="T21" fmla="*/ 13 h 160"/>
              <a:gd name="T22" fmla="*/ 22 w 159"/>
              <a:gd name="T23" fmla="*/ 133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59" h="160">
                <a:moveTo>
                  <a:pt x="0" y="160"/>
                </a:moveTo>
                <a:lnTo>
                  <a:pt x="15" y="126"/>
                </a:lnTo>
                <a:lnTo>
                  <a:pt x="140" y="0"/>
                </a:lnTo>
                <a:lnTo>
                  <a:pt x="159" y="21"/>
                </a:lnTo>
                <a:lnTo>
                  <a:pt x="33" y="148"/>
                </a:lnTo>
                <a:lnTo>
                  <a:pt x="0" y="160"/>
                </a:lnTo>
                <a:close/>
                <a:moveTo>
                  <a:pt x="22" y="133"/>
                </a:moveTo>
                <a:lnTo>
                  <a:pt x="16" y="145"/>
                </a:lnTo>
                <a:lnTo>
                  <a:pt x="29" y="140"/>
                </a:lnTo>
                <a:lnTo>
                  <a:pt x="147" y="21"/>
                </a:lnTo>
                <a:lnTo>
                  <a:pt x="140" y="13"/>
                </a:lnTo>
                <a:lnTo>
                  <a:pt x="22" y="133"/>
                </a:lnTo>
                <a:close/>
              </a:path>
            </a:pathLst>
          </a:custGeom>
          <a:solidFill>
            <a:schemeClr val="accent2"/>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92" name="任意多边形: 形状 91">
            <a:extLst>
              <a:ext uri="{FF2B5EF4-FFF2-40B4-BE49-F238E27FC236}">
                <a16:creationId xmlns:a16="http://schemas.microsoft.com/office/drawing/2014/main" id="{8992D230-BFD4-4226-8B3D-BC9A4CC4BF9B}"/>
              </a:ext>
            </a:extLst>
          </p:cNvPr>
          <p:cNvSpPr>
            <a:spLocks/>
          </p:cNvSpPr>
          <p:nvPr/>
        </p:nvSpPr>
        <p:spPr bwMode="auto">
          <a:xfrm>
            <a:off x="9761834" y="3335163"/>
            <a:ext cx="67686" cy="67686"/>
          </a:xfrm>
          <a:custGeom>
            <a:avLst/>
            <a:gdLst>
              <a:gd name="T0" fmla="*/ 23 w 23"/>
              <a:gd name="T1" fmla="*/ 14 h 23"/>
              <a:gd name="T2" fmla="*/ 0 w 23"/>
              <a:gd name="T3" fmla="*/ 23 h 23"/>
              <a:gd name="T4" fmla="*/ 0 w 23"/>
              <a:gd name="T5" fmla="*/ 23 h 23"/>
              <a:gd name="T6" fmla="*/ 10 w 23"/>
              <a:gd name="T7" fmla="*/ 0 h 23"/>
              <a:gd name="T8" fmla="*/ 23 w 23"/>
              <a:gd name="T9" fmla="*/ 14 h 23"/>
            </a:gdLst>
            <a:ahLst/>
            <a:cxnLst>
              <a:cxn ang="0">
                <a:pos x="T0" y="T1"/>
              </a:cxn>
              <a:cxn ang="0">
                <a:pos x="T2" y="T3"/>
              </a:cxn>
              <a:cxn ang="0">
                <a:pos x="T4" y="T5"/>
              </a:cxn>
              <a:cxn ang="0">
                <a:pos x="T6" y="T7"/>
              </a:cxn>
              <a:cxn ang="0">
                <a:pos x="T8" y="T9"/>
              </a:cxn>
            </a:cxnLst>
            <a:rect l="0" t="0" r="r" b="b"/>
            <a:pathLst>
              <a:path w="23" h="23">
                <a:moveTo>
                  <a:pt x="23" y="14"/>
                </a:moveTo>
                <a:lnTo>
                  <a:pt x="0" y="23"/>
                </a:lnTo>
                <a:lnTo>
                  <a:pt x="0" y="23"/>
                </a:lnTo>
                <a:lnTo>
                  <a:pt x="10" y="0"/>
                </a:lnTo>
                <a:lnTo>
                  <a:pt x="23" y="14"/>
                </a:lnTo>
                <a:close/>
              </a:path>
            </a:pathLst>
          </a:custGeom>
          <a:solidFill>
            <a:schemeClr val="accent2"/>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93" name="任意多边形: 形状 92">
            <a:extLst>
              <a:ext uri="{FF2B5EF4-FFF2-40B4-BE49-F238E27FC236}">
                <a16:creationId xmlns:a16="http://schemas.microsoft.com/office/drawing/2014/main" id="{B8B685C4-50D6-4314-A3FE-313A4A7EF152}"/>
              </a:ext>
            </a:extLst>
          </p:cNvPr>
          <p:cNvSpPr>
            <a:spLocks/>
          </p:cNvSpPr>
          <p:nvPr/>
        </p:nvSpPr>
        <p:spPr bwMode="auto">
          <a:xfrm>
            <a:off x="9496979" y="3102681"/>
            <a:ext cx="562081" cy="562081"/>
          </a:xfrm>
          <a:custGeom>
            <a:avLst/>
            <a:gdLst>
              <a:gd name="T0" fmla="*/ 191 w 191"/>
              <a:gd name="T1" fmla="*/ 191 h 191"/>
              <a:gd name="T2" fmla="*/ 0 w 191"/>
              <a:gd name="T3" fmla="*/ 191 h 191"/>
              <a:gd name="T4" fmla="*/ 0 w 191"/>
              <a:gd name="T5" fmla="*/ 0 h 191"/>
              <a:gd name="T6" fmla="*/ 157 w 191"/>
              <a:gd name="T7" fmla="*/ 0 h 191"/>
              <a:gd name="T8" fmla="*/ 157 w 191"/>
              <a:gd name="T9" fmla="*/ 9 h 191"/>
              <a:gd name="T10" fmla="*/ 10 w 191"/>
              <a:gd name="T11" fmla="*/ 9 h 191"/>
              <a:gd name="T12" fmla="*/ 10 w 191"/>
              <a:gd name="T13" fmla="*/ 181 h 191"/>
              <a:gd name="T14" fmla="*/ 183 w 191"/>
              <a:gd name="T15" fmla="*/ 181 h 191"/>
              <a:gd name="T16" fmla="*/ 183 w 191"/>
              <a:gd name="T17" fmla="*/ 34 h 191"/>
              <a:gd name="T18" fmla="*/ 191 w 191"/>
              <a:gd name="T19" fmla="*/ 34 h 191"/>
              <a:gd name="T20" fmla="*/ 191 w 191"/>
              <a:gd name="T21" fmla="*/ 191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1" h="191">
                <a:moveTo>
                  <a:pt x="191" y="191"/>
                </a:moveTo>
                <a:lnTo>
                  <a:pt x="0" y="191"/>
                </a:lnTo>
                <a:lnTo>
                  <a:pt x="0" y="0"/>
                </a:lnTo>
                <a:lnTo>
                  <a:pt x="157" y="0"/>
                </a:lnTo>
                <a:lnTo>
                  <a:pt x="157" y="9"/>
                </a:lnTo>
                <a:lnTo>
                  <a:pt x="10" y="9"/>
                </a:lnTo>
                <a:lnTo>
                  <a:pt x="10" y="181"/>
                </a:lnTo>
                <a:lnTo>
                  <a:pt x="183" y="181"/>
                </a:lnTo>
                <a:lnTo>
                  <a:pt x="183" y="34"/>
                </a:lnTo>
                <a:lnTo>
                  <a:pt x="191" y="34"/>
                </a:lnTo>
                <a:lnTo>
                  <a:pt x="191" y="191"/>
                </a:lnTo>
                <a:close/>
              </a:path>
            </a:pathLst>
          </a:custGeom>
          <a:solidFill>
            <a:schemeClr val="accent1"/>
          </a:solidFill>
          <a:ln>
            <a:noFill/>
          </a:ln>
        </p:spPr>
        <p:txBody>
          <a:bodyPr vert="horz" wrap="square" lIns="91440" tIns="45720" rIns="91440" bIns="45720" numCol="1" anchor="t" anchorCtr="0" compatLnSpc="1">
            <a:prstTxWarp prst="textNoShape">
              <a:avLst/>
            </a:prstTxWarp>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cs typeface="+mn-ea"/>
              <a:sym typeface="+mn-lt"/>
            </a:endParaRPr>
          </a:p>
        </p:txBody>
      </p:sp>
      <p:sp>
        <p:nvSpPr>
          <p:cNvPr id="2" name="文本框 1">
            <a:extLst>
              <a:ext uri="{FF2B5EF4-FFF2-40B4-BE49-F238E27FC236}">
                <a16:creationId xmlns:a16="http://schemas.microsoft.com/office/drawing/2014/main" id="{8021A4CA-8843-0E80-FB1F-40A2E3F46132}"/>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矩形: 圆角 3">
            <a:extLst>
              <a:ext uri="{FF2B5EF4-FFF2-40B4-BE49-F238E27FC236}">
                <a16:creationId xmlns:a16="http://schemas.microsoft.com/office/drawing/2014/main" id="{3AFD4783-1EDE-A71F-8326-C482CF98CBAB}"/>
              </a:ext>
            </a:extLst>
          </p:cNvPr>
          <p:cNvSpPr/>
          <p:nvPr/>
        </p:nvSpPr>
        <p:spPr>
          <a:xfrm>
            <a:off x="5319824" y="3998244"/>
            <a:ext cx="1617923" cy="581008"/>
          </a:xfrm>
          <a:prstGeom prst="roundRect">
            <a:avLst>
              <a:gd name="adj" fmla="val 50000"/>
            </a:avLst>
          </a:prstGeom>
          <a:solidFill>
            <a:schemeClr val="accent1"/>
          </a:solidFill>
          <a:ln>
            <a:noFill/>
          </a:ln>
          <a:effectLst>
            <a:outerShdw blurRad="2667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dirty="0">
              <a:ln>
                <a:noFill/>
              </a:ln>
              <a:solidFill>
                <a:schemeClr val="tx1"/>
              </a:solidFill>
              <a:effectLst/>
              <a:uLnTx/>
              <a:uFillTx/>
              <a:latin typeface="Roboto Regular"/>
              <a:cs typeface="+mn-cs"/>
            </a:endParaRPr>
          </a:p>
        </p:txBody>
      </p:sp>
      <p:sp>
        <p:nvSpPr>
          <p:cNvPr id="6" name="文本框 5">
            <a:extLst>
              <a:ext uri="{FF2B5EF4-FFF2-40B4-BE49-F238E27FC236}">
                <a16:creationId xmlns:a16="http://schemas.microsoft.com/office/drawing/2014/main" id="{CA6C2AEF-0E03-D1AF-1C9E-0405EEF82D41}"/>
              </a:ext>
            </a:extLst>
          </p:cNvPr>
          <p:cNvSpPr txBox="1"/>
          <p:nvPr/>
        </p:nvSpPr>
        <p:spPr>
          <a:xfrm>
            <a:off x="5320015" y="3943907"/>
            <a:ext cx="1626323" cy="646331"/>
          </a:xfrm>
          <a:prstGeom prst="rect">
            <a:avLst/>
          </a:prstGeom>
          <a:noFill/>
        </p:spPr>
        <p:txBody>
          <a:bodyPr wrap="square" lIns="91440" tIns="45720" rIns="91440" bIns="4572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sz="1800" b="1" dirty="0">
                <a:solidFill>
                  <a:schemeClr val="bg1"/>
                </a:solidFill>
                <a:latin typeface="华文宋体" panose="02010600040101010101" pitchFamily="2" charset="-122"/>
                <a:ea typeface="华文宋体" panose="02010600040101010101" pitchFamily="2" charset="-122"/>
              </a:rPr>
              <a:t>用径向基函数构造近似函数</a:t>
            </a:r>
          </a:p>
        </p:txBody>
      </p:sp>
      <p:sp>
        <p:nvSpPr>
          <p:cNvPr id="7" name="椭圆 6" descr="e7d195523061f1c07f83f732a5522b9b3ebe164d7250580aEF66DE1A1ABCD1416532D3433F8BE1C4DD26AF8C595CA3B8FBFFDC471B28313D41FC0B29AEB12651AEAC05881CD0265D4CB30185DEC2EB287A3DCBE2E99F13933C1E803DDF331C0150FEA0675F290631D1EDC3C927CD0AA74DD8F417A5B73495B4C9A5AA47CFEB588A1D25B820586C98">
            <a:extLst>
              <a:ext uri="{FF2B5EF4-FFF2-40B4-BE49-F238E27FC236}">
                <a16:creationId xmlns:a16="http://schemas.microsoft.com/office/drawing/2014/main" id="{D19022A8-BF1A-ADA9-13E7-E0A319BE6BA2}"/>
              </a:ext>
            </a:extLst>
          </p:cNvPr>
          <p:cNvSpPr/>
          <p:nvPr/>
        </p:nvSpPr>
        <p:spPr>
          <a:xfrm>
            <a:off x="8795235" y="2334840"/>
            <a:ext cx="646917" cy="735747"/>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1">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C</a:t>
            </a:r>
            <a:endParaRPr lang="en-US" sz="2800" dirty="0">
              <a:solidFill>
                <a:schemeClr val="bg1"/>
              </a:solidFill>
              <a:latin typeface="微软雅黑" panose="020B0503020204020204" pitchFamily="34" charset="-122"/>
              <a:ea typeface="微软雅黑" panose="020B0503020204020204" pitchFamily="34" charset="-122"/>
            </a:endParaRPr>
          </a:p>
        </p:txBody>
      </p:sp>
      <p:sp>
        <p:nvSpPr>
          <p:cNvPr id="9" name="矩形: 圆角 8">
            <a:extLst>
              <a:ext uri="{FF2B5EF4-FFF2-40B4-BE49-F238E27FC236}">
                <a16:creationId xmlns:a16="http://schemas.microsoft.com/office/drawing/2014/main" id="{AF99543B-7F5F-8A0A-16B3-6D11729184E6}"/>
              </a:ext>
            </a:extLst>
          </p:cNvPr>
          <p:cNvSpPr/>
          <p:nvPr/>
        </p:nvSpPr>
        <p:spPr>
          <a:xfrm>
            <a:off x="8939210" y="3990992"/>
            <a:ext cx="1617923" cy="581008"/>
          </a:xfrm>
          <a:prstGeom prst="roundRect">
            <a:avLst>
              <a:gd name="adj" fmla="val 50000"/>
            </a:avLst>
          </a:prstGeom>
          <a:solidFill>
            <a:schemeClr val="accent1"/>
          </a:solidFill>
          <a:ln>
            <a:noFill/>
          </a:ln>
          <a:effectLst>
            <a:outerShdw blurRad="266700" dist="38100" dir="2700000" algn="tl" rotWithShape="0">
              <a:prstClr val="black">
                <a:alpha val="24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dirty="0">
              <a:ln>
                <a:noFill/>
              </a:ln>
              <a:solidFill>
                <a:schemeClr val="tx1"/>
              </a:solidFill>
              <a:effectLst/>
              <a:uLnTx/>
              <a:uFillTx/>
              <a:latin typeface="Roboto Regular"/>
              <a:cs typeface="+mn-cs"/>
            </a:endParaRPr>
          </a:p>
        </p:txBody>
      </p:sp>
      <p:sp>
        <p:nvSpPr>
          <p:cNvPr id="10" name="文本框 9">
            <a:extLst>
              <a:ext uri="{FF2B5EF4-FFF2-40B4-BE49-F238E27FC236}">
                <a16:creationId xmlns:a16="http://schemas.microsoft.com/office/drawing/2014/main" id="{736C4018-CD62-C3D5-A323-686739CB9C80}"/>
              </a:ext>
            </a:extLst>
          </p:cNvPr>
          <p:cNvSpPr txBox="1"/>
          <p:nvPr/>
        </p:nvSpPr>
        <p:spPr>
          <a:xfrm>
            <a:off x="8964856" y="3938170"/>
            <a:ext cx="1626323" cy="646331"/>
          </a:xfrm>
          <a:prstGeom prst="rect">
            <a:avLst/>
          </a:prstGeom>
          <a:noFill/>
        </p:spPr>
        <p:txBody>
          <a:bodyPr wrap="square" lIns="91440" tIns="45720" rIns="91440" bIns="45720" anchor="ctr">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r>
              <a:rPr lang="zh-CN" altLang="en-US" b="1" dirty="0">
                <a:solidFill>
                  <a:schemeClr val="bg1"/>
                </a:solidFill>
                <a:latin typeface="华文宋体" panose="02010600040101010101" pitchFamily="2" charset="-122"/>
                <a:ea typeface="华文宋体" panose="02010600040101010101" pitchFamily="2" charset="-122"/>
              </a:rPr>
              <a:t>求解</a:t>
            </a:r>
            <a:r>
              <a:rPr lang="zh-CN" altLang="en-US" sz="1800" b="1" dirty="0">
                <a:solidFill>
                  <a:schemeClr val="bg1"/>
                </a:solidFill>
                <a:latin typeface="华文宋体" panose="02010600040101010101" pitchFamily="2" charset="-122"/>
                <a:ea typeface="华文宋体" panose="02010600040101010101" pitchFamily="2" charset="-122"/>
              </a:rPr>
              <a:t>近似函数待定系数</a:t>
            </a:r>
          </a:p>
        </p:txBody>
      </p:sp>
    </p:spTree>
    <p:extLst>
      <p:ext uri="{BB962C8B-B14F-4D97-AF65-F5344CB8AC3E}">
        <p14:creationId xmlns:p14="http://schemas.microsoft.com/office/powerpoint/2010/main" val="1838149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1"/>
          <p:cNvSpPr/>
          <p:nvPr/>
        </p:nvSpPr>
        <p:spPr>
          <a:xfrm>
            <a:off x="2250999" y="175211"/>
            <a:ext cx="1144058" cy="307777"/>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0" marR="0" indent="0" algn="ctr" defTabSz="914400" rtl="0" eaLnBrk="1" fontAlgn="auto" latinLnBrk="0" hangingPunct="1">
              <a:lnSpc>
                <a:spcPct val="100000"/>
              </a:lnSpc>
              <a:spcBef>
                <a:spcPts val="0"/>
              </a:spcBef>
              <a:spcAft>
                <a:spcPts val="0"/>
              </a:spcAft>
              <a:buClrTx/>
              <a:buSzTx/>
              <a:buFontTx/>
              <a:buNone/>
              <a:tabLst/>
            </a:pPr>
            <a:endParaRPr kumimoji="0" lang="zh-CN" altLang="en-US" sz="2000" i="0" u="none" strike="noStrike" kern="1200" cap="none" spc="0" normalizeH="0" baseline="0" noProof="0">
              <a:ln>
                <a:noFill/>
              </a:ln>
              <a:solidFill>
                <a:schemeClr val="accent1"/>
              </a:solidFill>
              <a:effectLst/>
              <a:uLnTx/>
              <a:uFillTx/>
              <a:latin typeface="Roboto Regular"/>
              <a:cs typeface="+mn-cs"/>
            </a:endParaRPr>
          </a:p>
        </p:txBody>
      </p:sp>
      <p:sp>
        <p:nvSpPr>
          <p:cNvPr id="11" name="矩形 10">
            <a:extLst>
              <a:ext uri="{FF2B5EF4-FFF2-40B4-BE49-F238E27FC236}">
                <a16:creationId xmlns:a16="http://schemas.microsoft.com/office/drawing/2014/main" id="{3AB1DAED-6AC0-4E22-B23A-926C7DBA47E9}"/>
              </a:ext>
            </a:extLst>
          </p:cNvPr>
          <p:cNvSpPr/>
          <p:nvPr/>
        </p:nvSpPr>
        <p:spPr>
          <a:xfrm>
            <a:off x="805656" y="176102"/>
            <a:ext cx="1224228" cy="307777"/>
          </a:xfrm>
          <a:prstGeom prst="rect">
            <a:avLst/>
          </a:prstGeom>
        </p:spPr>
        <p:txBody>
          <a:bodyPr wrap="square">
            <a:spAutoFit/>
          </a:bodyPr>
          <a:lstStyle/>
          <a:p>
            <a:pPr algn="ctr"/>
            <a:r>
              <a:rPr lang="zh-CN" altLang="en-US" sz="1400" spc="100" dirty="0">
                <a:solidFill>
                  <a:schemeClr val="bg1"/>
                </a:solidFill>
                <a:latin typeface="微软雅黑" panose="020B0503020204020204" pitchFamily="34" charset="-122"/>
                <a:ea typeface="微软雅黑" panose="020B0503020204020204" pitchFamily="34" charset="-122"/>
              </a:rPr>
              <a:t>选题背景</a:t>
            </a:r>
          </a:p>
        </p:txBody>
      </p:sp>
      <p:sp>
        <p:nvSpPr>
          <p:cNvPr id="12" name="矩形 11">
            <a:extLst>
              <a:ext uri="{FF2B5EF4-FFF2-40B4-BE49-F238E27FC236}">
                <a16:creationId xmlns:a16="http://schemas.microsoft.com/office/drawing/2014/main" id="{283AB3C7-8C83-46C5-9D6D-20DD7C830784}"/>
              </a:ext>
            </a:extLst>
          </p:cNvPr>
          <p:cNvSpPr/>
          <p:nvPr/>
        </p:nvSpPr>
        <p:spPr>
          <a:xfrm>
            <a:off x="2144107" y="176102"/>
            <a:ext cx="1348316"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accent1"/>
                </a:solidFill>
                <a:latin typeface="微软雅黑" panose="020B0503020204020204" pitchFamily="34" charset="-122"/>
                <a:ea typeface="微软雅黑" panose="020B0503020204020204" pitchFamily="34" charset="-122"/>
              </a:rPr>
              <a:t>研究方法</a:t>
            </a:r>
            <a:endParaRPr kumimoji="0" lang="zh-CN" altLang="en-US" sz="1400" b="0" i="0" u="none" strike="noStrike" kern="1200" cap="none" spc="100" normalizeH="0" baseline="0" noProof="0" dirty="0">
              <a:ln>
                <a:noFill/>
              </a:ln>
              <a:solidFill>
                <a:schemeClr val="accent1"/>
              </a:solidFill>
              <a:effectLst/>
              <a:uLnTx/>
              <a:uFillTx/>
              <a:latin typeface="等线" panose="020F0502020204030204"/>
              <a:ea typeface="等线" panose="02010600030101010101" pitchFamily="2" charset="-122"/>
              <a:cs typeface="+mn-cs"/>
            </a:endParaRPr>
          </a:p>
        </p:txBody>
      </p:sp>
      <p:sp>
        <p:nvSpPr>
          <p:cNvPr id="13" name="矩形 12">
            <a:extLst>
              <a:ext uri="{FF2B5EF4-FFF2-40B4-BE49-F238E27FC236}">
                <a16:creationId xmlns:a16="http://schemas.microsoft.com/office/drawing/2014/main" id="{21D1E923-C469-40F8-B903-ABE5C088F6A0}"/>
              </a:ext>
            </a:extLst>
          </p:cNvPr>
          <p:cNvSpPr/>
          <p:nvPr/>
        </p:nvSpPr>
        <p:spPr>
          <a:xfrm>
            <a:off x="3616171" y="181206"/>
            <a:ext cx="1224228"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400" spc="100" dirty="0">
                <a:solidFill>
                  <a:schemeClr val="bg1"/>
                </a:solidFill>
                <a:latin typeface="微软雅黑" panose="020B0503020204020204" pitchFamily="34" charset="-122"/>
                <a:ea typeface="微软雅黑" panose="020B0503020204020204" pitchFamily="34" charset="-122"/>
              </a:rPr>
              <a:t>研究成果</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16" name="矩形 15">
            <a:extLst>
              <a:ext uri="{FF2B5EF4-FFF2-40B4-BE49-F238E27FC236}">
                <a16:creationId xmlns:a16="http://schemas.microsoft.com/office/drawing/2014/main" id="{52441DB8-4747-4085-A134-89F16980FE4A}"/>
              </a:ext>
            </a:extLst>
          </p:cNvPr>
          <p:cNvSpPr/>
          <p:nvPr/>
        </p:nvSpPr>
        <p:spPr>
          <a:xfrm>
            <a:off x="4964148" y="181206"/>
            <a:ext cx="1363642" cy="307777"/>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1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rPr>
              <a:t>论文总结</a:t>
            </a:r>
            <a:endParaRPr kumimoji="0" lang="zh-CN" altLang="en-US" sz="1400" b="0" i="0" u="none" strike="noStrike" kern="1200" cap="none" spc="100" normalizeH="0" baseline="0" noProof="0" dirty="0">
              <a:ln>
                <a:noFill/>
              </a:ln>
              <a:solidFill>
                <a:schemeClr val="bg1"/>
              </a:solidFill>
              <a:effectLst/>
              <a:uLnTx/>
              <a:uFillTx/>
              <a:latin typeface="等线" panose="020F0502020204030204"/>
              <a:ea typeface="等线" panose="02010600030101010101" pitchFamily="2" charset="-122"/>
              <a:cs typeface="+mn-cs"/>
            </a:endParaRPr>
          </a:p>
        </p:txBody>
      </p:sp>
      <p:sp>
        <p:nvSpPr>
          <p:cNvPr id="3" name="文本框 2">
            <a:extLst>
              <a:ext uri="{FF2B5EF4-FFF2-40B4-BE49-F238E27FC236}">
                <a16:creationId xmlns:a16="http://schemas.microsoft.com/office/drawing/2014/main" id="{5B6BECD7-4383-8A68-2EB2-CD0DBF030DB5}"/>
              </a:ext>
            </a:extLst>
          </p:cNvPr>
          <p:cNvSpPr txBox="1"/>
          <p:nvPr/>
        </p:nvSpPr>
        <p:spPr>
          <a:xfrm>
            <a:off x="9832767" y="145324"/>
            <a:ext cx="1162297" cy="369332"/>
          </a:xfrm>
          <a:prstGeom prst="rect">
            <a:avLst/>
          </a:prstGeom>
          <a:noFill/>
        </p:spPr>
        <p:txBody>
          <a:bodyPr wrap="square">
            <a:spAutoFit/>
          </a:bodyPr>
          <a:lstStyle/>
          <a:p>
            <a:pPr algn="ctr"/>
            <a:r>
              <a:rPr lang="zh-CN" altLang="en-US" sz="1800" dirty="0">
                <a:solidFill>
                  <a:srgbClr val="0070C0"/>
                </a:solidFill>
                <a:latin typeface="华文隶书" panose="02010800040101010101" pitchFamily="2" charset="-122"/>
                <a:ea typeface="华文隶书" panose="02010800040101010101" pitchFamily="2" charset="-122"/>
              </a:rPr>
              <a:t>上海大学</a:t>
            </a:r>
          </a:p>
        </p:txBody>
      </p:sp>
      <p:sp>
        <p:nvSpPr>
          <p:cNvPr id="4" name="文本框 3">
            <a:extLst>
              <a:ext uri="{FF2B5EF4-FFF2-40B4-BE49-F238E27FC236}">
                <a16:creationId xmlns:a16="http://schemas.microsoft.com/office/drawing/2014/main" id="{17C6E9AF-BF32-5052-92F3-7919DD0D9964}"/>
              </a:ext>
            </a:extLst>
          </p:cNvPr>
          <p:cNvSpPr txBox="1"/>
          <p:nvPr/>
        </p:nvSpPr>
        <p:spPr>
          <a:xfrm>
            <a:off x="748144" y="1039091"/>
            <a:ext cx="5830783" cy="584775"/>
          </a:xfrm>
          <a:prstGeom prst="rect">
            <a:avLst/>
          </a:prstGeom>
          <a:noFill/>
        </p:spPr>
        <p:txBody>
          <a:bodyPr wrap="square" rtlCol="0">
            <a:spAutoFit/>
          </a:bodyPr>
          <a:lstStyle/>
          <a:p>
            <a:r>
              <a:rPr lang="zh-CN" altLang="en-US" sz="3200" b="1" dirty="0">
                <a:latin typeface="华文宋体" panose="02010600040101010101" pitchFamily="2" charset="-122"/>
                <a:ea typeface="华文宋体" panose="02010600040101010101" pitchFamily="2" charset="-122"/>
              </a:rPr>
              <a:t>无网格法</a:t>
            </a:r>
            <a:r>
              <a:rPr lang="zh-CN" altLang="zh-CN" sz="3200" b="1" dirty="0">
                <a:latin typeface="华文宋体" panose="02010600040101010101" pitchFamily="2" charset="-122"/>
                <a:ea typeface="华文宋体" panose="02010600040101010101" pitchFamily="2" charset="-122"/>
              </a:rPr>
              <a:t>求解捕食者</a:t>
            </a:r>
            <a:r>
              <a:rPr lang="en-US" altLang="zh-CN" sz="3200" b="1" dirty="0">
                <a:latin typeface="华文宋体" panose="02010600040101010101" pitchFamily="2" charset="-122"/>
                <a:ea typeface="华文宋体" panose="02010600040101010101" pitchFamily="2" charset="-122"/>
              </a:rPr>
              <a:t>-</a:t>
            </a:r>
            <a:r>
              <a:rPr lang="zh-CN" altLang="zh-CN" sz="3200" b="1" dirty="0">
                <a:latin typeface="华文宋体" panose="02010600040101010101" pitchFamily="2" charset="-122"/>
                <a:ea typeface="华文宋体" panose="02010600040101010101" pitchFamily="2" charset="-122"/>
              </a:rPr>
              <a:t>猎物</a:t>
            </a:r>
            <a:r>
              <a:rPr lang="zh-CN" altLang="en-US" sz="3200" b="1" dirty="0">
                <a:latin typeface="华文宋体" panose="02010600040101010101" pitchFamily="2" charset="-122"/>
                <a:ea typeface="华文宋体" panose="02010600040101010101" pitchFamily="2" charset="-122"/>
              </a:rPr>
              <a:t>模型</a:t>
            </a:r>
          </a:p>
        </p:txBody>
      </p:sp>
      <p:sp>
        <p:nvSpPr>
          <p:cNvPr id="5" name="文本框 4">
            <a:extLst>
              <a:ext uri="{FF2B5EF4-FFF2-40B4-BE49-F238E27FC236}">
                <a16:creationId xmlns:a16="http://schemas.microsoft.com/office/drawing/2014/main" id="{C95213BE-2845-510B-AF15-DF8F698E3B79}"/>
              </a:ext>
            </a:extLst>
          </p:cNvPr>
          <p:cNvSpPr txBox="1"/>
          <p:nvPr/>
        </p:nvSpPr>
        <p:spPr>
          <a:xfrm>
            <a:off x="1417770" y="1826965"/>
            <a:ext cx="8937513" cy="773802"/>
          </a:xfrm>
          <a:prstGeom prst="rect">
            <a:avLst/>
          </a:prstGeom>
        </p:spPr>
        <p:txBody>
          <a:bodyPr wrap="square">
            <a:spAutoFit/>
          </a:bodyPr>
          <a:lstStyle>
            <a:defPPr>
              <a:defRPr lang="zh-CN"/>
            </a:defPPr>
            <a:lvl1pPr>
              <a:lnSpc>
                <a:spcPct val="130000"/>
              </a:lnSpc>
              <a:defRPr sz="1100">
                <a:solidFill>
                  <a:schemeClr val="bg1"/>
                </a:solidFill>
                <a:latin typeface="微软雅黑 Light" panose="020B0502040204020203" pitchFamily="34" charset="-122"/>
                <a:ea typeface="微软雅黑 Light" panose="020B0502040204020203" pitchFamily="34" charset="-122"/>
              </a:defRPr>
            </a:lvl1pPr>
          </a:lstStyle>
          <a:p>
            <a:r>
              <a:rPr lang="zh-CN" alt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为后续有精确解，比较误差。</a:t>
            </a:r>
            <a:endParaRPr lang="en-US" altLang="zh-CN"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a:p>
            <a:r>
              <a:rPr lang="zh-CN" alt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变形上一章的方程</a:t>
            </a:r>
            <a:r>
              <a:rPr lang="en-US" altLang="zh-CN"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1.1</a:t>
            </a:r>
            <a:r>
              <a:rPr lang="zh-CN" altLang="en-US"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rPr>
              <a:t>：</a:t>
            </a:r>
            <a:endParaRPr lang="en-US" altLang="zh-CN" sz="1800" kern="100" dirty="0">
              <a:solidFill>
                <a:schemeClr val="tx1"/>
              </a:solidFill>
              <a:latin typeface="Times New Roman" panose="02020603050405020304" pitchFamily="18" charset="0"/>
              <a:ea typeface="宋体" panose="02010600030101010101" pitchFamily="2" charset="-122"/>
              <a:cs typeface="Times New Roman" panose="02020603050405020304" pitchFamily="18" charset="0"/>
              <a:sym typeface="+mn-lt"/>
            </a:endParaRP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157B5795-E78D-7746-8A0A-30CE3F1ACFF2}"/>
                  </a:ext>
                </a:extLst>
              </p:cNvPr>
              <p:cNvSpPr txBox="1"/>
              <p:nvPr/>
            </p:nvSpPr>
            <p:spPr>
              <a:xfrm>
                <a:off x="1395351" y="2754327"/>
                <a:ext cx="6644244" cy="182171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zh-CN" i="1" smtClean="0">
                              <a:effectLst/>
                              <a:latin typeface="Cambria Math" panose="02040503050406030204" pitchFamily="18" charset="0"/>
                              <a:ea typeface="Cambria Math" panose="02040503050406030204" pitchFamily="18" charset="0"/>
                            </a:rPr>
                          </m:ctrlPr>
                        </m:dPr>
                        <m:e>
                          <m:eqArr>
                            <m:eqArrPr>
                              <m:ctrlPr>
                                <a:rPr lang="zh-CN" altLang="zh-CN" i="1">
                                  <a:effectLst/>
                                  <a:latin typeface="Cambria Math" panose="02040503050406030204" pitchFamily="18" charset="0"/>
                                  <a:ea typeface="Cambria Math" panose="02040503050406030204" pitchFamily="18" charset="0"/>
                                </a:rPr>
                              </m:ctrlPr>
                            </m:eqArrPr>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f>
                                <m:fPr>
                                  <m:ctrlPr>
                                    <a:rPr lang="zh-CN" altLang="zh-CN" i="1">
                                      <a:effectLst/>
                                      <a:latin typeface="Cambria Math" panose="02040503050406030204" pitchFamily="18" charset="0"/>
                                      <a:ea typeface="Cambria Math" panose="02040503050406030204" pitchFamily="18" charset="0"/>
                                    </a:rPr>
                                  </m:ctrlPr>
                                </m:fPr>
                                <m:num>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num>
                                <m:den>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den>
                              </m:f>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𝑎</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𝑓</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𝑔</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e>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                </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𝜕𝛺</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i="1">
                                      <a:effectLst/>
                                      <a:latin typeface="Cambria Math" panose="02040503050406030204" pitchFamily="18" charset="0"/>
                                      <a:ea typeface="Cambria Math" panose="02040503050406030204" pitchFamily="18" charset="0"/>
                                    </a:rPr>
                                  </m:ctrlPr>
                                </m:d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𝑇</m:t>
                                  </m:r>
                                </m:e>
                              </m:d>
                            </m:e>
                          </m:eqArr>
                          <m:r>
                            <a:rPr lang="en-US" altLang="zh-CN" sz="1800" b="0" i="1" kern="100" smtClean="0">
                              <a:effectLst/>
                              <a:latin typeface="Cambria Math" panose="02040503050406030204" pitchFamily="18" charset="0"/>
                              <a:ea typeface="宋体" panose="02010600030101010101" pitchFamily="2" charset="-122"/>
                              <a:cs typeface="Times New Roman" panose="02020603050405020304" pitchFamily="18" charset="0"/>
                            </a:rPr>
                            <m:t>                                 (2.1)</m:t>
                          </m:r>
                        </m:e>
                      </m:d>
                    </m:oMath>
                  </m:oMathPara>
                </a14:m>
                <a:endParaRPr lang="zh-CN" altLang="en-US" dirty="0"/>
              </a:p>
            </p:txBody>
          </p:sp>
        </mc:Choice>
        <mc:Fallback xmlns="">
          <p:sp>
            <p:nvSpPr>
              <p:cNvPr id="7" name="文本框 6">
                <a:extLst>
                  <a:ext uri="{FF2B5EF4-FFF2-40B4-BE49-F238E27FC236}">
                    <a16:creationId xmlns:a16="http://schemas.microsoft.com/office/drawing/2014/main" id="{157B5795-E78D-7746-8A0A-30CE3F1ACFF2}"/>
                  </a:ext>
                </a:extLst>
              </p:cNvPr>
              <p:cNvSpPr txBox="1">
                <a:spLocks noRot="1" noChangeAspect="1" noMove="1" noResize="1" noEditPoints="1" noAdjustHandles="1" noChangeArrowheads="1" noChangeShapeType="1" noTextEdit="1"/>
              </p:cNvSpPr>
              <p:nvPr/>
            </p:nvSpPr>
            <p:spPr>
              <a:xfrm>
                <a:off x="1395351" y="2754327"/>
                <a:ext cx="6644244" cy="1821717"/>
              </a:xfrm>
              <a:prstGeom prst="rect">
                <a:avLst/>
              </a:prstGeom>
              <a:blipFill>
                <a:blip r:embed="rId2"/>
                <a:stretch>
                  <a:fillRect r="-225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FF068619-3392-DBD0-07C3-7B961863A9FE}"/>
                  </a:ext>
                </a:extLst>
              </p:cNvPr>
              <p:cNvSpPr txBox="1"/>
              <p:nvPr/>
            </p:nvSpPr>
            <p:spPr>
              <a:xfrm>
                <a:off x="1417770" y="4833256"/>
                <a:ext cx="4806252" cy="646331"/>
              </a:xfrm>
              <a:prstGeom prst="rect">
                <a:avLst/>
              </a:prstGeom>
              <a:noFill/>
            </p:spPr>
            <p:txBody>
              <a:bodyPr wrap="none" rtlCol="0">
                <a:spAutoFit/>
              </a:bodyPr>
              <a:lstStyle/>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a:effectLst/>
                            <a:latin typeface="Cambria Math" panose="02040503050406030204" pitchFamily="18" charset="0"/>
                            <a:ea typeface="Cambria Math" panose="020405030504060302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1800"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是两个已知的关于</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𝒕</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a:t>
                </a:r>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需要求解式中</a:t>
                </a:r>
                <a14:m>
                  <m:oMath xmlns:m="http://schemas.openxmlformats.org/officeDocument/2006/math">
                    <m:r>
                      <a:rPr lang="en-US" altLang="zh-CN" sz="1800" i="1" kern="100" smtClean="0">
                        <a:effectLst/>
                        <a:latin typeface="Cambria Math" panose="02040503050406030204" pitchFamily="18" charset="0"/>
                        <a:ea typeface="宋体" panose="02010600030101010101" pitchFamily="2" charset="-122"/>
                        <a:cs typeface="Times New Roman" panose="02020603050405020304" pitchFamily="18" charset="0"/>
                      </a:rPr>
                      <m:t>𝑢</m:t>
                    </m:r>
                    <m:d>
                      <m:dPr>
                        <m:ctrlPr>
                          <a:rPr lang="zh-CN" altLang="zh-CN" i="1">
                            <a:effectLst/>
                            <a:latin typeface="Cambria Math" panose="02040503050406030204" pitchFamily="18" charset="0"/>
                            <a:ea typeface="Cambria Math" panose="02040503050406030204" pitchFamily="18" charset="0"/>
                          </a:rPr>
                        </m:ctrlPr>
                      </m:dPr>
                      <m:e>
                        <m:r>
                          <a:rPr lang="en-US" altLang="zh-CN" sz="1800" b="1" i="1" kern="100">
                            <a:effectLst/>
                            <a:latin typeface="Cambria Math" panose="02040503050406030204" pitchFamily="18" charset="0"/>
                            <a:ea typeface="宋体" panose="02010600030101010101" pitchFamily="2" charset="-122"/>
                            <a:cs typeface="Times New Roman" panose="02020603050405020304" pitchFamily="18" charset="0"/>
                          </a:rPr>
                          <m:t>𝑿</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𝑡</m:t>
                        </m:r>
                      </m:e>
                    </m:d>
                  </m:oMath>
                </a14:m>
                <a:r>
                  <a:rPr lang="zh-CN" altLang="en-US" kern="100" dirty="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r>
                      <a:rPr lang="en-US" altLang="zh-CN" i="1" kern="100">
                        <a:latin typeface="Cambria Math" panose="02040503050406030204" pitchFamily="18" charset="0"/>
                        <a:ea typeface="宋体" panose="02010600030101010101" pitchFamily="2" charset="-122"/>
                        <a:cs typeface="Times New Roman" panose="02020603050405020304" pitchFamily="18" charset="0"/>
                      </a:rPr>
                      <m:t>𝜇</m:t>
                    </m:r>
                    <m:d>
                      <m:dPr>
                        <m:ctrlPr>
                          <a:rPr lang="zh-CN" altLang="zh-CN" i="1">
                            <a:latin typeface="Cambria Math" panose="02040503050406030204" pitchFamily="18" charset="0"/>
                            <a:ea typeface="Cambria Math" panose="02040503050406030204" pitchFamily="18" charset="0"/>
                          </a:rPr>
                        </m:ctrlPr>
                      </m:dPr>
                      <m:e>
                        <m:r>
                          <a:rPr lang="en-US" altLang="zh-CN" b="1" i="1" kern="100">
                            <a:latin typeface="Cambria Math" panose="02040503050406030204" pitchFamily="18" charset="0"/>
                            <a:ea typeface="宋体" panose="02010600030101010101" pitchFamily="2" charset="-122"/>
                            <a:cs typeface="Times New Roman" panose="02020603050405020304" pitchFamily="18" charset="0"/>
                          </a:rPr>
                          <m:t>𝑿</m:t>
                        </m:r>
                        <m:r>
                          <a:rPr lang="en-US" altLang="zh-CN" i="1" kern="100">
                            <a:latin typeface="Cambria Math" panose="02040503050406030204" pitchFamily="18" charset="0"/>
                            <a:ea typeface="宋体" panose="02010600030101010101" pitchFamily="2" charset="-122"/>
                            <a:cs typeface="Times New Roman" panose="02020603050405020304" pitchFamily="18" charset="0"/>
                          </a:rPr>
                          <m:t>,</m:t>
                        </m:r>
                        <m:r>
                          <a:rPr lang="en-US" altLang="zh-CN" i="1" kern="100">
                            <a:latin typeface="Cambria Math" panose="02040503050406030204" pitchFamily="18" charset="0"/>
                            <a:ea typeface="宋体" panose="02010600030101010101" pitchFamily="2" charset="-122"/>
                            <a:cs typeface="Times New Roman" panose="02020603050405020304" pitchFamily="18" charset="0"/>
                          </a:rPr>
                          <m:t>𝑡</m:t>
                        </m:r>
                      </m:e>
                    </m:d>
                  </m:oMath>
                </a14:m>
                <a:r>
                  <a:rPr lang="zh-CN" altLang="en-US" dirty="0"/>
                  <a:t>。</a:t>
                </a:r>
              </a:p>
            </p:txBody>
          </p:sp>
        </mc:Choice>
        <mc:Fallback xmlns="">
          <p:sp>
            <p:nvSpPr>
              <p:cNvPr id="8" name="文本框 7">
                <a:extLst>
                  <a:ext uri="{FF2B5EF4-FFF2-40B4-BE49-F238E27FC236}">
                    <a16:creationId xmlns:a16="http://schemas.microsoft.com/office/drawing/2014/main" id="{FF068619-3392-DBD0-07C3-7B961863A9FE}"/>
                  </a:ext>
                </a:extLst>
              </p:cNvPr>
              <p:cNvSpPr txBox="1">
                <a:spLocks noRot="1" noChangeAspect="1" noMove="1" noResize="1" noEditPoints="1" noAdjustHandles="1" noChangeArrowheads="1" noChangeShapeType="1" noTextEdit="1"/>
              </p:cNvSpPr>
              <p:nvPr/>
            </p:nvSpPr>
            <p:spPr>
              <a:xfrm>
                <a:off x="1417770" y="4833256"/>
                <a:ext cx="4806252" cy="646331"/>
              </a:xfrm>
              <a:prstGeom prst="rect">
                <a:avLst/>
              </a:prstGeom>
              <a:blipFill>
                <a:blip r:embed="rId3"/>
                <a:stretch>
                  <a:fillRect l="-1142" t="-7547" r="-381" b="-141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2716074"/>
      </p:ext>
    </p:extLst>
  </p:cSld>
  <p:clrMapOvr>
    <a:masterClrMapping/>
  </p:clrMapOvr>
</p:sld>
</file>

<file path=ppt/theme/theme1.xml><?xml version="1.0" encoding="utf-8"?>
<a:theme xmlns:a="http://schemas.openxmlformats.org/drawingml/2006/main" name="Office 主题">
  <a:themeElements>
    <a:clrScheme name="毕业答辩">
      <a:dk1>
        <a:srgbClr val="000000"/>
      </a:dk1>
      <a:lt1>
        <a:srgbClr val="FFFFFF"/>
      </a:lt1>
      <a:dk2>
        <a:srgbClr val="44546A"/>
      </a:dk2>
      <a:lt2>
        <a:srgbClr val="E7E6E6"/>
      </a:lt2>
      <a:accent1>
        <a:srgbClr val="003F8B"/>
      </a:accent1>
      <a:accent2>
        <a:srgbClr val="FFC000"/>
      </a:accent2>
      <a:accent3>
        <a:srgbClr val="A5A5A5"/>
      </a:accent3>
      <a:accent4>
        <a:srgbClr val="FFC000"/>
      </a:accent4>
      <a:accent5>
        <a:srgbClr val="5B9BD5"/>
      </a:accent5>
      <a:accent6>
        <a:srgbClr val="70AD47"/>
      </a:accent6>
      <a:hlink>
        <a:srgbClr val="0563C1"/>
      </a:hlink>
      <a:folHlink>
        <a:srgbClr val="954F72"/>
      </a:folHlink>
    </a:clrScheme>
    <a:fontScheme name="自定义1">
      <a:majorFont>
        <a:latin typeface="Arial"/>
        <a:ea typeface="Microsoft YaHei"/>
        <a:cs typeface=""/>
      </a:majorFont>
      <a:minorFont>
        <a:latin typeface="Arial"/>
        <a:ea typeface="微软雅黑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marL="0" marR="0" indent="0" algn="ctr" defTabSz="914400" rtl="0" eaLnBrk="1" fontAlgn="auto" latinLnBrk="0" hangingPunct="1">
          <a:lnSpc>
            <a:spcPct val="100000"/>
          </a:lnSpc>
          <a:spcBef>
            <a:spcPts val="0"/>
          </a:spcBef>
          <a:spcAft>
            <a:spcPts val="0"/>
          </a:spcAft>
          <a:buClrTx/>
          <a:buSzTx/>
          <a:buFontTx/>
          <a:buNone/>
          <a:tabLst/>
          <a:defRPr kumimoji="0" sz="2000" i="0" u="none" strike="noStrike" kern="1200" cap="none" spc="0" normalizeH="0" baseline="0" noProof="0">
            <a:ln>
              <a:noFill/>
            </a:ln>
            <a:solidFill>
              <a:schemeClr val="tx1"/>
            </a:solidFill>
            <a:effectLst/>
            <a:uLnTx/>
            <a:uFillTx/>
            <a:latin typeface="Roboto Regular"/>
            <a:cs typeface="+mn-cs"/>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2356</TotalTime>
  <Words>4752</Words>
  <Application>Microsoft Office PowerPoint</Application>
  <PresentationFormat>宽屏</PresentationFormat>
  <Paragraphs>653</Paragraphs>
  <Slides>45</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45</vt:i4>
      </vt:variant>
    </vt:vector>
  </HeadingPairs>
  <TitlesOfParts>
    <vt:vector size="60" baseType="lpstr">
      <vt:lpstr>Microsoft YaHei Light</vt:lpstr>
      <vt:lpstr>Roboto Regular</vt:lpstr>
      <vt:lpstr>等线</vt:lpstr>
      <vt:lpstr>等线 Light</vt:lpstr>
      <vt:lpstr>华文琥珀</vt:lpstr>
      <vt:lpstr>华文隶书</vt:lpstr>
      <vt:lpstr>华文宋体</vt:lpstr>
      <vt:lpstr>宋体</vt:lpstr>
      <vt:lpstr>Microsoft YaHei</vt:lpstr>
      <vt:lpstr>Microsoft YaHei</vt:lpstr>
      <vt:lpstr>微软雅黑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梦泽 俞</cp:lastModifiedBy>
  <cp:revision>90</cp:revision>
  <dcterms:created xsi:type="dcterms:W3CDTF">2022-03-01T10:30:45Z</dcterms:created>
  <dcterms:modified xsi:type="dcterms:W3CDTF">2024-05-27T13:06:54Z</dcterms:modified>
</cp:coreProperties>
</file>