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1.svg" ContentType="image/svg+xml"/>
  <Override PartName="/ppt/media/image13.svg" ContentType="image/svg+xml"/>
  <Override PartName="/ppt/media/image1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90" r:id="rId6"/>
    <p:sldId id="258" r:id="rId7"/>
    <p:sldId id="306" r:id="rId8"/>
    <p:sldId id="260" r:id="rId9"/>
    <p:sldId id="308" r:id="rId10"/>
    <p:sldId id="301" r:id="rId11"/>
    <p:sldId id="302" r:id="rId12"/>
    <p:sldId id="309" r:id="rId13"/>
    <p:sldId id="310" r:id="rId14"/>
    <p:sldId id="307" r:id="rId15"/>
    <p:sldId id="303" r:id="rId16"/>
    <p:sldId id="304" r:id="rId17"/>
    <p:sldId id="268" r:id="rId18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6F214-B1EB-4C77-BE6A-787FEFBF0E7C}" type="doc">
      <dgm:prSet loTypeId="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6087909-A96B-4B92-9685-42E99ADA46B6}">
      <dgm:prSet phldrT="[文本]"/>
      <dgm:spPr/>
      <dgm:t>
        <a:bodyPr/>
        <a:lstStyle/>
        <a:p>
          <a:r>
            <a:rPr lang="zh-CN" altLang="en-US" dirty="0"/>
            <a:t>研究缘起</a:t>
          </a:r>
        </a:p>
      </dgm:t>
    </dgm:pt>
    <dgm:pt modelId="{22CBDC20-4B2B-416F-ADE1-040093564B5E}" cxnId="{E2D392CE-BFF0-4436-BFB3-9273ABEAD2FA}" type="parTrans">
      <dgm:prSet/>
      <dgm:spPr/>
      <dgm:t>
        <a:bodyPr/>
        <a:lstStyle/>
        <a:p>
          <a:endParaRPr lang="zh-CN" altLang="en-US"/>
        </a:p>
      </dgm:t>
    </dgm:pt>
    <dgm:pt modelId="{D85AAE73-AF8B-4608-85A8-09754C4D1895}" cxnId="{E2D392CE-BFF0-4436-BFB3-9273ABEAD2FA}" type="sibTrans">
      <dgm:prSet/>
      <dgm:spPr/>
      <dgm:t>
        <a:bodyPr/>
        <a:lstStyle/>
        <a:p>
          <a:endParaRPr lang="zh-CN" altLang="en-US"/>
        </a:p>
      </dgm:t>
    </dgm:pt>
    <dgm:pt modelId="{9BB80521-1C17-43C0-90DE-433745EF99FC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数据处理</a:t>
          </a:r>
          <a:r>
            <a:rPr lang="zh-CN" altLang="en-US" dirty="0"/>
            <a:t/>
          </a:r>
          <a:endParaRPr lang="zh-CN" altLang="en-US" dirty="0"/>
        </a:p>
      </dgm:t>
    </dgm:pt>
    <dgm:pt modelId="{642FBAC2-D993-4653-8096-71D3254F7ED8}" cxnId="{5D9EA5B4-C826-45B0-9FF7-DC1E841F88B4}" type="parTrans">
      <dgm:prSet/>
      <dgm:spPr/>
      <dgm:t>
        <a:bodyPr/>
        <a:lstStyle/>
        <a:p>
          <a:endParaRPr lang="zh-CN" altLang="en-US"/>
        </a:p>
      </dgm:t>
    </dgm:pt>
    <dgm:pt modelId="{04464031-0530-4EEA-A050-25F4CD292785}" cxnId="{5D9EA5B4-C826-45B0-9FF7-DC1E841F88B4}" type="sibTrans">
      <dgm:prSet/>
      <dgm:spPr/>
      <dgm:t>
        <a:bodyPr/>
        <a:lstStyle/>
        <a:p>
          <a:endParaRPr lang="zh-CN" altLang="en-US"/>
        </a:p>
      </dgm:t>
    </dgm:pt>
    <dgm:pt modelId="{20E28141-54A0-4114-9257-C33EC56BEAB3}">
      <dgm:prSet phldrT="[文本]" phldr="0" custT="0"/>
      <dgm:spPr>
        <a:gradFill rotWithShape="0">
          <a:gsLst>
            <a:gs pos="0">
              <a:schemeClr val="accent5">
                <a:hueOff val="-6758543"/>
                <a:satOff val="-17417"/>
                <a:lumOff val="-11763"/>
                <a:alphaOff val="0"/>
                <a:satMod val="103000"/>
                <a:lumMod val="102000"/>
                <a:tint val="94000"/>
              </a:schemeClr>
            </a:gs>
            <a:gs pos="53000">
              <a:schemeClr val="accent5">
                <a:hueOff val="-6758543"/>
                <a:satOff val="-17417"/>
                <a:lumOff val="-117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7"/>
                <a:lumOff val="-11763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逻辑回归</a:t>
          </a:r>
          <a:r>
            <a:rPr lang="zh-CN" altLang="en-US" dirty="0"/>
            <a:t/>
          </a:r>
          <a:endParaRPr lang="zh-CN" altLang="en-US" dirty="0"/>
        </a:p>
      </dgm:t>
    </dgm:pt>
    <dgm:pt modelId="{583D52E6-412E-4533-B83F-782C55D8BC38}" cxnId="{0145BB7F-3D3C-4BA4-939D-217ED9F0A7B2}" type="parTrans">
      <dgm:prSet/>
      <dgm:spPr/>
      <dgm:t>
        <a:bodyPr/>
        <a:lstStyle/>
        <a:p>
          <a:endParaRPr lang="zh-CN" altLang="en-US"/>
        </a:p>
      </dgm:t>
    </dgm:pt>
    <dgm:pt modelId="{5EC0E1B0-7073-4EBD-97EC-490C0C2EF20C}" cxnId="{0145BB7F-3D3C-4BA4-939D-217ED9F0A7B2}" type="sibTrans">
      <dgm:prSet/>
      <dgm:spPr/>
      <dgm:t>
        <a:bodyPr/>
        <a:lstStyle/>
        <a:p>
          <a:endParaRPr lang="zh-CN" altLang="en-US"/>
        </a:p>
      </dgm:t>
    </dgm:pt>
    <dgm:pt modelId="{A33F1127-4CE2-4CBE-8394-C632F8A895E2}" type="pres">
      <dgm:prSet presAssocID="{E106F214-B1EB-4C77-BE6A-787FEFBF0E7C}" presName="linearFlow" presStyleCnt="0">
        <dgm:presLayoutVars>
          <dgm:dir/>
          <dgm:resizeHandles val="exact"/>
        </dgm:presLayoutVars>
      </dgm:prSet>
      <dgm:spPr/>
    </dgm:pt>
    <dgm:pt modelId="{8E49E3F6-818F-4FF5-A98B-6C2D241D039A}" type="pres">
      <dgm:prSet presAssocID="{D6087909-A96B-4B92-9685-42E99ADA46B6}" presName="composite" presStyleCnt="0"/>
      <dgm:spPr/>
    </dgm:pt>
    <dgm:pt modelId="{5B191292-EBFC-421E-AEC7-41CDFEE2DF75}" type="pres">
      <dgm:prSet presAssocID="{D6087909-A96B-4B92-9685-42E99ADA46B6}" presName="imgShp" presStyleLbl="fgImgPlace1" presStyleIdx="0" presStyleCnt="3" custLinFactNeighborX="-46503" custLinFactNeighborY="19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FD8074F-A8FA-4CB0-B5B5-381215746A02}" type="pres">
      <dgm:prSet presAssocID="{D6087909-A96B-4B92-9685-42E99ADA46B6}" presName="txShp" presStyleLbl="node1" presStyleIdx="0" presStyleCnt="3">
        <dgm:presLayoutVars>
          <dgm:bulletEnabled val="1"/>
        </dgm:presLayoutVars>
      </dgm:prSet>
      <dgm:spPr/>
    </dgm:pt>
    <dgm:pt modelId="{94CB5F70-38EF-46B4-9936-901036E6BED1}" type="pres">
      <dgm:prSet presAssocID="{D85AAE73-AF8B-4608-85A8-09754C4D1895}" presName="spacing" presStyleCnt="0"/>
      <dgm:spPr/>
    </dgm:pt>
    <dgm:pt modelId="{55FC13AE-7F4A-4D31-AB4A-63FD5364803A}" type="pres">
      <dgm:prSet presAssocID="{9BB80521-1C17-43C0-90DE-433745EF99FC}" presName="composite" presStyleCnt="0"/>
      <dgm:spPr/>
    </dgm:pt>
    <dgm:pt modelId="{13E83005-7917-4620-B6DF-7F26F1B20858}" type="pres">
      <dgm:prSet presAssocID="{9BB80521-1C17-43C0-90DE-433745EF99FC}" presName="imgShp" presStyleLbl="fgImgPlace1" presStyleIdx="1" presStyleCnt="3" custLinFactNeighborX="-38662" custLinFactNeighborY="-40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2C58D963-8EDB-4B2B-81E1-F42D29525445}" type="pres">
      <dgm:prSet presAssocID="{9BB80521-1C17-43C0-90DE-433745EF99FC}" presName="txShp" presStyleLbl="node1" presStyleIdx="1" presStyleCnt="3">
        <dgm:presLayoutVars>
          <dgm:bulletEnabled val="1"/>
        </dgm:presLayoutVars>
      </dgm:prSet>
      <dgm:spPr/>
    </dgm:pt>
    <dgm:pt modelId="{89EBCB6D-EED2-42FB-8A30-829EA328B3CA}" type="pres">
      <dgm:prSet presAssocID="{04464031-0530-4EEA-A050-25F4CD292785}" presName="spacing" presStyleCnt="0"/>
      <dgm:spPr/>
    </dgm:pt>
    <dgm:pt modelId="{5A6F78A6-BC22-47A9-97F3-D5D075CFA5FD}" type="pres">
      <dgm:prSet presAssocID="{20E28141-54A0-4114-9257-C33EC56BEAB3}" presName="composite" presStyleCnt="0"/>
      <dgm:spPr/>
    </dgm:pt>
    <dgm:pt modelId="{C6211163-17E6-4626-BE8E-B4C9D4D8B792}" type="pres">
      <dgm:prSet presAssocID="{20E28141-54A0-4114-9257-C33EC56BEAB3}" presName="imgShp" presStyleLbl="fgImgPlace1" presStyleIdx="2" presStyleCnt="3" custLinFactNeighborX="-42326" custLinFactNeighborY="35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4E0B9F65-0A0C-44A1-A8C1-B56A5A080131}" type="pres">
      <dgm:prSet presAssocID="{20E28141-54A0-4114-9257-C33EC56BEAB3}" presName="txShp" presStyleLbl="node1" presStyleIdx="2" presStyleCnt="3">
        <dgm:presLayoutVars>
          <dgm:bulletEnabled val="1"/>
        </dgm:presLayoutVars>
      </dgm:prSet>
      <dgm:spPr/>
    </dgm:pt>
  </dgm:ptLst>
  <dgm:cxnLst>
    <dgm:cxn modelId="{E2D392CE-BFF0-4436-BFB3-9273ABEAD2FA}" srcId="{E106F214-B1EB-4C77-BE6A-787FEFBF0E7C}" destId="{D6087909-A96B-4B92-9685-42E99ADA46B6}" srcOrd="0" destOrd="0" parTransId="{22CBDC20-4B2B-416F-ADE1-040093564B5E}" sibTransId="{D85AAE73-AF8B-4608-85A8-09754C4D1895}"/>
    <dgm:cxn modelId="{5D9EA5B4-C826-45B0-9FF7-DC1E841F88B4}" srcId="{E106F214-B1EB-4C77-BE6A-787FEFBF0E7C}" destId="{9BB80521-1C17-43C0-90DE-433745EF99FC}" srcOrd="1" destOrd="0" parTransId="{642FBAC2-D993-4653-8096-71D3254F7ED8}" sibTransId="{04464031-0530-4EEA-A050-25F4CD292785}"/>
    <dgm:cxn modelId="{0145BB7F-3D3C-4BA4-939D-217ED9F0A7B2}" srcId="{E106F214-B1EB-4C77-BE6A-787FEFBF0E7C}" destId="{20E28141-54A0-4114-9257-C33EC56BEAB3}" srcOrd="2" destOrd="0" parTransId="{583D52E6-412E-4533-B83F-782C55D8BC38}" sibTransId="{5EC0E1B0-7073-4EBD-97EC-490C0C2EF20C}"/>
    <dgm:cxn modelId="{8C8723DA-634D-4C4B-9A0E-E3B711A723C3}" type="presOf" srcId="{E106F214-B1EB-4C77-BE6A-787FEFBF0E7C}" destId="{A33F1127-4CE2-4CBE-8394-C632F8A895E2}" srcOrd="0" destOrd="0" presId="urn:microsoft.com/office/officeart/2005/8/layout/vList3"/>
    <dgm:cxn modelId="{5D89C795-B551-431B-BED0-79AB7BC2281F}" type="presParOf" srcId="{A33F1127-4CE2-4CBE-8394-C632F8A895E2}" destId="{8E49E3F6-818F-4FF5-A98B-6C2D241D039A}" srcOrd="0" destOrd="0" presId="urn:microsoft.com/office/officeart/2005/8/layout/vList3"/>
    <dgm:cxn modelId="{BF213F95-7397-4F7B-8179-052D141F0FCC}" type="presParOf" srcId="{8E49E3F6-818F-4FF5-A98B-6C2D241D039A}" destId="{5B191292-EBFC-421E-AEC7-41CDFEE2DF75}" srcOrd="0" destOrd="0" presId="urn:microsoft.com/office/officeart/2005/8/layout/vList3"/>
    <dgm:cxn modelId="{6D9A100B-48AB-4FFA-A166-E450D4A5A460}" type="presParOf" srcId="{8E49E3F6-818F-4FF5-A98B-6C2D241D039A}" destId="{5FD8074F-A8FA-4CB0-B5B5-381215746A02}" srcOrd="1" destOrd="0" presId="urn:microsoft.com/office/officeart/2005/8/layout/vList3"/>
    <dgm:cxn modelId="{4D7E4EC2-CA9E-410E-B07F-73660BBD1132}" type="presOf" srcId="{D6087909-A96B-4B92-9685-42E99ADA46B6}" destId="{5FD8074F-A8FA-4CB0-B5B5-381215746A02}" srcOrd="0" destOrd="0" presId="urn:microsoft.com/office/officeart/2005/8/layout/vList3"/>
    <dgm:cxn modelId="{3013554E-7800-444B-B04D-B26E15018876}" type="presParOf" srcId="{A33F1127-4CE2-4CBE-8394-C632F8A895E2}" destId="{94CB5F70-38EF-46B4-9936-901036E6BED1}" srcOrd="1" destOrd="0" presId="urn:microsoft.com/office/officeart/2005/8/layout/vList3"/>
    <dgm:cxn modelId="{CC36AD63-608A-4613-B750-24752EE8F603}" type="presOf" srcId="{D85AAE73-AF8B-4608-85A8-09754C4D1895}" destId="{94CB5F70-38EF-46B4-9936-901036E6BED1}" srcOrd="0" destOrd="0" presId="urn:microsoft.com/office/officeart/2005/8/layout/vList3"/>
    <dgm:cxn modelId="{F5C6A90E-2023-4300-96FB-0599B66BFA84}" type="presParOf" srcId="{A33F1127-4CE2-4CBE-8394-C632F8A895E2}" destId="{55FC13AE-7F4A-4D31-AB4A-63FD5364803A}" srcOrd="2" destOrd="0" presId="urn:microsoft.com/office/officeart/2005/8/layout/vList3"/>
    <dgm:cxn modelId="{999C4CCD-B0B1-49B6-AD5E-BFC3A0935F00}" type="presParOf" srcId="{55FC13AE-7F4A-4D31-AB4A-63FD5364803A}" destId="{13E83005-7917-4620-B6DF-7F26F1B20858}" srcOrd="0" destOrd="2" presId="urn:microsoft.com/office/officeart/2005/8/layout/vList3"/>
    <dgm:cxn modelId="{1ED305F9-A0E6-4D2D-BA7C-721256130FBE}" type="presParOf" srcId="{55FC13AE-7F4A-4D31-AB4A-63FD5364803A}" destId="{2C58D963-8EDB-4B2B-81E1-F42D29525445}" srcOrd="1" destOrd="2" presId="urn:microsoft.com/office/officeart/2005/8/layout/vList3"/>
    <dgm:cxn modelId="{06EC4B59-BDC4-4AD3-81B6-B4D2D98A3A5B}" type="presOf" srcId="{9BB80521-1C17-43C0-90DE-433745EF99FC}" destId="{2C58D963-8EDB-4B2B-81E1-F42D29525445}" srcOrd="0" destOrd="0" presId="urn:microsoft.com/office/officeart/2005/8/layout/vList3"/>
    <dgm:cxn modelId="{F43C8C97-D8DC-4440-A612-0EE9D972964F}" type="presParOf" srcId="{A33F1127-4CE2-4CBE-8394-C632F8A895E2}" destId="{89EBCB6D-EED2-42FB-8A30-829EA328B3CA}" srcOrd="3" destOrd="0" presId="urn:microsoft.com/office/officeart/2005/8/layout/vList3"/>
    <dgm:cxn modelId="{48F84353-07F2-444F-BA4E-062F500E8710}" type="presOf" srcId="{04464031-0530-4EEA-A050-25F4CD292785}" destId="{89EBCB6D-EED2-42FB-8A30-829EA328B3CA}" srcOrd="0" destOrd="0" presId="urn:microsoft.com/office/officeart/2005/8/layout/vList3"/>
    <dgm:cxn modelId="{F2FD5230-A20A-4DBF-908C-93F104FA7E8B}" type="presParOf" srcId="{A33F1127-4CE2-4CBE-8394-C632F8A895E2}" destId="{5A6F78A6-BC22-47A9-97F3-D5D075CFA5FD}" srcOrd="4" destOrd="0" presId="urn:microsoft.com/office/officeart/2005/8/layout/vList3"/>
    <dgm:cxn modelId="{CA0C9414-F4BF-41F6-8D39-B13E55A89D81}" type="presParOf" srcId="{5A6F78A6-BC22-47A9-97F3-D5D075CFA5FD}" destId="{C6211163-17E6-4626-BE8E-B4C9D4D8B792}" srcOrd="0" destOrd="4" presId="urn:microsoft.com/office/officeart/2005/8/layout/vList3"/>
    <dgm:cxn modelId="{4690B8E4-F442-4BB4-A714-ABB54ED91961}" type="presParOf" srcId="{5A6F78A6-BC22-47A9-97F3-D5D075CFA5FD}" destId="{4E0B9F65-0A0C-44A1-A8C1-B56A5A080131}" srcOrd="1" destOrd="4" presId="urn:microsoft.com/office/officeart/2005/8/layout/vList3"/>
    <dgm:cxn modelId="{4E3FA559-3BE0-4144-B33F-5780D47E2D7C}" type="presOf" srcId="{20E28141-54A0-4114-9257-C33EC56BEAB3}" destId="{4E0B9F65-0A0C-44A1-A8C1-B56A5A080131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873115" cy="6073775"/>
        <a:chOff x="0" y="0"/>
        <a:chExt cx="5873115" cy="6073775"/>
      </a:xfrm>
    </dsp:grpSpPr>
    <dsp:sp modelId="{5FD8074F-A8FA-4CB0-B5B5-381215746A02}">
      <dsp:nvSpPr>
        <dsp:cNvPr id="4" name="五边形 3"/>
        <dsp:cNvSpPr/>
      </dsp:nvSpPr>
      <dsp:spPr bwMode="white">
        <a:xfrm rot="10800000">
          <a:off x="1417588" y="0"/>
          <a:ext cx="3905621" cy="1735364"/>
        </a:xfrm>
        <a:prstGeom prst="homePlate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765247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研究缘起</a:t>
          </a:r>
        </a:p>
      </dsp:txBody>
      <dsp:txXfrm rot="10800000">
        <a:off x="1417588" y="0"/>
        <a:ext cx="3905621" cy="1735364"/>
      </dsp:txXfrm>
    </dsp:sp>
    <dsp:sp modelId="{5B191292-EBFC-421E-AEC7-41CDFEE2DF75}">
      <dsp:nvSpPr>
        <dsp:cNvPr id="3" name="椭圆 2"/>
        <dsp:cNvSpPr/>
      </dsp:nvSpPr>
      <dsp:spPr bwMode="white">
        <a:xfrm>
          <a:off x="0" y="33944"/>
          <a:ext cx="1735364" cy="1735364"/>
        </a:xfrm>
        <a:prstGeom prst="ellipse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sp3d z="127000" prstMaterial="plastic">
          <a:bevelT w="88900" h="88900"/>
          <a:bevelB w="88900" h="31750" prst="angle"/>
        </a:sp3d>
      </dsp:spPr>
      <dsp:style>
        <a:lnRef idx="0">
          <a:schemeClr val="lt1"/>
        </a:lnRef>
        <a:fillRef idx="3">
          <a:schemeClr val="accent5">
            <a:tint val="50000"/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/>
      </dsp:style>
      <dsp:txXfrm>
        <a:off x="0" y="33944"/>
        <a:ext cx="1735364" cy="1735364"/>
      </dsp:txXfrm>
    </dsp:sp>
    <dsp:sp modelId="{2C58D963-8EDB-4B2B-81E1-F42D29525445}">
      <dsp:nvSpPr>
        <dsp:cNvPr id="6" name="五边形 5"/>
        <dsp:cNvSpPr/>
      </dsp:nvSpPr>
      <dsp:spPr bwMode="white">
        <a:xfrm rot="10800000">
          <a:off x="1417588" y="2169205"/>
          <a:ext cx="3905621" cy="1735364"/>
        </a:xfrm>
        <a:prstGeom prst="homePlate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5">
            <a:hueOff val="1080000"/>
            <a:satOff val="-11960"/>
            <a:lumOff val="-2548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vert="horz" wrap="square" lIns="765247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数据处理</a:t>
          </a:r>
          <a:endParaRPr lang="zh-CN" altLang="en-US" dirty="0"/>
        </a:p>
      </dsp:txBody>
      <dsp:txXfrm rot="10800000">
        <a:off x="1417588" y="2169205"/>
        <a:ext cx="3905621" cy="1735364"/>
      </dsp:txXfrm>
    </dsp:sp>
    <dsp:sp modelId="{13E83005-7917-4620-B6DF-7F26F1B20858}">
      <dsp:nvSpPr>
        <dsp:cNvPr id="5" name="椭圆 4"/>
        <dsp:cNvSpPr/>
      </dsp:nvSpPr>
      <dsp:spPr bwMode="white">
        <a:xfrm>
          <a:off x="0" y="2098698"/>
          <a:ext cx="1735364" cy="1735364"/>
        </a:xfrm>
        <a:prstGeom prst="ellipse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sp3d z="127000" prstMaterial="plastic">
          <a:bevelT w="88900" h="88900"/>
          <a:bevelB w="88900" h="31750" prst="angle"/>
        </a:sp3d>
      </dsp:spPr>
      <dsp:style>
        <a:lnRef idx="0">
          <a:schemeClr val="lt1"/>
        </a:lnRef>
        <a:fillRef idx="3">
          <a:schemeClr val="accent5">
            <a:tint val="50000"/>
            <a:hueOff val="930000"/>
            <a:satOff val="-10195"/>
            <a:lumOff val="-979"/>
            <a:alpha val="100000"/>
          </a:schemeClr>
        </a:fillRef>
        <a:effectRef idx="2">
          <a:scrgbClr r="0" g="0" b="0"/>
        </a:effectRef>
        <a:fontRef idx="minor"/>
      </dsp:style>
      <dsp:txXfrm>
        <a:off x="0" y="2098698"/>
        <a:ext cx="1735364" cy="1735364"/>
      </dsp:txXfrm>
    </dsp:sp>
    <dsp:sp modelId="{4E0B9F65-0A0C-44A1-A8C1-B56A5A080131}">
      <dsp:nvSpPr>
        <dsp:cNvPr id="8" name="五边形 7"/>
        <dsp:cNvSpPr/>
      </dsp:nvSpPr>
      <dsp:spPr bwMode="white">
        <a:xfrm rot="10800000">
          <a:off x="1417588" y="4338411"/>
          <a:ext cx="3905621" cy="1735364"/>
        </a:xfrm>
        <a:prstGeom prst="homePlate">
          <a:avLst/>
        </a:prstGeom>
        <a:gradFill rotWithShape="0">
          <a:gsLst>
            <a:gs pos="0">
              <a:schemeClr val="accent5">
                <a:hueOff val="-6758543"/>
                <a:satOff val="-17417"/>
                <a:lumOff val="-11763"/>
                <a:alphaOff val="0"/>
                <a:satMod val="103000"/>
                <a:lumMod val="102000"/>
                <a:tint val="94000"/>
              </a:schemeClr>
            </a:gs>
            <a:gs pos="53000">
              <a:schemeClr val="accent5">
                <a:hueOff val="-6758543"/>
                <a:satOff val="-17417"/>
                <a:lumOff val="-117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7"/>
                <a:lumOff val="-11763"/>
                <a:alphaOff val="0"/>
                <a:lumMod val="99000"/>
                <a:satMod val="120000"/>
                <a:shade val="78000"/>
              </a:schemeClr>
            </a:gs>
          </a:gsLst>
        </a:grad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5">
            <a:hueOff val="2160000"/>
            <a:satOff val="-23921"/>
            <a:lumOff val="-5097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vert="horz" wrap="square" lIns="765247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逻辑回归</a:t>
          </a:r>
          <a:endParaRPr lang="zh-CN" altLang="en-US" dirty="0"/>
        </a:p>
      </dsp:txBody>
      <dsp:txXfrm rot="10800000">
        <a:off x="1417588" y="4338411"/>
        <a:ext cx="3905621" cy="1735364"/>
      </dsp:txXfrm>
    </dsp:sp>
    <dsp:sp modelId="{C6211163-17E6-4626-BE8E-B4C9D4D8B792}">
      <dsp:nvSpPr>
        <dsp:cNvPr id="7" name="椭圆 6"/>
        <dsp:cNvSpPr/>
      </dsp:nvSpPr>
      <dsp:spPr bwMode="white">
        <a:xfrm>
          <a:off x="0" y="4338411"/>
          <a:ext cx="1735364" cy="1735364"/>
        </a:xfrm>
        <a:prstGeom prst="ellipse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sp3d z="127000" prstMaterial="plastic">
          <a:bevelT w="88900" h="88900"/>
          <a:bevelB w="88900" h="31750" prst="angle"/>
        </a:sp3d>
      </dsp:spPr>
      <dsp:style>
        <a:lnRef idx="0">
          <a:schemeClr val="lt1"/>
        </a:lnRef>
        <a:fillRef idx="3">
          <a:schemeClr val="accent5">
            <a:tint val="50000"/>
            <a:hueOff val="1860000"/>
            <a:satOff val="-20391"/>
            <a:lumOff val="-1960"/>
            <a:alpha val="100000"/>
          </a:schemeClr>
        </a:fillRef>
        <a:effectRef idx="2">
          <a:scrgbClr r="0" g="0" b="0"/>
        </a:effectRef>
        <a:fontRef idx="minor"/>
      </dsp:style>
      <dsp:txXfrm>
        <a:off x="0" y="4338411"/>
        <a:ext cx="1735364" cy="1735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0AD1F-D772-41CB-8B01-032B988659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4F09-31EB-4838-AB77-8F34F8C2D3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4F09-31EB-4838-AB77-8F34F8C2D3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（正则化系数的导数，调整正则化</a:t>
            </a:r>
            <a:r>
              <a:rPr lang="zh-CN" altLang="en-US"/>
              <a:t>强度）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penalty（惩罚，用来计算损失函数，训练集上的误差）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solver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（不同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的求解器）</a:t>
            </a:r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48510" y="984885"/>
            <a:ext cx="8094980" cy="922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用逻辑回归预测</a:t>
            </a:r>
            <a:r>
              <a:rPr lang="zh-CN" altLang="en-US" sz="54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最佳游戏</a:t>
            </a:r>
            <a:endParaRPr lang="zh-CN" altLang="en-US" sz="5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19676" y="4459174"/>
            <a:ext cx="6714477" cy="15684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indent="457200" algn="ctr"/>
            <a:r>
              <a:rPr lang="en-US" altLang="zh-CN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20123178 </a:t>
            </a:r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沈承泽</a:t>
            </a:r>
            <a:endParaRPr lang="zh-CN" alt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indent="457200" algn="ctr"/>
            <a:r>
              <a:rPr lang="en-US" altLang="zh-CN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20123175</a:t>
            </a:r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俞梦泽 </a:t>
            </a:r>
            <a:endParaRPr lang="zh-CN" alt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en-US" altLang="zh-CN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20123177 </a:t>
            </a:r>
            <a:r>
              <a:rPr lang="zh-CN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陈涛</a:t>
            </a:r>
            <a:endParaRPr lang="zh-CN" alt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2115820"/>
            <a:ext cx="3669665" cy="36696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9864" y="1917577"/>
            <a:ext cx="10563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       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38688" y="1917577"/>
            <a:ext cx="941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/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6020" y="328295"/>
            <a:ext cx="9990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处理之后，我们可以得到一个较好的表二数据集，我们将它按照游戏名与表一合并，merge成一张表格。同时，对于一一对应的特征分类，我们将它们相减或相除，只考虑他们在各个特征下的差值或比值。例如，对年份，玩家评分，官方评分，总销量，（用0和1）表示的是否免费，是否支持多人游玩等特征，我们作差，记为difference；对同发行商数量，同开发商数量，同类型游戏数量作除法，记作ratio</a:t>
            </a:r>
            <a:endParaRPr lang="zh-CN" altLang="en-US"/>
          </a:p>
        </p:txBody>
      </p:sp>
      <p:pic>
        <p:nvPicPr>
          <p:cNvPr id="1073742864" name="图片 1073742863"/>
          <p:cNvPicPr>
            <a:picLocks noChangeAspect="1"/>
          </p:cNvPicPr>
          <p:nvPr/>
        </p:nvPicPr>
        <p:blipFill>
          <a:blip r:embed="rId1"/>
          <a:srcRect l="18785" t="38354" r="12057" b="17558"/>
          <a:stretch>
            <a:fillRect/>
          </a:stretch>
        </p:blipFill>
        <p:spPr>
          <a:xfrm>
            <a:off x="1176020" y="1804670"/>
            <a:ext cx="9250680" cy="3932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62559" y="1917577"/>
            <a:ext cx="10563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       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38688" y="1917577"/>
            <a:ext cx="941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/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6020" y="805815"/>
            <a:ext cx="999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同样，我们也可以通过上述数据画出相关度矩阵</a:t>
            </a:r>
            <a:endParaRPr lang="zh-CN" altLang="en-US"/>
          </a:p>
        </p:txBody>
      </p:sp>
      <p:pic>
        <p:nvPicPr>
          <p:cNvPr id="3" name="图片 -2147482613"/>
          <p:cNvPicPr>
            <a:picLocks noChangeAspect="1"/>
          </p:cNvPicPr>
          <p:nvPr/>
        </p:nvPicPr>
        <p:blipFill>
          <a:blip r:embed="rId1"/>
          <a:srcRect l="19701" t="43849" r="28238" b="6438"/>
          <a:stretch>
            <a:fillRect/>
          </a:stretch>
        </p:blipFill>
        <p:spPr>
          <a:xfrm>
            <a:off x="1038860" y="1380490"/>
            <a:ext cx="7147560" cy="4552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1979" y="2627366"/>
            <a:ext cx="346900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3.</a:t>
            </a:r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逻辑回归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62559" y="1917577"/>
            <a:ext cx="10563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       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38688" y="2026162"/>
            <a:ext cx="941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l"/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6500" y="1140460"/>
            <a:ext cx="5456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采用逻辑回归的原因：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038860" y="1917700"/>
            <a:ext cx="101422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采用逻辑回归分类的数据一般由特征、以及最后的标签（0和1）组成。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我们认为输赢是非常典型的二分类问题。</a:t>
            </a:r>
            <a:endParaRPr lang="zh-CN" altLang="en-US" sz="2000">
              <a:sym typeface="+mn-ea"/>
            </a:endParaRPr>
          </a:p>
          <a:p>
            <a:r>
              <a:rPr lang="zh-CN" altLang="en-US" sz="2000"/>
              <a:t>数据集</a:t>
            </a:r>
            <a:r>
              <a:rPr lang="en-US" altLang="zh-CN" sz="2000"/>
              <a:t>1</a:t>
            </a:r>
            <a:r>
              <a:rPr lang="zh-CN" altLang="en-US" sz="2000"/>
              <a:t>中将游戏两两对比，选出两个游戏中的优胜者，</a:t>
            </a:r>
            <a:r>
              <a:rPr lang="zh-CN" altLang="en-US" sz="2000">
                <a:sym typeface="+mn-ea"/>
              </a:rPr>
              <a:t>用0表示输，1表示赢。</a:t>
            </a:r>
            <a:endParaRPr lang="zh-CN" altLang="en-US" sz="2000"/>
          </a:p>
          <a:p>
            <a:r>
              <a:rPr lang="zh-CN" altLang="en-US" sz="2000"/>
              <a:t>将数据集</a:t>
            </a:r>
            <a:r>
              <a:rPr lang="en-US" altLang="zh-CN" sz="2000"/>
              <a:t>1</a:t>
            </a:r>
            <a:r>
              <a:rPr lang="zh-CN" altLang="en-US" sz="2000"/>
              <a:t>中输赢的信息与数据集</a:t>
            </a:r>
            <a:r>
              <a:rPr lang="en-US" altLang="zh-CN" sz="2000"/>
              <a:t>2</a:t>
            </a:r>
            <a:r>
              <a:rPr lang="zh-CN" altLang="en-US" sz="2000"/>
              <a:t>中的其他特征联系起来。</a:t>
            </a:r>
            <a:endParaRPr lang="zh-CN" altLang="en-US" sz="2000"/>
          </a:p>
          <a:p>
            <a:r>
              <a:rPr lang="zh-CN" altLang="en-US" sz="2000"/>
              <a:t>上述数据集</a:t>
            </a:r>
            <a:r>
              <a:rPr lang="zh-CN" altLang="en-US" sz="2000"/>
              <a:t>满足：索引（游戏的名称）、特征（游戏的发行商、制作商等信息）、以及标签（游戏之间比较的输赢结果）。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62559" y="1917577"/>
            <a:ext cx="10563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       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38688" y="1734697"/>
            <a:ext cx="94103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l"/>
            <a:r>
              <a:rPr lang="zh-CN" altLang="en-US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我们选取了C、penalty、solver在逻辑回归中三个比较重要的参数。对c我们取0.01为步长，利用for 的循环嵌套让penalty取遍l1和l2，让solver取遍'liblinear' , 'lbfgs','newton-cg','sag'四个优化损失函数的方法。然后利用不同取值下逻辑回归算法对于不同参数下的结果的评分，我们取评分最高时的参数来作为最后做逻辑回归时的参数。最终我们输出在该参数下的准确度以及混淆矩阵。</a:t>
            </a:r>
            <a:endParaRPr lang="zh-CN" altLang="en-US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8745" y="948055"/>
            <a:ext cx="3631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调整参数：</a:t>
            </a:r>
            <a:endParaRPr lang="zh-CN" altLang="en-US" sz="2800"/>
          </a:p>
        </p:txBody>
      </p:sp>
      <p:pic>
        <p:nvPicPr>
          <p:cNvPr id="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4041775"/>
            <a:ext cx="4806950" cy="2061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7477" y="2079174"/>
            <a:ext cx="998806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</a:t>
            </a:r>
            <a:endParaRPr lang="en-US" altLang="zh-C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   </a:t>
            </a:r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谢谢观看</a:t>
            </a:r>
            <a:endParaRPr lang="en-US" altLang="zh-C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4294967295"/>
          </p:nvPr>
        </p:nvGraphicFramePr>
        <p:xfrm>
          <a:off x="4783455" y="243205"/>
          <a:ext cx="5873115" cy="607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矩形 3"/>
          <p:cNvSpPr/>
          <p:nvPr/>
        </p:nvSpPr>
        <p:spPr>
          <a:xfrm>
            <a:off x="2408322" y="250567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目录</a:t>
            </a:r>
            <a:endParaRPr lang="zh-CN" alt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75040" y="2627366"/>
            <a:ext cx="3502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1.</a:t>
            </a:r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研究缘起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39001" y="538460"/>
            <a:ext cx="3528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研究缘起</a:t>
            </a:r>
            <a:endParaRPr lang="zh-CN" altLang="en-US" sz="54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8510" y="2307590"/>
            <a:ext cx="6805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4620" y="1820545"/>
            <a:ext cx="9382125" cy="3836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从20世纪末期开始，随着技术的进步，游戏行业一直在不断发展，游戏中更细致的画面、更逼真的物理引擎、更宏伟的场景和更多的游戏内容都在吸引更多玩家进行</a:t>
            </a:r>
            <a:r>
              <a:rPr lang="zh-CN" altLang="en-US"/>
              <a:t>游玩。我们也都知道，对于这些作品向的产出，向来都是文无第一，武无第二的。不过游戏之间的优劣依然是游戏爱好者津津乐道的话题。</a:t>
            </a:r>
            <a:endParaRPr lang="zh-CN" altLang="en-US"/>
          </a:p>
          <a:p>
            <a:r>
              <a:rPr lang="zh-CN" altLang="en-US"/>
              <a:t>IGN</a:t>
            </a:r>
            <a:r>
              <a:rPr lang="en-US" altLang="zh-CN"/>
              <a:t>  (</a:t>
            </a:r>
            <a:r>
              <a:rPr lang="zh-CN" altLang="en-US"/>
              <a:t>Imagine Games Network</a:t>
            </a:r>
            <a:r>
              <a:rPr lang="en-US" altLang="zh-CN"/>
              <a:t>)</a:t>
            </a:r>
            <a:r>
              <a:rPr lang="zh-CN" altLang="en-US"/>
              <a:t>是较为权威的游戏</a:t>
            </a:r>
            <a:r>
              <a:rPr lang="zh-CN" altLang="en-US"/>
              <a:t>评分机构，游戏的</a:t>
            </a:r>
            <a:r>
              <a:rPr lang="zh-CN" altLang="en-US"/>
              <a:t>评定与例如用户的支持度、游戏的发行商、是否免费以及游戏类型等因素有什么样的联系，这是我们在本论文中，想了解到的。</a:t>
            </a:r>
            <a:endParaRPr lang="zh-CN" altLang="en-US"/>
          </a:p>
          <a:p>
            <a:r>
              <a:rPr lang="zh-CN" altLang="en-US"/>
              <a:t>因此在本篇文章中我们会通过往年各类游戏之间的</a:t>
            </a:r>
            <a:r>
              <a:rPr lang="zh-CN" altLang="en-US"/>
              <a:t>对比输赢，以及输赢方游戏的各类属性，对最后的结果有什么样的影响。我们相信，通过这次回归模型的分析，可以帮助我们更好地考虑一些没那么显然的特征数据，背后的关联。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1979" y="2627366"/>
            <a:ext cx="346900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2.</a:t>
            </a:r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数据处理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62559" y="1917577"/>
            <a:ext cx="10563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       </a:t>
            </a:r>
            <a:endParaRPr lang="zh-CN" altLang="en-US" sz="3200" dirty="0"/>
          </a:p>
        </p:txBody>
      </p:sp>
      <p:grpSp>
        <p:nvGrpSpPr>
          <p:cNvPr id="1073742860" name="组合 1073742859"/>
          <p:cNvGrpSpPr/>
          <p:nvPr/>
        </p:nvGrpSpPr>
        <p:grpSpPr>
          <a:xfrm>
            <a:off x="1405255" y="447040"/>
            <a:ext cx="3382645" cy="5800725"/>
            <a:chOff x="3971" y="70911"/>
            <a:chExt cx="2652" cy="5800"/>
          </a:xfrm>
        </p:grpSpPr>
        <p:pic>
          <p:nvPicPr>
            <p:cNvPr id="1073742856" name="图片 1073742855"/>
            <p:cNvPicPr>
              <a:picLocks noChangeAspect="1"/>
            </p:cNvPicPr>
            <p:nvPr/>
          </p:nvPicPr>
          <p:blipFill>
            <a:blip r:embed="rId1"/>
            <a:srcRect l="169" t="19656" r="76935" b="10867"/>
            <a:stretch>
              <a:fillRect/>
            </a:stretch>
          </p:blipFill>
          <p:spPr>
            <a:xfrm>
              <a:off x="3971" y="70911"/>
              <a:ext cx="2652" cy="536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59" name="文本框 1073742858"/>
            <p:cNvSpPr txBox="1"/>
            <p:nvPr/>
          </p:nvSpPr>
          <p:spPr>
            <a:xfrm>
              <a:off x="4638" y="76243"/>
              <a:ext cx="1468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wrap="square" anchor="t" anchorCtr="0"/>
            <a:p>
              <a:r>
                <a:rPr lang="zh-CN" altLang="en-US"/>
                <a:t>表一</a:t>
              </a:r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1073742861" name="组合 1073742860"/>
          <p:cNvGrpSpPr/>
          <p:nvPr/>
        </p:nvGrpSpPr>
        <p:grpSpPr>
          <a:xfrm>
            <a:off x="5183505" y="480060"/>
            <a:ext cx="6129020" cy="5869305"/>
            <a:chOff x="6892" y="71124"/>
            <a:chExt cx="5920" cy="4933"/>
          </a:xfrm>
        </p:grpSpPr>
        <p:pic>
          <p:nvPicPr>
            <p:cNvPr id="1073742857" name="图片 1073742856"/>
            <p:cNvPicPr>
              <a:picLocks noChangeAspect="1"/>
            </p:cNvPicPr>
            <p:nvPr/>
          </p:nvPicPr>
          <p:blipFill>
            <a:blip r:embed="rId2"/>
            <a:srcRect l="241" t="19910" r="36449" b="10362"/>
            <a:stretch>
              <a:fillRect/>
            </a:stretch>
          </p:blipFill>
          <p:spPr>
            <a:xfrm>
              <a:off x="6892" y="71124"/>
              <a:ext cx="5920" cy="43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58" name="文本框 1073742857"/>
            <p:cNvSpPr txBox="1"/>
            <p:nvPr/>
          </p:nvSpPr>
          <p:spPr>
            <a:xfrm>
              <a:off x="8939" y="75589"/>
              <a:ext cx="1468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vert="horz" wrap="square" anchor="t" anchorCtr="0"/>
            <a:p>
              <a:r>
                <a:rPr lang="zh-CN" altLang="en-US"/>
                <a:t>表二</a:t>
              </a:r>
              <a:endParaRPr lang="zh-CN" altLang="en-US"/>
            </a:p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0205" y="487680"/>
            <a:ext cx="613410" cy="53251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2800"/>
              <a:t>部分</a:t>
            </a:r>
            <a:r>
              <a:rPr lang="zh-CN" altLang="en-US" sz="2800"/>
              <a:t>原数据展示：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5370" y="1501140"/>
            <a:ext cx="9805670" cy="3673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400"/>
              <a:t>数据处理的主要</a:t>
            </a:r>
            <a:r>
              <a:rPr lang="zh-CN" altLang="en-US" sz="2400"/>
              <a:t>目的有三个：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1、将两张表格合并，将特征一一对应起来。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2、将不直观，不可直接计算的数据处理成具体的数据类型。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3、把一一对应的属于不同游戏的特征进行比较，处理成一个数据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907093" y="410565"/>
            <a:ext cx="344106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zh-CN" sz="54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zh-CN" altLang="en-US" sz="5400" b="1" cap="none" spc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数据处理</a:t>
            </a:r>
            <a:endParaRPr lang="zh-CN" altLang="en-US" sz="5400" b="1" cap="none" spc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62559" y="1917577"/>
            <a:ext cx="10563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       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38688" y="1917577"/>
            <a:ext cx="941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/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7785" y="746125"/>
            <a:ext cx="9737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首先，我们导入两个csv文件中的数据，转换数据类型，变成列表，分别储存进变量中。然后，比较两个csv文件中一些名称不同但表达相同游戏的项，在表二中进行校对，如下所示：</a:t>
            </a:r>
            <a:endParaRPr lang="zh-CN" altLang="en-US" sz="2000"/>
          </a:p>
        </p:txBody>
      </p:sp>
      <p:pic>
        <p:nvPicPr>
          <p:cNvPr id="1073742862" name="图片 107374286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9376" t="33815" r="10019" b="35592"/>
          <a:stretch>
            <a:fillRect/>
          </a:stretch>
        </p:blipFill>
        <p:spPr>
          <a:xfrm>
            <a:off x="1220470" y="1760855"/>
            <a:ext cx="10072370" cy="29102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62559" y="1917577"/>
            <a:ext cx="10563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       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038688" y="1917577"/>
            <a:ext cx="9410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/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6020" y="521970"/>
            <a:ext cx="9990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处理表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zh-CN" altLang="en-US"/>
              <a:t>我们将一些抽象的特征，比如发行商名称，开发商名称，游戏类型等具体化。我们统计了相同发行商或开发商的数量，以此来判断哪些游戏属于所谓的“大厂”出品，同理，我们还统计了相同类型，相同开发商的游戏的数量，来判断玩家的喜好偏向，并把它们添加到了表二的特征当中，方便后续的分析：</a:t>
            </a:r>
            <a:endParaRPr lang="zh-CN" altLang="en-US"/>
          </a:p>
        </p:txBody>
      </p:sp>
      <p:pic>
        <p:nvPicPr>
          <p:cNvPr id="1073742863" name="图片 1073742862"/>
          <p:cNvPicPr>
            <a:picLocks noChangeAspect="1"/>
          </p:cNvPicPr>
          <p:nvPr/>
        </p:nvPicPr>
        <p:blipFill>
          <a:blip r:embed="rId1"/>
          <a:srcRect l="19279" t="29222" r="12009" b="8626"/>
          <a:stretch>
            <a:fillRect/>
          </a:stretch>
        </p:blipFill>
        <p:spPr>
          <a:xfrm>
            <a:off x="1176020" y="1720850"/>
            <a:ext cx="7341870" cy="4428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273,&quot;width&quot;:8156}"/>
</p:tagLst>
</file>

<file path=ppt/tags/tag2.xml><?xml version="1.0" encoding="utf-8"?>
<p:tagLst xmlns:p="http://schemas.openxmlformats.org/presentationml/2006/main">
  <p:tag name="KSO_WPP_MARK_KEY" val="6a38e631-b8e4-4f27-8ccb-4302e7d05a12"/>
  <p:tag name="COMMONDATA" val="eyJoZGlkIjoiMTEwZmRmZWIzZGFhZTNlZWZkMDYxZjM1NjFmYjFmOTQifQ==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1462</Words>
  <Application>WPS 演示</Application>
  <PresentationFormat>宽屏</PresentationFormat>
  <Paragraphs>73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Calibri Light</vt:lpstr>
      <vt:lpstr>等线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不同交通参与者</dc:title>
  <dc:creator>zfmhome</dc:creator>
  <cp:lastModifiedBy>万象轮回</cp:lastModifiedBy>
  <cp:revision>96</cp:revision>
  <dcterms:created xsi:type="dcterms:W3CDTF">2018-06-25T09:22:00Z</dcterms:created>
  <dcterms:modified xsi:type="dcterms:W3CDTF">2023-03-01T03:52:31Z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0BD5D6A950B84BA283CF1CEFBB5DB217</vt:lpwstr>
  </property>
  <property fmtid="{D5CDD505-2E9C-101B-9397-08002B2CF9AE}" pid="3" name="KSOProductBuildVer">
    <vt:lpwstr>2052-11.1.0.13703</vt:lpwstr>
  </property>
</Properties>
</file>