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989" r:id="rId4"/>
  </p:sldMasterIdLst>
  <p:notesMasterIdLst>
    <p:notesMasterId r:id="rId23"/>
  </p:notesMasterIdLst>
  <p:handoutMasterIdLst>
    <p:handoutMasterId r:id="rId24"/>
  </p:handoutMasterIdLst>
  <p:sldIdLst>
    <p:sldId id="497" r:id="rId5"/>
    <p:sldId id="531" r:id="rId6"/>
    <p:sldId id="582" r:id="rId7"/>
    <p:sldId id="554" r:id="rId8"/>
    <p:sldId id="583" r:id="rId9"/>
    <p:sldId id="598" r:id="rId10"/>
    <p:sldId id="581" r:id="rId11"/>
    <p:sldId id="585" r:id="rId12"/>
    <p:sldId id="584" r:id="rId13"/>
    <p:sldId id="586" r:id="rId14"/>
    <p:sldId id="587" r:id="rId15"/>
    <p:sldId id="592" r:id="rId16"/>
    <p:sldId id="588" r:id="rId17"/>
    <p:sldId id="589" r:id="rId18"/>
    <p:sldId id="594" r:id="rId19"/>
    <p:sldId id="596" r:id="rId20"/>
    <p:sldId id="546" r:id="rId21"/>
    <p:sldId id="597" r:id="rId22"/>
  </p:sldIdLst>
  <p:sldSz cx="9144000" cy="6858000" type="screen4x3"/>
  <p:notesSz cx="6997700" cy="9271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9" userDrawn="1">
          <p15:clr>
            <a:srgbClr val="A4A3A4"/>
          </p15:clr>
        </p15:guide>
        <p15:guide id="2" pos="22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0000"/>
    <a:srgbClr val="064308"/>
    <a:srgbClr val="0F0C8F"/>
    <a:srgbClr val="FFAE1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6" autoAdjust="0"/>
    <p:restoredTop sz="94745"/>
  </p:normalViewPr>
  <p:slideViewPr>
    <p:cSldViewPr snapToObjects="1">
      <p:cViewPr>
        <p:scale>
          <a:sx n="88" d="100"/>
          <a:sy n="88" d="100"/>
        </p:scale>
        <p:origin x="128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3" d="100"/>
          <a:sy n="83" d="100"/>
        </p:scale>
        <p:origin x="-2916" y="-96"/>
      </p:cViewPr>
      <p:guideLst>
        <p:guide orient="horz" pos="2919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57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3471"/>
          </a:xfrm>
          <a:prstGeom prst="rect">
            <a:avLst/>
          </a:prstGeom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3471"/>
          </a:xfrm>
          <a:prstGeom prst="rect">
            <a:avLst/>
          </a:prstGeom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58165478-8271-4537-9DBA-6DB278E2C8C0}" type="datetime1">
              <a:rPr lang="en-US"/>
              <a:pPr>
                <a:defRPr/>
              </a:pPr>
              <a:t>5/3/18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2400" tIns="46200" rIns="92400" bIns="462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3765"/>
            <a:ext cx="5598160" cy="4171233"/>
          </a:xfrm>
          <a:prstGeom prst="rect">
            <a:avLst/>
          </a:prstGeom>
        </p:spPr>
        <p:txBody>
          <a:bodyPr vert="horz" wrap="square" lIns="92400" tIns="46200" rIns="92400" bIns="462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937"/>
            <a:ext cx="3032337" cy="463470"/>
          </a:xfrm>
          <a:prstGeom prst="rect">
            <a:avLst/>
          </a:prstGeom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49" charset="0"/>
                <a:ea typeface="ヒラギノ角ゴ Pro W3" pitchFamily="49" charset="-128"/>
                <a:cs typeface="ヒラギノ角ゴ Pro W3" pitchFamily="4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05937"/>
            <a:ext cx="3032337" cy="463470"/>
          </a:xfrm>
          <a:prstGeom prst="rect">
            <a:avLst/>
          </a:prstGeom>
        </p:spPr>
        <p:txBody>
          <a:bodyPr vert="horz" wrap="square" lIns="92400" tIns="46200" rIns="92400" bIns="4620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ヒラギノ角ゴ Pro W3" pitchFamily="-112" charset="-128"/>
                <a:cs typeface="+mn-cs"/>
              </a:defRPr>
            </a:lvl1pPr>
          </a:lstStyle>
          <a:p>
            <a:pPr>
              <a:defRPr/>
            </a:pPr>
            <a:fld id="{74EB2CD8-9047-43A5-BEAD-229CAC8CF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16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 pitchFamily="-65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65" charset="-128"/>
        <a:cs typeface="ヒラギノ角ゴ Pro W3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pitchFamily="-65" charset="-128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55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3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8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1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3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0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3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76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0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2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pt_bkg1.png"/>
          <p:cNvPicPr>
            <a:picLocks noChangeAspect="1"/>
          </p:cNvPicPr>
          <p:nvPr/>
        </p:nvPicPr>
        <p:blipFill>
          <a:blip r:embed="rId2" cstate="print"/>
          <a:srcRect t="2948"/>
          <a:stretch>
            <a:fillRect/>
          </a:stretch>
        </p:blipFill>
        <p:spPr bwMode="auto">
          <a:xfrm>
            <a:off x="71062" y="0"/>
            <a:ext cx="9001881" cy="6655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38024" y="1238250"/>
            <a:ext cx="7489976" cy="453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86447" tIns="43223" rIns="86447" bIns="43223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sz="2600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4000" y="4071938"/>
            <a:ext cx="6096000" cy="1143000"/>
          </a:xfrm>
        </p:spPr>
        <p:txBody>
          <a:bodyPr/>
          <a:lstStyle>
            <a:lvl1pPr marL="0" indent="0" algn="ctr">
              <a:buNone/>
              <a:defRPr/>
            </a:lvl1pPr>
            <a:lvl2pPr marL="432235" indent="0" algn="ctr">
              <a:buNone/>
              <a:defRPr/>
            </a:lvl2pPr>
            <a:lvl3pPr marL="864469" indent="0" algn="ctr">
              <a:buNone/>
              <a:defRPr/>
            </a:lvl3pPr>
            <a:lvl4pPr marL="1296702" indent="0" algn="ctr">
              <a:buNone/>
              <a:defRPr/>
            </a:lvl4pPr>
            <a:lvl5pPr marL="1728938" indent="0" algn="ctr">
              <a:buNone/>
              <a:defRPr/>
            </a:lvl5pPr>
            <a:lvl6pPr marL="2161172" indent="0" algn="ctr">
              <a:buNone/>
              <a:defRPr/>
            </a:lvl6pPr>
            <a:lvl7pPr marL="2593406" indent="0" algn="ctr">
              <a:buNone/>
              <a:defRPr/>
            </a:lvl7pPr>
            <a:lvl8pPr marL="3025640" indent="0" algn="ctr">
              <a:buNone/>
              <a:defRPr/>
            </a:lvl8pPr>
            <a:lvl9pPr marL="34578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8" y="3143254"/>
            <a:ext cx="9001124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56061" tIns="22425" rIns="56061" bIns="22425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152400" y="6387148"/>
            <a:ext cx="9448800" cy="348941"/>
          </a:xfrm>
          <a:prstGeom prst="rect">
            <a:avLst/>
          </a:prstGeom>
          <a:noFill/>
        </p:spPr>
        <p:txBody>
          <a:bodyPr wrap="square" lIns="86486" tIns="43243" rIns="86486" bIns="43243" rtlCol="0">
            <a:spAutoFit/>
          </a:bodyPr>
          <a:lstStyle/>
          <a:p>
            <a:pPr algn="ctr"/>
            <a:r>
              <a:rPr lang="en-US" sz="850" kern="1200" dirty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This material is based upon work supported by the U.S. Department of Energy Office of Science under Cooperative Agreement DE-SC0000661, the State of Michigan and</a:t>
            </a:r>
            <a:r>
              <a:rPr lang="en-US" sz="850" kern="1200" baseline="0" dirty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 Michigan </a:t>
            </a:r>
          </a:p>
          <a:p>
            <a:pPr algn="ctr"/>
            <a:r>
              <a:rPr lang="en-US" sz="850" kern="1200" baseline="0" dirty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  State University. </a:t>
            </a:r>
            <a:r>
              <a:rPr lang="en-US" sz="850" kern="1200" dirty="0">
                <a:solidFill>
                  <a:schemeClr val="tx1"/>
                </a:solidFill>
                <a:latin typeface="+mn-lt"/>
                <a:ea typeface="ヒラギノ角ゴ Pro W3"/>
                <a:cs typeface="ヒラギノ角ゴ Pro W3"/>
              </a:rPr>
              <a:t>Michigan State University designs and establishes FRIB as a DOE Office of Science National User Facility in support of the mission of the Office of Nuclear Physics.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011412" y="415238"/>
            <a:ext cx="2743200" cy="209994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2" t="8897" r="10389" b="17117"/>
          <a:stretch/>
        </p:blipFill>
        <p:spPr>
          <a:xfrm>
            <a:off x="2997519" y="974969"/>
            <a:ext cx="1614093" cy="1815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37" y="974969"/>
            <a:ext cx="1193627" cy="1524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725"/>
            <a:ext cx="9144000" cy="731276"/>
          </a:xfrm>
          <a:prstGeom prst="rect">
            <a:avLst/>
          </a:prstGeom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32575"/>
            <a:ext cx="9143999" cy="725425"/>
          </a:xfrm>
          <a:prstGeom prst="rect">
            <a:avLst/>
          </a:prstGeom>
        </p:spPr>
      </p:pic>
      <p:pic>
        <p:nvPicPr>
          <p:cNvPr id="5" name="Picture 7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100"/>
            <a:ext cx="8990922" cy="4266900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" y="285755"/>
            <a:ext cx="8991600" cy="485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1" y="6371254"/>
            <a:ext cx="762000" cy="36462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5447409"/>
            <a:ext cx="9144000" cy="6858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91399" tIns="45700" rIns="91399" bIns="45700" anchor="ctr"/>
          <a:lstStyle/>
          <a:p>
            <a:endParaRPr lang="en-US" dirty="0"/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0" y="6057009"/>
            <a:ext cx="9144000" cy="76200"/>
          </a:xfrm>
          <a:prstGeom prst="rect">
            <a:avLst/>
          </a:prstGeom>
          <a:solidFill>
            <a:srgbClr val="00663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399" tIns="45700" rIns="91399" bIns="45700" anchor="ctr"/>
          <a:lstStyle/>
          <a:p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460114"/>
            <a:ext cx="9067122" cy="584200"/>
          </a:xfrm>
        </p:spPr>
        <p:txBody>
          <a:bodyPr anchor="ctr"/>
          <a:lstStyle>
            <a:lvl1pPr marL="137099" indent="0">
              <a:spcBef>
                <a:spcPts val="0"/>
              </a:spcBef>
              <a:buNone/>
              <a:defRPr b="1" baseline="0"/>
            </a:lvl1pPr>
          </a:lstStyle>
          <a:p>
            <a:pPr lvl="0"/>
            <a:r>
              <a:rPr lang="en-US" dirty="0"/>
              <a:t>Add takeaway message</a:t>
            </a:r>
          </a:p>
        </p:txBody>
      </p:sp>
    </p:spTree>
    <p:extLst>
      <p:ext uri="{BB962C8B-B14F-4D97-AF65-F5344CB8AC3E}">
        <p14:creationId xmlns:p14="http://schemas.microsoft.com/office/powerpoint/2010/main" val="19100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2575"/>
            <a:ext cx="9144000" cy="725425"/>
          </a:xfrm>
          <a:prstGeom prst="rect">
            <a:avLst/>
          </a:prstGeom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100"/>
            <a:ext cx="4423230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4644573" y="1071569"/>
            <a:ext cx="4423227" cy="5027414"/>
          </a:xfrm>
        </p:spPr>
        <p:txBody>
          <a:bodyPr/>
          <a:lstStyle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4F88C639-55E7-4D97-AC8D-4B42A67367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2575"/>
            <a:ext cx="9144000" cy="725425"/>
          </a:xfrm>
          <a:prstGeom prst="rect">
            <a:avLst/>
          </a:prstGeom>
        </p:spPr>
      </p:pic>
      <p:pic>
        <p:nvPicPr>
          <p:cNvPr id="6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7099"/>
            <a:ext cx="8991604" cy="2433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6200" y="3581400"/>
            <a:ext cx="8991604" cy="2433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BCDB990A-6268-4898-A641-7F04AAB15E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r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2575"/>
            <a:ext cx="9144000" cy="725425"/>
          </a:xfrm>
          <a:prstGeom prst="rect">
            <a:avLst/>
          </a:prstGeom>
        </p:spPr>
      </p:pic>
      <p:pic>
        <p:nvPicPr>
          <p:cNvPr id="8" name="Picture 4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1" y="281882"/>
            <a:ext cx="8991598" cy="486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7099"/>
            <a:ext cx="4419600" cy="2433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4625530" y="1067099"/>
            <a:ext cx="4442275" cy="2433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76206" y="3581400"/>
            <a:ext cx="4419599" cy="2433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25530" y="3581400"/>
            <a:ext cx="4442275" cy="2433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74887700-F8AD-4E75-9DA6-99EB4D276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285"/>
            <a:ext cx="9144000" cy="731715"/>
          </a:xfrm>
          <a:prstGeom prst="rect">
            <a:avLst/>
          </a:prstGeom>
        </p:spPr>
      </p:pic>
      <p:pic>
        <p:nvPicPr>
          <p:cNvPr id="4" name="Picture 5" descr="FRIB_ppt_top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lea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IB_ppt_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03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69777" y="1320108"/>
            <a:ext cx="7864929" cy="34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 eaLnBrk="0" hangingPunct="0">
              <a:lnSpc>
                <a:spcPct val="90000"/>
              </a:lnSpc>
              <a:defRPr/>
            </a:pPr>
            <a:endParaRPr lang="en-US" dirty="0">
              <a:latin typeface="Helvetica" pitchFamily="-107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15405" y="3009305"/>
            <a:ext cx="9144000" cy="3692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63500" dist="107763" dir="2700000" algn="ctr" rotWithShape="0">
              <a:schemeClr val="folHlink">
                <a:alpha val="74998"/>
              </a:schemeClr>
            </a:outerShdw>
          </a:effectLst>
        </p:spPr>
        <p:txBody>
          <a:bodyPr lIns="91374" tIns="45687" rIns="91374" bIns="45687">
            <a:spAutoFit/>
          </a:bodyPr>
          <a:lstStyle/>
          <a:p>
            <a:pPr defTabSz="456996">
              <a:defRPr/>
            </a:pPr>
            <a:endParaRPr lang="en-US" dirty="0">
              <a:latin typeface="Arial" charset="0"/>
              <a:ea typeface="ヒラギノ角ゴ Pro W3" pitchFamily="-107" charset="-128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1882"/>
            <a:ext cx="8991600" cy="4863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, Slide </a:t>
            </a:r>
            <a:fld id="{888FC917-2F4D-45AC-AA7A-EF80FFB23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333C-F37A-9B4D-81C8-D80928A2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9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96" y="75904"/>
            <a:ext cx="8992810" cy="48666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6076" tIns="22431" rIns="56076" bIns="22431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96" y="1067100"/>
            <a:ext cx="8992810" cy="502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140680" y="6356450"/>
            <a:ext cx="4241321" cy="364628"/>
          </a:xfrm>
          <a:prstGeom prst="rect">
            <a:avLst/>
          </a:prstGeom>
        </p:spPr>
        <p:txBody>
          <a:bodyPr lIns="0" tIns="45712" rIns="0" bIns="45712" anchor="b"/>
          <a:lstStyle>
            <a:lvl1pPr algn="r" eaLnBrk="0" hangingPunct="0">
              <a:lnSpc>
                <a:spcPct val="90000"/>
              </a:lnSpc>
              <a:defRPr sz="1000" smtClean="0">
                <a:solidFill>
                  <a:srgbClr val="064308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82000" y="6356450"/>
            <a:ext cx="762000" cy="364628"/>
          </a:xfrm>
          <a:prstGeom prst="rect">
            <a:avLst/>
          </a:prstGeom>
        </p:spPr>
        <p:txBody>
          <a:bodyPr vert="horz" wrap="square" lIns="0" tIns="45712" rIns="0" bIns="45712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defRPr sz="1000">
                <a:solidFill>
                  <a:srgbClr val="064308"/>
                </a:solidFill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, Slide </a:t>
            </a:r>
            <a:fld id="{D30A2C6D-39BC-4576-856C-8743CF76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4007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4008" r:id="rId9"/>
  </p:sldLayoutIdLst>
  <p:hf hdr="0" dt="0"/>
  <p:txStyles>
    <p:titleStyle>
      <a:lvl1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2pPr>
      <a:lvl3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3pPr>
      <a:lvl4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4pPr>
      <a:lvl5pPr algn="ctr" defTabSz="803293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5pPr>
      <a:lvl6pPr marL="457036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6pPr>
      <a:lvl7pPr marL="914074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7pPr>
      <a:lvl8pPr marL="1371109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8pPr>
      <a:lvl9pPr marL="1828148" algn="ctr" defTabSz="807750" rtl="0" eaLnBrk="1" fontAlgn="base" hangingPunct="1">
        <a:lnSpc>
          <a:spcPct val="88000"/>
        </a:lnSpc>
        <a:spcBef>
          <a:spcPct val="0"/>
        </a:spcBef>
        <a:spcAft>
          <a:spcPct val="0"/>
        </a:spcAft>
        <a:defRPr sz="3200" b="1">
          <a:solidFill>
            <a:srgbClr val="064308"/>
          </a:solidFill>
          <a:latin typeface="Arial" charset="0"/>
          <a:ea typeface="Arial" charset="0"/>
          <a:cs typeface="Arial" charset="0"/>
        </a:defRPr>
      </a:lvl9pPr>
    </p:titleStyle>
    <p:bodyStyle>
      <a:lvl1pPr marL="180178" indent="-180178" algn="l" defTabSz="803293" rtl="0" eaLnBrk="1" fontAlgn="base" hangingPunct="1">
        <a:lnSpc>
          <a:spcPct val="90000"/>
        </a:lnSpc>
        <a:spcBef>
          <a:spcPts val="1206"/>
        </a:spcBef>
        <a:spcAft>
          <a:spcPct val="0"/>
        </a:spcAft>
        <a:buSzPct val="100000"/>
        <a:buFont typeface="Wingdings" pitchFamily="2" charset="2"/>
        <a:buChar char="§"/>
        <a:defRPr sz="2200">
          <a:solidFill>
            <a:srgbClr val="064308"/>
          </a:solidFill>
          <a:latin typeface="Arial" charset="0"/>
          <a:ea typeface="ＭＳ Ｐゴシック" pitchFamily="-65" charset="-128"/>
          <a:cs typeface="ＭＳ Ｐゴシック" pitchFamily="-65" charset="-128"/>
        </a:defRPr>
      </a:lvl1pPr>
      <a:lvl2pPr marL="363359" indent="-151650" algn="l" defTabSz="803293" rtl="0" eaLnBrk="1" fontAlgn="base" hangingPunct="1">
        <a:lnSpc>
          <a:spcPct val="90000"/>
        </a:lnSpc>
        <a:spcBef>
          <a:spcPts val="201"/>
        </a:spcBef>
        <a:spcAft>
          <a:spcPct val="0"/>
        </a:spcAft>
        <a:buSzPct val="100000"/>
        <a:buFont typeface="Arial" pitchFamily="34" charset="0"/>
        <a:buChar char="•"/>
        <a:defRPr sz="20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marL="591584" indent="-160658" algn="l" defTabSz="803293" rtl="0" eaLnBrk="1" fontAlgn="base" hangingPunct="1">
        <a:lnSpc>
          <a:spcPct val="90000"/>
        </a:lnSpc>
        <a:spcBef>
          <a:spcPts val="201"/>
        </a:spcBef>
        <a:spcAft>
          <a:spcPct val="0"/>
        </a:spcAft>
        <a:buSzPct val="100000"/>
        <a:buFont typeface="Lucida Grande" charset="0"/>
        <a:buChar char="»"/>
        <a:defRPr>
          <a:solidFill>
            <a:schemeClr val="tx1"/>
          </a:solidFill>
          <a:latin typeface="Arial" charset="0"/>
          <a:ea typeface="ヒラギノ角ゴ Pro W3" pitchFamily="-111" charset="-128"/>
          <a:cs typeface="ヒラギノ角ゴ Pro W3" pitchFamily="-111" charset="-128"/>
        </a:defRPr>
      </a:lvl3pPr>
      <a:lvl4pPr marL="728219" indent="-133632" algn="l" defTabSz="803293" rtl="0" eaLnBrk="1" fontAlgn="base" hangingPunct="1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Arial" pitchFamily="34" charset="0"/>
        <a:buChar char="•"/>
        <a:defRPr sz="16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4pPr>
      <a:lvl5pPr marL="1002991" indent="-180178" algn="l" defTabSz="803293" rtl="0" eaLnBrk="1" fontAlgn="base" hangingPunct="1">
        <a:lnSpc>
          <a:spcPct val="90000"/>
        </a:lnSpc>
        <a:spcBef>
          <a:spcPts val="201"/>
        </a:spcBef>
        <a:spcAft>
          <a:spcPct val="0"/>
        </a:spcAft>
        <a:buClr>
          <a:srgbClr val="999999"/>
        </a:buClr>
        <a:buSzPct val="100000"/>
        <a:buFont typeface="Lucida Grande" charset="0"/>
        <a:buChar char="»"/>
        <a:defRPr sz="1400">
          <a:solidFill>
            <a:schemeClr val="tx1"/>
          </a:solidFill>
          <a:latin typeface="+mn-lt"/>
          <a:ea typeface="ヒラギノ角ゴ Pro W3" pitchFamily="-111" charset="-128"/>
          <a:cs typeface="ヒラギノ角ゴ Pro W3"/>
        </a:defRPr>
      </a:lvl5pPr>
      <a:lvl6pPr marL="2223294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6pPr>
      <a:lvl7pPr marL="2680333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7pPr>
      <a:lvl8pPr marL="3137372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8pPr>
      <a:lvl9pPr marL="3594407" indent="-150759" algn="l" defTabSz="807750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00000"/>
        <a:buChar char="–"/>
        <a:defRPr sz="1300">
          <a:solidFill>
            <a:schemeClr val="tx1"/>
          </a:solidFill>
          <a:latin typeface="Helvetica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9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8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8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4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60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96" algn="l" defTabSz="9140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952500"/>
            <a:ext cx="8267700" cy="1790700"/>
          </a:xfrm>
        </p:spPr>
        <p:txBody>
          <a:bodyPr>
            <a:normAutofit fontScale="90000"/>
          </a:bodyPr>
          <a:lstStyle/>
          <a:p>
            <a:r>
              <a:rPr lang="en-US" altLang="zh-CN" sz="4400" b="0" dirty="0" smtClean="0">
                <a:latin typeface="Helvetica" charset="0"/>
                <a:ea typeface="Helvetica" charset="0"/>
                <a:cs typeface="Helvetica" charset="0"/>
              </a:rPr>
              <a:t>Monte</a:t>
            </a:r>
            <a:r>
              <a:rPr lang="zh-CN" altLang="en-US" sz="4400" b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4400" b="0" dirty="0" smtClean="0">
                <a:latin typeface="Helvetica" charset="0"/>
                <a:ea typeface="Helvetica" charset="0"/>
                <a:cs typeface="Helvetica" charset="0"/>
              </a:rPr>
              <a:t>Carlo</a:t>
            </a:r>
            <a:r>
              <a:rPr lang="zh-CN" altLang="en-US" sz="4400" b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4400" b="0" dirty="0" smtClean="0">
                <a:latin typeface="Helvetica" charset="0"/>
                <a:ea typeface="Helvetica" charset="0"/>
                <a:cs typeface="Helvetica" charset="0"/>
              </a:rPr>
              <a:t>(MC)</a:t>
            </a:r>
            <a:r>
              <a:rPr lang="zh-CN" altLang="en-US" sz="4400" b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4400" b="0" dirty="0" smtClean="0">
                <a:latin typeface="Helvetica" charset="0"/>
                <a:ea typeface="Helvetica" charset="0"/>
                <a:cs typeface="Helvetica" charset="0"/>
              </a:rPr>
              <a:t>method</a:t>
            </a:r>
            <a:r>
              <a:rPr lang="zh-CN" altLang="en-US" sz="4400" b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4400" b="0" dirty="0" smtClean="0">
                <a:latin typeface="Helvetica" charset="0"/>
                <a:ea typeface="Helvetica" charset="0"/>
                <a:cs typeface="Helvetica" charset="0"/>
              </a:rPr>
              <a:t>and</a:t>
            </a:r>
            <a:r>
              <a:rPr lang="zh-CN" altLang="en-US" sz="4400" b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4400" b="0" dirty="0" smtClean="0">
                <a:latin typeface="Helvetica" charset="0"/>
                <a:ea typeface="Helvetica" charset="0"/>
                <a:cs typeface="Helvetica" charset="0"/>
              </a:rPr>
              <a:t>its</a:t>
            </a:r>
            <a:r>
              <a:rPr lang="zh-CN" altLang="en-US" sz="4400" b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4400" b="0" dirty="0" smtClean="0">
                <a:latin typeface="Helvetica" charset="0"/>
                <a:ea typeface="Helvetica" charset="0"/>
                <a:cs typeface="Helvetica" charset="0"/>
              </a:rPr>
              <a:t>application</a:t>
            </a:r>
            <a:r>
              <a:rPr lang="zh-CN" altLang="en-US" sz="4400" b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4400" b="0" dirty="0" smtClean="0">
                <a:latin typeface="Helvetica" charset="0"/>
                <a:ea typeface="Helvetica" charset="0"/>
                <a:cs typeface="Helvetica" charset="0"/>
              </a:rPr>
              <a:t>in</a:t>
            </a:r>
            <a:r>
              <a:rPr lang="zh-CN" altLang="en-US" sz="4400" b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4400" b="0" dirty="0" smtClean="0">
                <a:latin typeface="Helvetica" charset="0"/>
                <a:ea typeface="Helvetica" charset="0"/>
                <a:cs typeface="Helvetica" charset="0"/>
              </a:rPr>
              <a:t>quantum</a:t>
            </a:r>
            <a:r>
              <a:rPr lang="zh-CN" altLang="en-US" sz="4400" b="0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4400" b="0" dirty="0" smtClean="0">
                <a:latin typeface="Helvetica" charset="0"/>
                <a:ea typeface="Helvetica" charset="0"/>
                <a:cs typeface="Helvetica" charset="0"/>
              </a:rPr>
              <a:t>physics</a:t>
            </a:r>
            <a:endParaRPr lang="en-US" sz="4400" b="0" baseline="300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6198" y="2743200"/>
            <a:ext cx="6858000" cy="34290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sz="2600" dirty="0"/>
          </a:p>
          <a:p>
            <a:r>
              <a:rPr lang="en-US" altLang="zh-CN" sz="2600" dirty="0">
                <a:latin typeface="Helvetica" charset="0"/>
                <a:ea typeface="Helvetica" charset="0"/>
                <a:cs typeface="Helvetica" charset="0"/>
              </a:rPr>
              <a:t>Mengzhi</a:t>
            </a:r>
            <a:r>
              <a:rPr lang="zh-CN" alt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600" dirty="0" smtClean="0">
                <a:latin typeface="Helvetica" charset="0"/>
                <a:ea typeface="Helvetica" charset="0"/>
                <a:cs typeface="Helvetica" charset="0"/>
              </a:rPr>
              <a:t>Chen</a:t>
            </a:r>
            <a:endParaRPr lang="en-US" altLang="zh-CN" sz="26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altLang="zh-CN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zh-CN" sz="1900" dirty="0" smtClean="0">
                <a:latin typeface="Helvetica" charset="0"/>
                <a:ea typeface="Helvetica" charset="0"/>
                <a:cs typeface="Helvetica" charset="0"/>
              </a:rPr>
              <a:t>Department </a:t>
            </a:r>
            <a:r>
              <a:rPr lang="en-US" altLang="zh-CN" sz="1900" dirty="0">
                <a:latin typeface="Helvetica" charset="0"/>
                <a:ea typeface="Helvetica" charset="0"/>
                <a:cs typeface="Helvetica" charset="0"/>
              </a:rPr>
              <a:t>of Physics and Astronomy,</a:t>
            </a:r>
          </a:p>
          <a:p>
            <a:r>
              <a:rPr lang="en-US" altLang="zh-CN" sz="1900" dirty="0" smtClean="0">
                <a:latin typeface="Helvetica" charset="0"/>
                <a:ea typeface="Helvetica" charset="0"/>
                <a:cs typeface="Helvetica" charset="0"/>
              </a:rPr>
              <a:t>Michigan </a:t>
            </a:r>
            <a:r>
              <a:rPr lang="en-US" altLang="zh-CN" sz="1900" dirty="0">
                <a:latin typeface="Helvetica" charset="0"/>
                <a:ea typeface="Helvetica" charset="0"/>
                <a:cs typeface="Helvetica" charset="0"/>
              </a:rPr>
              <a:t>State University </a:t>
            </a:r>
          </a:p>
          <a:p>
            <a:endParaRPr lang="en-US" altLang="zh-CN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zh-CN" dirty="0" smtClean="0">
                <a:latin typeface="Helvetica" charset="0"/>
                <a:ea typeface="Helvetica" charset="0"/>
                <a:cs typeface="Helvetica" charset="0"/>
              </a:rPr>
              <a:t>PHY</a:t>
            </a:r>
            <a:r>
              <a:rPr lang="zh-CN" alt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dirty="0" smtClean="0">
                <a:latin typeface="Helvetica" charset="0"/>
                <a:ea typeface="Helvetica" charset="0"/>
                <a:cs typeface="Helvetica" charset="0"/>
              </a:rPr>
              <a:t>905</a:t>
            </a:r>
            <a:r>
              <a:rPr lang="zh-CN" alt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dirty="0" smtClean="0">
                <a:latin typeface="Helvetica" charset="0"/>
                <a:ea typeface="Helvetica" charset="0"/>
                <a:cs typeface="Helvetica" charset="0"/>
              </a:rPr>
              <a:t>Final</a:t>
            </a:r>
            <a:r>
              <a:rPr lang="zh-CN" alt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dirty="0" smtClean="0">
                <a:latin typeface="Helvetica" charset="0"/>
                <a:ea typeface="Helvetica" charset="0"/>
                <a:cs typeface="Helvetica" charset="0"/>
              </a:rPr>
              <a:t>Presentation</a:t>
            </a:r>
            <a:endParaRPr lang="en-US" altLang="zh-CN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zh-CN" alt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dirty="0" smtClean="0">
                <a:latin typeface="Helvetica" charset="0"/>
                <a:ea typeface="Helvetica" charset="0"/>
                <a:cs typeface="Helvetica" charset="0"/>
              </a:rPr>
              <a:t>May</a:t>
            </a:r>
            <a:r>
              <a:rPr lang="zh-CN" alt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dirty="0" smtClean="0">
                <a:latin typeface="Helvetica" charset="0"/>
                <a:ea typeface="Helvetica" charset="0"/>
                <a:cs typeface="Helvetica" charset="0"/>
              </a:rPr>
              <a:t>3</a:t>
            </a:r>
            <a:r>
              <a:rPr lang="en-US" altLang="zh-CN" baseline="30000" dirty="0" smtClean="0">
                <a:latin typeface="Helvetica" charset="0"/>
                <a:ea typeface="Helvetica" charset="0"/>
                <a:cs typeface="Helvetica" charset="0"/>
              </a:rPr>
              <a:t>rd</a:t>
            </a:r>
            <a:r>
              <a:rPr lang="en-US" altLang="zh-CN" dirty="0" smtClean="0">
                <a:latin typeface="Helvetica" charset="0"/>
                <a:ea typeface="Helvetica" charset="0"/>
                <a:cs typeface="Helvetica" charset="0"/>
              </a:rPr>
              <a:t>,</a:t>
            </a:r>
            <a:r>
              <a:rPr lang="zh-CN" alt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dirty="0">
                <a:latin typeface="Helvetica" charset="0"/>
                <a:ea typeface="Helvetica" charset="0"/>
                <a:cs typeface="Helvetica" charset="0"/>
              </a:rPr>
              <a:t>2018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34636" y="3048000"/>
            <a:ext cx="9001124" cy="91193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333C-F37A-9B4D-81C8-D80928A22B8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7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en-US" altLang="zh-CN" dirty="0" err="1" smtClean="0"/>
              <a:t>Variational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Monte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Carlo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/>
              <p:cNvSpPr txBox="1">
                <a:spLocks/>
              </p:cNvSpPr>
              <p:nvPr/>
            </p:nvSpPr>
            <p:spPr bwMode="auto">
              <a:xfrm>
                <a:off x="628650" y="1410114"/>
                <a:ext cx="7886700" cy="45303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80178" indent="-180178" algn="l" defTabSz="803293" rtl="0" eaLnBrk="1" fontAlgn="base" hangingPunct="1">
                  <a:lnSpc>
                    <a:spcPct val="90000"/>
                  </a:lnSpc>
                  <a:spcBef>
                    <a:spcPts val="1206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§"/>
                  <a:defRPr sz="2200">
                    <a:solidFill>
                      <a:srgbClr val="064308"/>
                    </a:solidFill>
                    <a:latin typeface="Arial" charset="0"/>
                    <a:ea typeface="ＭＳ Ｐゴシック" pitchFamily="-65" charset="-128"/>
                    <a:cs typeface="ＭＳ Ｐゴシック" pitchFamily="-65" charset="-128"/>
                  </a:defRPr>
                </a:lvl1pPr>
                <a:lvl2pPr marL="363359" indent="-151650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ＭＳ Ｐゴシック"/>
                  </a:defRPr>
                </a:lvl2pPr>
                <a:lvl3pPr marL="591584" indent="-16065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Lucida Grande" charset="0"/>
                  <a:buChar char="»"/>
                  <a:defRPr sz="1800">
                    <a:solidFill>
                      <a:schemeClr val="tx1"/>
                    </a:solidFill>
                    <a:latin typeface="Arial" charset="0"/>
                    <a:ea typeface="ヒラギノ角ゴ Pro W3" pitchFamily="-111" charset="-128"/>
                    <a:cs typeface="ヒラギノ角ゴ Pro W3" pitchFamily="-111" charset="-128"/>
                  </a:defRPr>
                </a:lvl3pPr>
                <a:lvl4pPr marL="728219" indent="-133632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4pPr>
                <a:lvl5pPr marL="1002991" indent="-18017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Lucida Grande" charset="0"/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5pPr>
                <a:lvl6pPr marL="2223294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6pPr>
                <a:lvl7pPr marL="2680333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7pPr>
                <a:lvl8pPr marL="3137372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8pPr>
                <a:lvl9pPr marL="3594407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 smtClean="0"/>
                  <a:t> </a:t>
                </a:r>
                <a:r>
                  <a:rPr lang="en-US" altLang="zh-CN" sz="2400" dirty="0" err="1" smtClean="0"/>
                  <a:t>Variational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principle: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used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find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ground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state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energy</a:t>
                </a:r>
                <a:endParaRPr lang="en-US" altLang="zh-CN" sz="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 </a:t>
                </a:r>
                <a:r>
                  <a:rPr lang="en-US" altLang="zh-CN" dirty="0" smtClean="0"/>
                  <a:t>Trail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Ψ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𝑹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𝜶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energy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800" dirty="0"/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𝐻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&gt;=</m:t>
                      </m:r>
                      <m:f>
                        <m:fPr>
                          <m:ctrlPr>
                            <a:rPr lang="mr-IN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mr-IN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a:rPr lang="en-US" altLang="zh-CN" sz="1800" b="1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𝑹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80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Ψ</m:t>
                                  </m:r>
                                </m:e>
                                <m:sup>
                                  <m:r>
                                    <a:rPr lang="zh-CN" altLang="en-US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18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𝜶</m:t>
                                  </m:r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altLang="zh-CN" sz="1800" b="1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𝐻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l-GR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altLang="zh-CN" sz="1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𝑹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altLang="zh-CN" sz="1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𝜶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mr-IN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a:rPr lang="en-US" altLang="zh-CN" sz="1800" b="1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𝑹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80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Ψ</m:t>
                                  </m:r>
                                </m:e>
                                <m:sup>
                                  <m:r>
                                    <a:rPr lang="zh-CN" altLang="en-US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18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𝜶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altLang="zh-CN" sz="1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𝑹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altLang="zh-CN" sz="1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𝜶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    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probability</a:t>
                </a:r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18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</m:t>
                      </m:r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altLang="zh-CN" sz="180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𝜶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18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mr-IN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𝐻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el-GR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Ψ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sz="1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𝑹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1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𝜶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Ψ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altLang="zh-CN" sz="1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𝑹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1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𝜶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800" dirty="0" smtClean="0">
                  <a:solidFill>
                    <a:prstClr val="black"/>
                  </a:solidFill>
                  <a:latin typeface="Arial" pitchFamily="34" charset="0"/>
                  <a:ea typeface="ヒラギノ角ゴ Pro W3"/>
                  <a:cs typeface="ヒラギノ角ゴ Pro W3"/>
                </a:endParaRPr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b="1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𝑹</m:t>
                          </m:r>
                          <m: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1800" b="1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𝜶</m:t>
                          </m:r>
                        </m:e>
                      </m:d>
                      <m:r>
                        <a:rPr lang="en-US" altLang="zh-CN" sz="1800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18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80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zh-CN" altLang="en-US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𝑹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altLang="zh-CN" sz="1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𝜶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altLang="zh-CN" sz="180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𝑹</m:t>
                              </m:r>
                              <m:r>
                                <a:rPr lang="en-US" altLang="zh-CN" sz="1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altLang="zh-CN" sz="18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mr-IN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a:rPr lang="en-US" altLang="zh-CN" sz="1800" b="1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𝑹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80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Ψ</m:t>
                                  </m:r>
                                </m:e>
                                <m:sup>
                                  <m:r>
                                    <a:rPr lang="zh-CN" altLang="en-US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18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𝜶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l-GR" altLang="zh-CN" sz="1800" i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  <m:r>
                                    <a:rPr lang="en-US" altLang="zh-CN" sz="18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sz="1800" b="1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𝜶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1800" dirty="0" smtClean="0">
                  <a:ea typeface="Cambria Math" charset="0"/>
                  <a:cs typeface="Cambria Math" charset="0"/>
                </a:endParaRPr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Then</a:t>
                </a:r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𝐻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</m:t>
                          </m:r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𝑹</m:t>
                          </m:r>
                          <m:r>
                            <a:rPr lang="zh-CN" alt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zh-CN" altLang="en-US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mr-IN" altLang="zh-CN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𝐿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900" dirty="0"/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:endParaRPr lang="en-US" altLang="zh-CN" dirty="0" smtClean="0"/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:endParaRPr lang="en-US" altLang="zh-CN" dirty="0" smtClean="0"/>
              </a:p>
              <a:p>
                <a:pPr lvl="2">
                  <a:buFont typeface="Arial" charset="0"/>
                  <a:buChar char="•"/>
                </a:pPr>
                <a:endParaRPr lang="en-US" altLang="zh-CN" sz="3000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410114"/>
                <a:ext cx="7886700" cy="4530320"/>
              </a:xfrm>
              <a:prstGeom prst="rect">
                <a:avLst/>
              </a:prstGeom>
              <a:blipFill rotWithShape="0">
                <a:blip r:embed="rId3"/>
                <a:stretch>
                  <a:fillRect l="-1855" t="-18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0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 txBox="1">
                <a:spLocks/>
              </p:cNvSpPr>
              <p:nvPr/>
            </p:nvSpPr>
            <p:spPr bwMode="auto">
              <a:xfrm>
                <a:off x="628650" y="1410114"/>
                <a:ext cx="7886700" cy="45303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80178" indent="-180178" algn="l" defTabSz="803293" rtl="0" eaLnBrk="1" fontAlgn="base" hangingPunct="1">
                  <a:lnSpc>
                    <a:spcPct val="90000"/>
                  </a:lnSpc>
                  <a:spcBef>
                    <a:spcPts val="1206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§"/>
                  <a:defRPr sz="2200">
                    <a:solidFill>
                      <a:srgbClr val="064308"/>
                    </a:solidFill>
                    <a:latin typeface="Arial" charset="0"/>
                    <a:ea typeface="ＭＳ Ｐゴシック" pitchFamily="-65" charset="-128"/>
                    <a:cs typeface="ＭＳ Ｐゴシック" pitchFamily="-65" charset="-128"/>
                  </a:defRPr>
                </a:lvl1pPr>
                <a:lvl2pPr marL="363359" indent="-151650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ＭＳ Ｐゴシック"/>
                  </a:defRPr>
                </a:lvl2pPr>
                <a:lvl3pPr marL="591584" indent="-16065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Lucida Grande" charset="0"/>
                  <a:buChar char="»"/>
                  <a:defRPr sz="1800">
                    <a:solidFill>
                      <a:schemeClr val="tx1"/>
                    </a:solidFill>
                    <a:latin typeface="Arial" charset="0"/>
                    <a:ea typeface="ヒラギノ角ゴ Pro W3" pitchFamily="-111" charset="-128"/>
                    <a:cs typeface="ヒラギノ角ゴ Pro W3" pitchFamily="-111" charset="-128"/>
                  </a:defRPr>
                </a:lvl3pPr>
                <a:lvl4pPr marL="728219" indent="-133632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4pPr>
                <a:lvl5pPr marL="1002991" indent="-18017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Lucida Grande" charset="0"/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5pPr>
                <a:lvl6pPr marL="2223294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6pPr>
                <a:lvl7pPr marL="2680333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7pPr>
                <a:lvl8pPr marL="3137372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8pPr>
                <a:lvl9pPr marL="3594407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Two </a:t>
                </a:r>
                <a:r>
                  <a:rPr lang="en-US" altLang="zh-CN" sz="2400" dirty="0"/>
                  <a:t>electrons in Harmonic Oscillator potential</a:t>
                </a:r>
                <a:endParaRPr lang="en-US" altLang="zh-CN" sz="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 </a:t>
                </a:r>
                <a:r>
                  <a:rPr lang="en-US" altLang="zh-CN" dirty="0" smtClean="0"/>
                  <a:t>Hamiltonian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800" dirty="0"/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𝐻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0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    </a:t>
                </a:r>
                <a:r>
                  <a:rPr lang="en-US" altLang="zh-CN" dirty="0" smtClean="0"/>
                  <a:t>First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trail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:endParaRPr lang="en-US" altLang="zh-CN" sz="1800" dirty="0" smtClean="0">
                  <a:ea typeface="Cambria Math" charset="0"/>
                  <a:cs typeface="Cambria Math" charset="0"/>
                </a:endParaRPr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:endParaRPr lang="en-US" altLang="zh-CN" sz="900" dirty="0"/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local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energy</a:t>
                </a:r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:endParaRPr lang="en-US" altLang="zh-CN" dirty="0" smtClean="0"/>
              </a:p>
              <a:p>
                <a:pPr lvl="2">
                  <a:buFont typeface="Arial" charset="0"/>
                  <a:buChar char="•"/>
                </a:pPr>
                <a:endParaRPr lang="en-US" altLang="zh-CN" sz="3000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410114"/>
                <a:ext cx="7886700" cy="4530320"/>
              </a:xfrm>
              <a:prstGeom prst="rect">
                <a:avLst/>
              </a:prstGeom>
              <a:blipFill rotWithShape="0">
                <a:blip r:embed="rId3"/>
                <a:stretch>
                  <a:fillRect l="-2164" t="-18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303166"/>
            <a:ext cx="3962400" cy="4604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347408"/>
            <a:ext cx="3962400" cy="6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 txBox="1">
                <a:spLocks/>
              </p:cNvSpPr>
              <p:nvPr/>
            </p:nvSpPr>
            <p:spPr bwMode="auto">
              <a:xfrm>
                <a:off x="628650" y="1410114"/>
                <a:ext cx="7886700" cy="45303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80178" indent="-180178" algn="l" defTabSz="803293" rtl="0" eaLnBrk="1" fontAlgn="base" hangingPunct="1">
                  <a:lnSpc>
                    <a:spcPct val="90000"/>
                  </a:lnSpc>
                  <a:spcBef>
                    <a:spcPts val="1206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§"/>
                  <a:defRPr sz="2200">
                    <a:solidFill>
                      <a:srgbClr val="064308"/>
                    </a:solidFill>
                    <a:latin typeface="Arial" charset="0"/>
                    <a:ea typeface="ＭＳ Ｐゴシック" pitchFamily="-65" charset="-128"/>
                    <a:cs typeface="ＭＳ Ｐゴシック" pitchFamily="-65" charset="-128"/>
                  </a:defRPr>
                </a:lvl1pPr>
                <a:lvl2pPr marL="363359" indent="-151650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ＭＳ Ｐゴシック"/>
                  </a:defRPr>
                </a:lvl2pPr>
                <a:lvl3pPr marL="591584" indent="-16065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Lucida Grande" charset="0"/>
                  <a:buChar char="»"/>
                  <a:defRPr sz="1800">
                    <a:solidFill>
                      <a:schemeClr val="tx1"/>
                    </a:solidFill>
                    <a:latin typeface="Arial" charset="0"/>
                    <a:ea typeface="ヒラギノ角ゴ Pro W3" pitchFamily="-111" charset="-128"/>
                    <a:cs typeface="ヒラギノ角ゴ Pro W3" pitchFamily="-111" charset="-128"/>
                  </a:defRPr>
                </a:lvl3pPr>
                <a:lvl4pPr marL="728219" indent="-133632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4pPr>
                <a:lvl5pPr marL="1002991" indent="-18017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Lucida Grande" charset="0"/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5pPr>
                <a:lvl6pPr marL="2223294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6pPr>
                <a:lvl7pPr marL="2680333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7pPr>
                <a:lvl8pPr marL="3137372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8pPr>
                <a:lvl9pPr marL="3594407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Two </a:t>
                </a:r>
                <a:r>
                  <a:rPr lang="en-US" altLang="zh-CN" sz="2400" dirty="0"/>
                  <a:t>electrons in Harmonic Oscillator potential</a:t>
                </a:r>
                <a:endParaRPr lang="en-US" altLang="zh-CN" sz="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 </a:t>
                </a:r>
                <a:r>
                  <a:rPr lang="en-US" altLang="zh-CN" dirty="0" smtClean="0"/>
                  <a:t>Hamiltonian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800" dirty="0"/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𝐻</m:t>
                      </m:r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0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sz="18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r>
                  <a:rPr lang="zh-CN" altLang="en-US" dirty="0" smtClean="0"/>
                  <a:t>    </a:t>
                </a:r>
                <a:r>
                  <a:rPr lang="en-US" altLang="zh-CN" dirty="0" smtClean="0"/>
                  <a:t>Second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trail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:endParaRPr lang="en-US" altLang="zh-CN" sz="1800" dirty="0" smtClean="0">
                  <a:ea typeface="Cambria Math" charset="0"/>
                  <a:cs typeface="Cambria Math" charset="0"/>
                </a:endParaRPr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:endParaRPr lang="en-US" altLang="zh-CN" sz="900" dirty="0"/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with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local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energy</a:t>
                </a:r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:r>
                  <a:rPr lang="en-US" altLang="zh-CN" dirty="0"/>
                  <a:t>	</a:t>
                </a:r>
                <a:endParaRPr lang="en-US" altLang="zh-CN" dirty="0" smtClean="0"/>
              </a:p>
              <a:p>
                <a:pPr marL="211709" lvl="1" indent="0" defTabSz="457200">
                  <a:lnSpc>
                    <a:spcPct val="100000"/>
                  </a:lnSpc>
                  <a:spcBef>
                    <a:spcPct val="0"/>
                  </a:spcBef>
                  <a:buSzTx/>
                  <a:buNone/>
                </a:pPr>
                <a:endParaRPr lang="en-US" altLang="zh-CN" dirty="0" smtClean="0"/>
              </a:p>
              <a:p>
                <a:pPr lvl="2">
                  <a:buFont typeface="Arial" charset="0"/>
                  <a:buChar char="•"/>
                </a:pPr>
                <a:endParaRPr lang="en-US" altLang="zh-CN" sz="3000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410114"/>
                <a:ext cx="7886700" cy="4530320"/>
              </a:xfrm>
              <a:prstGeom prst="rect">
                <a:avLst/>
              </a:prstGeom>
              <a:blipFill rotWithShape="0">
                <a:blip r:embed="rId3"/>
                <a:stretch>
                  <a:fillRect l="-2164" t="-18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300695"/>
            <a:ext cx="5638800" cy="616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326197"/>
            <a:ext cx="6915150" cy="700495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 rot="5400000" flipV="1">
            <a:off x="6506454" y="2408945"/>
            <a:ext cx="252695" cy="1530804"/>
          </a:xfrm>
          <a:prstGeom prst="leftBrace">
            <a:avLst>
              <a:gd name="adj1" fmla="val 5952"/>
              <a:gd name="adj2" fmla="val 63096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71343" y="264649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Jastrow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32801" y="2646497"/>
            <a:ext cx="1520599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en-US" altLang="zh-CN" dirty="0" smtClean="0"/>
              <a:t>Algorithm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628650" y="1337080"/>
            <a:ext cx="7886700" cy="4530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178" indent="-180178" algn="l" defTabSz="803293" rtl="0" eaLnBrk="1" fontAlgn="base" hangingPunct="1">
              <a:lnSpc>
                <a:spcPct val="90000"/>
              </a:lnSpc>
              <a:spcBef>
                <a:spcPts val="1206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200">
                <a:solidFill>
                  <a:srgbClr val="064308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63359" indent="-151650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591584" indent="-16065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1800">
                <a:solidFill>
                  <a:schemeClr val="tx1"/>
                </a:solidFill>
                <a:latin typeface="Arial" charset="0"/>
                <a:ea typeface="ヒラギノ角ゴ Pro W3" pitchFamily="-111" charset="-128"/>
                <a:cs typeface="ヒラギノ角ゴ Pro W3" pitchFamily="-111" charset="-128"/>
              </a:defRPr>
            </a:lvl3pPr>
            <a:lvl4pPr marL="728219" indent="-133632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4pPr>
            <a:lvl5pPr marL="1002991" indent="-18017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Lucida Grande" charset="0"/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5pPr>
            <a:lvl6pPr marL="2223294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680333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137372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594407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altLang="zh-CN" sz="24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 smtClean="0"/>
              <a:t>Starting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random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number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steps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err="1"/>
              <a:t>variational</a:t>
            </a:r>
            <a:r>
              <a:rPr lang="en-US" altLang="zh-CN" sz="2400" dirty="0"/>
              <a:t> parameters α</a:t>
            </a:r>
            <a:endParaRPr lang="en-US" altLang="zh-CN" sz="18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 smtClean="0"/>
              <a:t>Trail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move: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r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’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r</a:t>
            </a:r>
            <a:r>
              <a:rPr lang="en-US" altLang="zh-CN" sz="2400" baseline="-25000" dirty="0" err="1" smtClean="0"/>
              <a:t>i</a:t>
            </a:r>
            <a:r>
              <a:rPr lang="zh-CN" altLang="en-US" sz="2400" baseline="-250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*</a:t>
            </a:r>
            <a:r>
              <a:rPr lang="en-US" altLang="zh-CN" sz="2400" dirty="0" err="1" smtClean="0"/>
              <a:t>dr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dr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~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uniform[0,1];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calculate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</a:t>
            </a:r>
            <a:r>
              <a:rPr lang="en-US" altLang="zh-CN" sz="2400" baseline="-25000" dirty="0" smtClean="0"/>
              <a:t>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r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’)</a:t>
            </a:r>
            <a:r>
              <a:rPr lang="zh-CN" altLang="en-US" sz="2400" dirty="0"/>
              <a:t> </a:t>
            </a:r>
            <a:endParaRPr lang="en-US" altLang="zh-CN" sz="2400" baseline="-250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 smtClean="0"/>
              <a:t>Metropolis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algorithm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accept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move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P(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 smtClean="0"/>
              <a:t>’)/ P(</a:t>
            </a:r>
            <a:r>
              <a:rPr lang="en-US" altLang="zh-CN" sz="2400" dirty="0" err="1" smtClean="0"/>
              <a:t>r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 smtClean="0"/>
              <a:t>Accepted:</a:t>
            </a:r>
            <a:r>
              <a:rPr lang="zh-CN" altLang="en-US" sz="2400" dirty="0" smtClean="0"/>
              <a:t> 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’</a:t>
            </a:r>
            <a:r>
              <a:rPr lang="zh-CN" altLang="en-US" sz="2400" dirty="0"/>
              <a:t> </a:t>
            </a:r>
            <a:endParaRPr lang="en-US" altLang="zh-CN" sz="2400" dirty="0" smtClean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400" dirty="0" smtClean="0"/>
              <a:t>&lt;H&gt;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SUM(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)/#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steps</a:t>
            </a:r>
            <a:endParaRPr lang="en-US" altLang="zh-CN" sz="2400" dirty="0"/>
          </a:p>
          <a:p>
            <a:pPr marL="211709" lvl="1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lvl="1">
              <a:lnSpc>
                <a:spcPct val="100000"/>
              </a:lnSpc>
            </a:pP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84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discussion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495800" y="1337080"/>
            <a:ext cx="4019550" cy="4530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178" indent="-180178" algn="l" defTabSz="803293" rtl="0" eaLnBrk="1" fontAlgn="base" hangingPunct="1">
              <a:lnSpc>
                <a:spcPct val="90000"/>
              </a:lnSpc>
              <a:spcBef>
                <a:spcPts val="1206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200">
                <a:solidFill>
                  <a:srgbClr val="064308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63359" indent="-151650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591584" indent="-16065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1800">
                <a:solidFill>
                  <a:schemeClr val="tx1"/>
                </a:solidFill>
                <a:latin typeface="Arial" charset="0"/>
                <a:ea typeface="ヒラギノ角ゴ Pro W3" pitchFamily="-111" charset="-128"/>
                <a:cs typeface="ヒラギノ角ゴ Pro W3" pitchFamily="-111" charset="-128"/>
              </a:defRPr>
            </a:lvl3pPr>
            <a:lvl4pPr marL="728219" indent="-133632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4pPr>
            <a:lvl5pPr marL="1002991" indent="-18017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Lucida Grande" charset="0"/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5pPr>
            <a:lvl6pPr marL="2223294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680333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137372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594407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400" dirty="0" smtClean="0"/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altLang="zh-CN" sz="2400" dirty="0" err="1" smtClean="0"/>
              <a:t>Variational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method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different</a:t>
            </a:r>
            <a:r>
              <a:rPr lang="zh-CN" altLang="en-US" sz="2400" dirty="0" smtClean="0"/>
              <a:t> 𝛼 </a:t>
            </a:r>
            <a:r>
              <a:rPr lang="en-US" altLang="zh-CN" sz="2400" dirty="0" smtClean="0"/>
              <a:t>values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10</a:t>
            </a:r>
            <a:r>
              <a:rPr lang="en-US" altLang="zh-CN" sz="2400" baseline="30000" dirty="0" smtClean="0"/>
              <a:t>7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step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size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adjusted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~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50%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acceptance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zh-CN" altLang="en-US" sz="2400" dirty="0"/>
              <a:t> </a:t>
            </a:r>
            <a:r>
              <a:rPr lang="en-US" altLang="zh-CN" sz="2400" dirty="0" smtClean="0"/>
              <a:t>Energies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variances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calculated</a:t>
            </a:r>
            <a:endParaRPr lang="en-US" sz="2400" dirty="0"/>
          </a:p>
          <a:p>
            <a:pPr>
              <a:lnSpc>
                <a:spcPct val="100000"/>
              </a:lnSpc>
              <a:buFont typeface="Wingdings" charset="2"/>
              <a:buChar char="§"/>
            </a:pPr>
            <a:endParaRPr lang="en-US" altLang="zh-CN" sz="2400" dirty="0" smtClean="0"/>
          </a:p>
          <a:p>
            <a:pPr marL="211709" lvl="1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lvl="1">
              <a:lnSpc>
                <a:spcPct val="100000"/>
              </a:lnSpc>
            </a:pP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endParaRPr lang="en-US" altLang="zh-CN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500251"/>
                  </p:ext>
                </p:extLst>
              </p:nvPr>
            </p:nvGraphicFramePr>
            <p:xfrm>
              <a:off x="628651" y="1337080"/>
              <a:ext cx="3638549" cy="392071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14608"/>
                    <a:gridCol w="914608"/>
                    <a:gridCol w="775428"/>
                    <a:gridCol w="1033905"/>
                  </a:tblGrid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CN" altLang="en-US" sz="2000" u="none" strike="noStrike" dirty="0" smtClean="0">
                              <a:effectLst/>
                            </a:rPr>
                            <a:t>𝛼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CN" altLang="en-US" sz="2000" u="none" strike="noStrike" dirty="0" smtClean="0">
                              <a:effectLst/>
                            </a:rPr>
                            <a:t>𝜎</a:t>
                          </a:r>
                          <a:r>
                            <a:rPr lang="en-US" altLang="zh-CN" sz="2000" u="none" strike="noStrike" baseline="30000" dirty="0" smtClean="0">
                              <a:effectLst/>
                            </a:rPr>
                            <a:t>2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CN" altLang="en-US" sz="2000" u="none" strike="noStrike" dirty="0" smtClean="0">
                              <a:effectLst/>
                            </a:rPr>
                            <a:t>𝜎</a:t>
                          </a:r>
                          <a:r>
                            <a:rPr lang="en-US" altLang="zh-CN" sz="2000" u="none" strike="noStrike" dirty="0" smtClean="0">
                              <a:effectLst/>
                            </a:rPr>
                            <a:t>/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sz="2000" i="1" u="none" strike="noStrike" smtClean="0">
                                      <a:effectLst/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u="none" strike="noStrike" smtClean="0">
                                      <a:effectLst/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</m:rad>
                            </m:oMath>
                          </a14:m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0.7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600" u="none" strike="noStrike" dirty="0">
                              <a:effectLst/>
                            </a:rPr>
                            <a:t>3.8611</a:t>
                          </a:r>
                          <a:endParaRPr lang="hr-H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0.4173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mr-IN" sz="1600" u="none" strike="noStrike">
                              <a:effectLst/>
                            </a:rPr>
                            <a:t>6.460E-04</a:t>
                          </a:r>
                          <a:endParaRPr lang="mr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0.75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600" u="none" strike="noStrike">
                              <a:effectLst/>
                            </a:rPr>
                            <a:t>3.8161</a:t>
                          </a:r>
                          <a:endParaRPr lang="hr-H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600" u="none" strike="noStrike">
                              <a:effectLst/>
                            </a:rPr>
                            <a:t>0.3285</a:t>
                          </a:r>
                          <a:endParaRPr lang="is-I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mr-IN" sz="1600" u="none" strike="noStrike">
                              <a:effectLst/>
                            </a:rPr>
                            <a:t>5.731E-04</a:t>
                          </a:r>
                          <a:endParaRPr lang="mr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0.8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600" u="none" strike="noStrike" dirty="0">
                              <a:effectLst/>
                            </a:rPr>
                            <a:t>3.7877</a:t>
                          </a:r>
                          <a:endParaRPr lang="fi-FI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600" u="none" strike="noStrike">
                              <a:effectLst/>
                            </a:rPr>
                            <a:t>0.2725</a:t>
                          </a:r>
                          <a:endParaRPr lang="is-I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5.220E-04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0.85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uk-UA" sz="1600" u="none" strike="noStrike">
                              <a:effectLst/>
                            </a:rPr>
                            <a:t>3.7753</a:t>
                          </a:r>
                          <a:endParaRPr lang="uk-UA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>
                              <a:effectLst/>
                            </a:rPr>
                            <a:t>0.2715</a:t>
                          </a:r>
                          <a:endParaRPr lang="nb-NO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5.211E-04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0.9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uk-UA" sz="1600" u="none" strike="noStrike">
                              <a:effectLst/>
                            </a:rPr>
                            <a:t>3.774</a:t>
                          </a:r>
                          <a:endParaRPr lang="uk-UA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600" u="none" strike="noStrike" dirty="0">
                              <a:effectLst/>
                            </a:rPr>
                            <a:t>0.2795</a:t>
                          </a:r>
                          <a:endParaRPr lang="is-I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600" u="none" strike="noStrike" dirty="0">
                              <a:effectLst/>
                            </a:rPr>
                            <a:t>5.287E-04</a:t>
                          </a:r>
                          <a:endParaRPr lang="fi-FI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0.95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>
                              <a:effectLst/>
                            </a:rPr>
                            <a:t>3.7817</a:t>
                          </a:r>
                          <a:endParaRPr lang="nb-NO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0.3085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mr-IN" sz="1600" u="none" strike="noStrike" dirty="0">
                              <a:effectLst/>
                            </a:rPr>
                            <a:t>5.554E-04</a:t>
                          </a:r>
                          <a:endParaRPr lang="mr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600" u="none" strike="noStrike">
                              <a:effectLst/>
                            </a:rPr>
                            <a:t>3.7976</a:t>
                          </a:r>
                          <a:endParaRPr lang="fi-FI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>
                              <a:effectLst/>
                            </a:rPr>
                            <a:t>0.354</a:t>
                          </a:r>
                          <a:endParaRPr lang="nb-NO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mr-IN" sz="1600" u="none" strike="noStrike" dirty="0">
                              <a:effectLst/>
                            </a:rPr>
                            <a:t>5.950E-04</a:t>
                          </a:r>
                          <a:endParaRPr lang="mr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600" u="none" strike="noStrike" dirty="0">
                              <a:effectLst/>
                            </a:rPr>
                            <a:t>1.05</a:t>
                          </a:r>
                          <a:endParaRPr lang="hr-H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600" u="none" strike="noStrike">
                              <a:effectLst/>
                            </a:rPr>
                            <a:t>3.8207</a:t>
                          </a:r>
                          <a:endParaRPr lang="is-I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600" u="none" strike="noStrike">
                              <a:effectLst/>
                            </a:rPr>
                            <a:t>0.4264</a:t>
                          </a:r>
                          <a:endParaRPr lang="hr-H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mr-IN" sz="1600" u="none" strike="noStrike" dirty="0">
                              <a:effectLst/>
                            </a:rPr>
                            <a:t>6.530E-04</a:t>
                          </a:r>
                          <a:endParaRPr lang="mr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1.1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600" u="none" strike="noStrike">
                              <a:effectLst/>
                            </a:rPr>
                            <a:t>3.8503</a:t>
                          </a:r>
                          <a:endParaRPr lang="hr-H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>
                              <a:effectLst/>
                            </a:rPr>
                            <a:t>0.529</a:t>
                          </a:r>
                          <a:endParaRPr lang="nb-NO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600" u="none" strike="noStrike" dirty="0">
                              <a:effectLst/>
                            </a:rPr>
                            <a:t>7.273E-04</a:t>
                          </a:r>
                          <a:endParaRPr lang="is-I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1.15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600" u="none" strike="noStrike">
                              <a:effectLst/>
                            </a:rPr>
                            <a:t>3.8839</a:t>
                          </a:r>
                          <a:endParaRPr lang="hr-H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0.5968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mr-IN" sz="1600" u="none" strike="noStrike" dirty="0">
                              <a:effectLst/>
                            </a:rPr>
                            <a:t>7.725E-04</a:t>
                          </a:r>
                          <a:endParaRPr lang="mr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9500251"/>
                  </p:ext>
                </p:extLst>
              </p:nvPr>
            </p:nvGraphicFramePr>
            <p:xfrm>
              <a:off x="628651" y="1337080"/>
              <a:ext cx="3638549" cy="392071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14608"/>
                    <a:gridCol w="914608"/>
                    <a:gridCol w="775428"/>
                    <a:gridCol w="1033905"/>
                  </a:tblGrid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CN" altLang="en-US" sz="2000" u="none" strike="noStrike" dirty="0" smtClean="0">
                              <a:effectLst/>
                            </a:rPr>
                            <a:t>𝛼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u="none" strike="noStrike" dirty="0">
                              <a:effectLst/>
                            </a:rPr>
                            <a:t>E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zh-CN" altLang="en-US" sz="2000" u="none" strike="noStrike" dirty="0" smtClean="0">
                              <a:effectLst/>
                            </a:rPr>
                            <a:t>𝜎</a:t>
                          </a:r>
                          <a:r>
                            <a:rPr lang="en-US" altLang="zh-CN" sz="2000" u="none" strike="noStrike" baseline="30000" dirty="0" smtClean="0">
                              <a:effectLst/>
                            </a:rPr>
                            <a:t>2</a:t>
                          </a:r>
                          <a:endParaRPr 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b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51765" t="-69492" r="-1765" b="-1025424"/>
                          </a:stretch>
                        </a:blipFill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0.7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600" u="none" strike="noStrike" dirty="0">
                              <a:effectLst/>
                            </a:rPr>
                            <a:t>3.8611</a:t>
                          </a:r>
                          <a:endParaRPr lang="hr-H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0.4173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mr-IN" sz="1600" u="none" strike="noStrike">
                              <a:effectLst/>
                            </a:rPr>
                            <a:t>6.460E-04</a:t>
                          </a:r>
                          <a:endParaRPr lang="mr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0.75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600" u="none" strike="noStrike">
                              <a:effectLst/>
                            </a:rPr>
                            <a:t>3.8161</a:t>
                          </a:r>
                          <a:endParaRPr lang="hr-H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600" u="none" strike="noStrike">
                              <a:effectLst/>
                            </a:rPr>
                            <a:t>0.3285</a:t>
                          </a:r>
                          <a:endParaRPr lang="is-I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mr-IN" sz="1600" u="none" strike="noStrike">
                              <a:effectLst/>
                            </a:rPr>
                            <a:t>5.731E-04</a:t>
                          </a:r>
                          <a:endParaRPr lang="mr-IN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0.8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600" u="none" strike="noStrike" dirty="0">
                              <a:effectLst/>
                            </a:rPr>
                            <a:t>3.7877</a:t>
                          </a:r>
                          <a:endParaRPr lang="fi-FI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600" u="none" strike="noStrike">
                              <a:effectLst/>
                            </a:rPr>
                            <a:t>0.2725</a:t>
                          </a:r>
                          <a:endParaRPr lang="is-I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5.220E-04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0.85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uk-UA" sz="1600" u="none" strike="noStrike">
                              <a:effectLst/>
                            </a:rPr>
                            <a:t>3.7753</a:t>
                          </a:r>
                          <a:endParaRPr lang="uk-UA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>
                              <a:effectLst/>
                            </a:rPr>
                            <a:t>0.2715</a:t>
                          </a:r>
                          <a:endParaRPr lang="nb-NO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5.211E-04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0.9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uk-UA" sz="1600" u="none" strike="noStrike">
                              <a:effectLst/>
                            </a:rPr>
                            <a:t>3.774</a:t>
                          </a:r>
                          <a:endParaRPr lang="uk-UA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600" u="none" strike="noStrike" dirty="0">
                              <a:effectLst/>
                            </a:rPr>
                            <a:t>0.2795</a:t>
                          </a:r>
                          <a:endParaRPr lang="is-I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600" u="none" strike="noStrike" dirty="0">
                              <a:effectLst/>
                            </a:rPr>
                            <a:t>5.287E-04</a:t>
                          </a:r>
                          <a:endParaRPr lang="fi-FI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0.95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>
                              <a:effectLst/>
                            </a:rPr>
                            <a:t>3.7817</a:t>
                          </a:r>
                          <a:endParaRPr lang="nb-NO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0.3085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mr-IN" sz="1600" u="none" strike="noStrike" dirty="0">
                              <a:effectLst/>
                            </a:rPr>
                            <a:t>5.554E-04</a:t>
                          </a:r>
                          <a:endParaRPr lang="mr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i-FI" sz="1600" u="none" strike="noStrike">
                              <a:effectLst/>
                            </a:rPr>
                            <a:t>3.7976</a:t>
                          </a:r>
                          <a:endParaRPr lang="fi-FI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>
                              <a:effectLst/>
                            </a:rPr>
                            <a:t>0.354</a:t>
                          </a:r>
                          <a:endParaRPr lang="nb-NO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mr-IN" sz="1600" u="none" strike="noStrike" dirty="0">
                              <a:effectLst/>
                            </a:rPr>
                            <a:t>5.950E-04</a:t>
                          </a:r>
                          <a:endParaRPr lang="mr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600" u="none" strike="noStrike" dirty="0">
                              <a:effectLst/>
                            </a:rPr>
                            <a:t>1.05</a:t>
                          </a:r>
                          <a:endParaRPr lang="hr-H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600" u="none" strike="noStrike">
                              <a:effectLst/>
                            </a:rPr>
                            <a:t>3.8207</a:t>
                          </a:r>
                          <a:endParaRPr lang="is-I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600" u="none" strike="noStrike">
                              <a:effectLst/>
                            </a:rPr>
                            <a:t>0.4264</a:t>
                          </a:r>
                          <a:endParaRPr lang="hr-H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mr-IN" sz="1600" u="none" strike="noStrike" dirty="0">
                              <a:effectLst/>
                            </a:rPr>
                            <a:t>6.530E-04</a:t>
                          </a:r>
                          <a:endParaRPr lang="mr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1.1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600" u="none" strike="noStrike">
                              <a:effectLst/>
                            </a:rPr>
                            <a:t>3.8503</a:t>
                          </a:r>
                          <a:endParaRPr lang="hr-H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>
                              <a:effectLst/>
                            </a:rPr>
                            <a:t>0.529</a:t>
                          </a:r>
                          <a:endParaRPr lang="nb-NO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s-IS" sz="1600" u="none" strike="noStrike" dirty="0">
                              <a:effectLst/>
                            </a:rPr>
                            <a:t>7.273E-04</a:t>
                          </a:r>
                          <a:endParaRPr lang="is-I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  <a:tr h="3564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nb-NO" sz="1600" u="none" strike="noStrike" dirty="0">
                              <a:effectLst/>
                            </a:rPr>
                            <a:t>1.15</a:t>
                          </a:r>
                          <a:endParaRPr lang="nb-NO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r-HR" sz="1600" u="none" strike="noStrike">
                              <a:effectLst/>
                            </a:rPr>
                            <a:t>3.8839</a:t>
                          </a:r>
                          <a:endParaRPr lang="hr-H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it-IT" sz="1600" u="none" strike="noStrike">
                              <a:effectLst/>
                            </a:rPr>
                            <a:t>0.5968</a:t>
                          </a:r>
                          <a:endParaRPr lang="it-IT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mr-IN" sz="1600" u="none" strike="noStrike" dirty="0">
                              <a:effectLst/>
                            </a:rPr>
                            <a:t>7.725E-04</a:t>
                          </a:r>
                          <a:endParaRPr lang="mr-IN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charset="0"/>
                          </a:endParaRPr>
                        </a:p>
                      </a:txBody>
                      <a:tcPr marL="6350" marR="6350" marT="6350" marB="0" anchor="b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762000" y="534418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Table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Energies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variances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different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parameter</a:t>
            </a:r>
            <a:r>
              <a:rPr lang="zh-CN" altLang="en-US" sz="1400" dirty="0" smtClean="0"/>
              <a:t> 𝛼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𝜔</a:t>
            </a:r>
            <a:r>
              <a:rPr lang="en-US" altLang="zh-CN" sz="1400" dirty="0" smtClean="0"/>
              <a:t>=1)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851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discussion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/>
              <p:cNvSpPr txBox="1">
                <a:spLocks/>
              </p:cNvSpPr>
              <p:nvPr/>
            </p:nvSpPr>
            <p:spPr bwMode="auto">
              <a:xfrm>
                <a:off x="4572000" y="1421086"/>
                <a:ext cx="4019550" cy="45303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80178" indent="-180178" algn="l" defTabSz="803293" rtl="0" eaLnBrk="1" fontAlgn="base" hangingPunct="1">
                  <a:lnSpc>
                    <a:spcPct val="90000"/>
                  </a:lnSpc>
                  <a:spcBef>
                    <a:spcPts val="1206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§"/>
                  <a:defRPr sz="2200">
                    <a:solidFill>
                      <a:srgbClr val="064308"/>
                    </a:solidFill>
                    <a:latin typeface="Arial" charset="0"/>
                    <a:ea typeface="ＭＳ Ｐゴシック" pitchFamily="-65" charset="-128"/>
                    <a:cs typeface="ＭＳ Ｐゴシック" pitchFamily="-65" charset="-128"/>
                  </a:defRPr>
                </a:lvl1pPr>
                <a:lvl2pPr marL="363359" indent="-151650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ＭＳ Ｐゴシック"/>
                  </a:defRPr>
                </a:lvl2pPr>
                <a:lvl3pPr marL="591584" indent="-16065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Lucida Grande" charset="0"/>
                  <a:buChar char="»"/>
                  <a:defRPr sz="1800">
                    <a:solidFill>
                      <a:schemeClr val="tx1"/>
                    </a:solidFill>
                    <a:latin typeface="Arial" charset="0"/>
                    <a:ea typeface="ヒラギノ角ゴ Pro W3" pitchFamily="-111" charset="-128"/>
                    <a:cs typeface="ヒラギノ角ゴ Pro W3" pitchFamily="-111" charset="-128"/>
                  </a:defRPr>
                </a:lvl3pPr>
                <a:lvl4pPr marL="728219" indent="-133632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4pPr>
                <a:lvl5pPr marL="1002991" indent="-18017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Lucida Grande" charset="0"/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5pPr>
                <a:lvl6pPr marL="2223294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6pPr>
                <a:lvl7pPr marL="2680333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7pPr>
                <a:lvl8pPr marL="3137372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8pPr>
                <a:lvl9pPr marL="3594407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  <a:buFont typeface="Wingdings" charset="2"/>
                  <a:buChar char="§"/>
                </a:pP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Lowest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energy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err="1" smtClean="0"/>
                  <a:t>E</a:t>
                </a:r>
                <a:r>
                  <a:rPr lang="en-US" altLang="zh-CN" sz="2400" baseline="-25000" dirty="0" err="1" smtClean="0"/>
                  <a:t>min</a:t>
                </a:r>
                <a:r>
                  <a:rPr lang="en-US" altLang="zh-CN" sz="2400" dirty="0" smtClean="0"/>
                  <a:t>=3.7729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err="1" smtClean="0"/>
                  <a:t>a.u</a:t>
                </a:r>
                <a:r>
                  <a:rPr lang="en-US" altLang="zh-CN" sz="2400" dirty="0" smtClean="0"/>
                  <a:t>.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corresponding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</a:t>
                </a:r>
                <a:r>
                  <a:rPr lang="zh-CN" altLang="en-US" sz="2400" dirty="0" smtClean="0"/>
                  <a:t> 𝛼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0.875</a:t>
                </a:r>
              </a:p>
              <a:p>
                <a:pPr>
                  <a:lnSpc>
                    <a:spcPct val="100000"/>
                  </a:lnSpc>
                  <a:buFont typeface="Wingdings" charset="2"/>
                  <a:buChar char="§"/>
                </a:pPr>
                <a:r>
                  <a:rPr lang="zh-CN" altLang="en-US" sz="2400" dirty="0"/>
                  <a:t> </a:t>
                </a:r>
                <a:r>
                  <a:rPr lang="en-US" altLang="zh-CN" sz="2400" dirty="0" smtClean="0"/>
                  <a:t>Given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err="1" smtClean="0"/>
                  <a:t>E</a:t>
                </a:r>
                <a:r>
                  <a:rPr lang="en-US" altLang="zh-CN" sz="2400" baseline="-25000" dirty="0" err="1" smtClean="0"/>
                  <a:t>exa</a:t>
                </a:r>
                <a:r>
                  <a:rPr lang="en-US" altLang="zh-CN" sz="2400" dirty="0" smtClean="0"/>
                  <a:t>=3.558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err="1" smtClean="0"/>
                  <a:t>a.u</a:t>
                </a:r>
                <a:r>
                  <a:rPr lang="en-US" altLang="zh-CN" sz="2400" dirty="0" smtClean="0"/>
                  <a:t>.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diff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&gt;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0.2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err="1" smtClean="0"/>
                  <a:t>a.u</a:t>
                </a:r>
                <a:r>
                  <a:rPr lang="en-US" altLang="zh-CN" sz="2400" dirty="0" smtClean="0"/>
                  <a:t>.</a:t>
                </a:r>
              </a:p>
              <a:p>
                <a:pPr>
                  <a:lnSpc>
                    <a:spcPct val="100000"/>
                  </a:lnSpc>
                  <a:buFont typeface="Wingdings" charset="2"/>
                  <a:buChar char="§"/>
                </a:pP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Better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trail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wave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functions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for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better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results</a:t>
                </a:r>
                <a:r>
                  <a:rPr lang="zh-CN" altLang="en-US" sz="2400" dirty="0" smtClean="0"/>
                  <a:t> </a:t>
                </a:r>
                <a:endParaRPr lang="en-US" sz="2400" dirty="0"/>
              </a:p>
              <a:p>
                <a:pPr>
                  <a:lnSpc>
                    <a:spcPct val="100000"/>
                  </a:lnSpc>
                  <a:buFont typeface="Wingdings" charset="2"/>
                  <a:buChar char="§"/>
                </a:pPr>
                <a:endParaRPr lang="en-US" altLang="zh-CN" sz="24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sz="1800" dirty="0"/>
              </a:p>
              <a:p>
                <a:pPr lvl="1">
                  <a:lnSpc>
                    <a:spcPct val="100000"/>
                  </a:lnSpc>
                </a:pP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sz="2400" dirty="0" smtClean="0"/>
              </a:p>
            </p:txBody>
          </p:sp>
        </mc:Choice>
        <mc:Fallback xmlns="">
          <p:sp>
            <p:nvSpPr>
              <p:cNvPr id="8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1421086"/>
                <a:ext cx="4019550" cy="4530320"/>
              </a:xfrm>
              <a:prstGeom prst="rect">
                <a:avLst/>
              </a:prstGeom>
              <a:blipFill rotWithShape="0">
                <a:blip r:embed="rId3"/>
                <a:stretch>
                  <a:fillRect l="-4249" r="-33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62000" y="5245804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Figure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Energies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parameter</a:t>
            </a:r>
            <a:r>
              <a:rPr lang="zh-CN" altLang="en-US" sz="1400" dirty="0" smtClean="0"/>
              <a:t> 𝛼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𝜔</a:t>
            </a:r>
            <a:r>
              <a:rPr lang="en-US" altLang="zh-CN" sz="1400" dirty="0" smtClean="0"/>
              <a:t>=1)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371992"/>
            <a:ext cx="3809607" cy="38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discussion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/>
              <p:cNvSpPr txBox="1">
                <a:spLocks/>
              </p:cNvSpPr>
              <p:nvPr/>
            </p:nvSpPr>
            <p:spPr bwMode="auto">
              <a:xfrm>
                <a:off x="4694027" y="1297042"/>
                <a:ext cx="4019550" cy="45303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80178" indent="-180178" algn="l" defTabSz="803293" rtl="0" eaLnBrk="1" fontAlgn="base" hangingPunct="1">
                  <a:lnSpc>
                    <a:spcPct val="90000"/>
                  </a:lnSpc>
                  <a:spcBef>
                    <a:spcPts val="1206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§"/>
                  <a:defRPr sz="2200">
                    <a:solidFill>
                      <a:srgbClr val="064308"/>
                    </a:solidFill>
                    <a:latin typeface="Arial" charset="0"/>
                    <a:ea typeface="ＭＳ Ｐゴシック" pitchFamily="-65" charset="-128"/>
                    <a:cs typeface="ＭＳ Ｐゴシック" pitchFamily="-65" charset="-128"/>
                  </a:defRPr>
                </a:lvl1pPr>
                <a:lvl2pPr marL="363359" indent="-151650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ＭＳ Ｐゴシック"/>
                  </a:defRPr>
                </a:lvl2pPr>
                <a:lvl3pPr marL="591584" indent="-16065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Lucida Grande" charset="0"/>
                  <a:buChar char="»"/>
                  <a:defRPr sz="1800">
                    <a:solidFill>
                      <a:schemeClr val="tx1"/>
                    </a:solidFill>
                    <a:latin typeface="Arial" charset="0"/>
                    <a:ea typeface="ヒラギノ角ゴ Pro W3" pitchFamily="-111" charset="-128"/>
                    <a:cs typeface="ヒラギノ角ゴ Pro W3" pitchFamily="-111" charset="-128"/>
                  </a:defRPr>
                </a:lvl3pPr>
                <a:lvl4pPr marL="728219" indent="-133632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4pPr>
                <a:lvl5pPr marL="1002991" indent="-18017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Lucida Grande" charset="0"/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5pPr>
                <a:lvl6pPr marL="2223294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6pPr>
                <a:lvl7pPr marL="2680333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7pPr>
                <a:lvl8pPr marL="3137372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8pPr>
                <a:lvl9pPr marL="3594407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 smtClean="0"/>
              </a:p>
              <a:p>
                <a:pPr>
                  <a:lnSpc>
                    <a:spcPct val="100000"/>
                  </a:lnSpc>
                  <a:buFont typeface="Wingdings" charset="2"/>
                  <a:buChar char="§"/>
                </a:pP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Lowest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energy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err="1" smtClean="0"/>
                  <a:t>E</a:t>
                </a:r>
                <a:r>
                  <a:rPr lang="en-US" altLang="zh-CN" sz="2400" baseline="-25000" dirty="0" err="1" smtClean="0"/>
                  <a:t>min</a:t>
                </a:r>
                <a:r>
                  <a:rPr lang="en-US" altLang="zh-CN" sz="2400" dirty="0" smtClean="0"/>
                  <a:t>=3.7296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err="1" smtClean="0"/>
                  <a:t>a.u</a:t>
                </a:r>
                <a:r>
                  <a:rPr lang="en-US" altLang="zh-CN" sz="2400" dirty="0" smtClean="0"/>
                  <a:t>.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corresponding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</a:t>
                </a:r>
                <a:r>
                  <a:rPr lang="zh-CN" altLang="en-US" sz="2400" dirty="0" smtClean="0"/>
                  <a:t> 𝛼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1.025,</a:t>
                </a:r>
                <a:r>
                  <a:rPr lang="zh-CN" altLang="en-US" sz="2400" dirty="0" smtClean="0"/>
                  <a:t> 𝛽</a:t>
                </a:r>
                <a:r>
                  <a:rPr lang="zh-CN" altLang="en-US" sz="2400" dirty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0.18</a:t>
                </a:r>
              </a:p>
              <a:p>
                <a:pPr>
                  <a:lnSpc>
                    <a:spcPct val="100000"/>
                  </a:lnSpc>
                  <a:buFont typeface="Wingdings" charset="2"/>
                  <a:buChar char="§"/>
                </a:pPr>
                <a:r>
                  <a:rPr lang="zh-CN" altLang="en-US" sz="2400" dirty="0"/>
                  <a:t> </a:t>
                </a:r>
                <a:r>
                  <a:rPr lang="en-US" altLang="zh-CN" sz="2400" dirty="0" smtClean="0"/>
                  <a:t>0.05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err="1" smtClean="0"/>
                  <a:t>a.u</a:t>
                </a:r>
                <a:r>
                  <a:rPr lang="en-US" altLang="zh-CN" sz="2400" dirty="0" smtClean="0"/>
                  <a:t>.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improvement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from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before</a:t>
                </a:r>
              </a:p>
              <a:p>
                <a:pPr>
                  <a:lnSpc>
                    <a:spcPct val="100000"/>
                  </a:lnSpc>
                  <a:buFont typeface="Wingdings" charset="2"/>
                  <a:buChar char="§"/>
                </a:pP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is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better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than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</a:rPr>
                          <m:t>𝑇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buFont typeface="Wingdings" charset="2"/>
                  <a:buChar char="§"/>
                </a:pPr>
                <a:endParaRPr lang="en-US" altLang="zh-CN" sz="24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sz="1800" dirty="0"/>
              </a:p>
              <a:p>
                <a:pPr lvl="1">
                  <a:lnSpc>
                    <a:spcPct val="100000"/>
                  </a:lnSpc>
                </a:pP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sz="2400" dirty="0" smtClean="0"/>
              </a:p>
            </p:txBody>
          </p:sp>
        </mc:Choice>
        <mc:Fallback xmlns="">
          <p:sp>
            <p:nvSpPr>
              <p:cNvPr id="8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4027" y="1297042"/>
                <a:ext cx="4019550" cy="4530320"/>
              </a:xfrm>
              <a:prstGeom prst="rect">
                <a:avLst/>
              </a:prstGeom>
              <a:blipFill rotWithShape="0">
                <a:blip r:embed="rId3"/>
                <a:stretch>
                  <a:fillRect l="-4249" r="-42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9028" y="5441626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Figure</a:t>
            </a:r>
            <a:r>
              <a:rPr lang="zh-CN" altLang="en-US" sz="1400" dirty="0" smtClean="0"/>
              <a:t> </a:t>
            </a:r>
            <a:r>
              <a:rPr lang="en-US" altLang="zh-CN" sz="1400" dirty="0"/>
              <a:t>2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Energies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function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of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parameters</a:t>
            </a:r>
            <a:r>
              <a:rPr lang="zh-CN" altLang="en-US" sz="1400" dirty="0" smtClean="0"/>
              <a:t> 𝛼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𝛽</a:t>
            </a:r>
            <a:r>
              <a:rPr lang="en-US" altLang="zh-CN" sz="1400" dirty="0" smtClean="0"/>
              <a:t>.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𝜔</a:t>
            </a:r>
            <a:r>
              <a:rPr lang="en-US" altLang="zh-CN" sz="1400" dirty="0" smtClean="0"/>
              <a:t>=1)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9" y="1305428"/>
            <a:ext cx="3934999" cy="41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Remaining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improvments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28650" y="1067100"/>
            <a:ext cx="7886700" cy="50274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80178" indent="-180178" algn="l" defTabSz="803293" rtl="0" eaLnBrk="1" fontAlgn="base" hangingPunct="1">
              <a:lnSpc>
                <a:spcPct val="90000"/>
              </a:lnSpc>
              <a:spcBef>
                <a:spcPts val="1206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200">
                <a:solidFill>
                  <a:srgbClr val="064308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63359" indent="-151650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591584" indent="-16065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Lucida Grande" charset="0"/>
              <a:buChar char="»"/>
              <a:defRPr>
                <a:solidFill>
                  <a:schemeClr val="tx1"/>
                </a:solidFill>
                <a:latin typeface="Arial" charset="0"/>
                <a:ea typeface="ヒラギノ角ゴ Pro W3" pitchFamily="-111" charset="-128"/>
                <a:cs typeface="ヒラギノ角ゴ Pro W3" pitchFamily="-111" charset="-128"/>
              </a:defRPr>
            </a:lvl3pPr>
            <a:lvl4pPr marL="728219" indent="-133632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4pPr>
            <a:lvl5pPr marL="1002991" indent="-18017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Lucida Grande" charset="0"/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5pPr>
            <a:lvl6pPr marL="2223294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680333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137372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594407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endParaRPr lang="en-US" altLang="zh-CN" sz="2400" kern="0" dirty="0"/>
          </a:p>
          <a:p>
            <a:r>
              <a:rPr lang="zh-CN" altLang="en-US" sz="2400" kern="0" dirty="0"/>
              <a:t> </a:t>
            </a:r>
            <a:r>
              <a:rPr lang="en-US" altLang="zh-CN" sz="2400" kern="0" dirty="0" smtClean="0"/>
              <a:t>Calculations</a:t>
            </a:r>
            <a:r>
              <a:rPr lang="zh-CN" altLang="en-US" sz="2400" kern="0" dirty="0" smtClean="0"/>
              <a:t> </a:t>
            </a:r>
            <a:r>
              <a:rPr lang="en-US" altLang="zh-CN" sz="2400" kern="0" dirty="0" smtClean="0"/>
              <a:t>energies</a:t>
            </a:r>
            <a:r>
              <a:rPr lang="zh-CN" altLang="en-US" sz="2400" kern="0" dirty="0" smtClean="0"/>
              <a:t> </a:t>
            </a:r>
            <a:r>
              <a:rPr lang="en-US" altLang="zh-CN" sz="2400" kern="0" dirty="0" smtClean="0"/>
              <a:t>for</a:t>
            </a:r>
            <a:r>
              <a:rPr lang="zh-CN" altLang="en-US" sz="2400" kern="0" dirty="0" smtClean="0"/>
              <a:t> </a:t>
            </a:r>
            <a:r>
              <a:rPr lang="en-US" altLang="zh-CN" sz="2400" kern="0" dirty="0" smtClean="0"/>
              <a:t>different</a:t>
            </a:r>
            <a:r>
              <a:rPr lang="zh-CN" altLang="en-US" sz="2400" kern="0" dirty="0" smtClean="0"/>
              <a:t>  </a:t>
            </a:r>
            <a:r>
              <a:rPr lang="zh-CN" altLang="en-US" sz="2400" dirty="0" smtClean="0"/>
              <a:t>𝜔</a:t>
            </a:r>
            <a:endParaRPr lang="en-US" altLang="zh-CN" sz="2400" kern="0" dirty="0" smtClean="0"/>
          </a:p>
          <a:p>
            <a:pPr lvl="1"/>
            <a:r>
              <a:rPr lang="en-US" altLang="zh-CN" kern="0" dirty="0" smtClean="0"/>
              <a:t>How</a:t>
            </a:r>
            <a:r>
              <a:rPr lang="zh-CN" altLang="en-US" kern="0" dirty="0" smtClean="0"/>
              <a:t> </a:t>
            </a:r>
            <a:r>
              <a:rPr lang="zh-CN" altLang="en-US" dirty="0" smtClean="0"/>
              <a:t>𝜔 </a:t>
            </a:r>
            <a:r>
              <a:rPr lang="en-US" altLang="zh-CN" dirty="0" smtClean="0"/>
              <a:t>relates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energy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variational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parameters</a:t>
            </a:r>
          </a:p>
          <a:p>
            <a:pPr lvl="1"/>
            <a:r>
              <a:rPr lang="en-US" altLang="zh-CN" dirty="0" smtClean="0"/>
              <a:t>Compare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obtained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(diagonalization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used)</a:t>
            </a:r>
          </a:p>
          <a:p>
            <a:pPr lvl="1"/>
            <a:endParaRPr lang="en-US" altLang="zh-CN" kern="0" dirty="0"/>
          </a:p>
          <a:p>
            <a:r>
              <a:rPr lang="zh-CN" altLang="en-US" sz="2400" kern="0" dirty="0"/>
              <a:t> </a:t>
            </a:r>
            <a:r>
              <a:rPr lang="en-US" altLang="zh-CN" sz="2400" kern="0" dirty="0" smtClean="0"/>
              <a:t>Test</a:t>
            </a:r>
            <a:r>
              <a:rPr lang="zh-CN" altLang="en-US" sz="2400" kern="0" dirty="0" smtClean="0"/>
              <a:t> </a:t>
            </a:r>
            <a:r>
              <a:rPr lang="en-US" altLang="zh-CN" sz="2400" kern="0" dirty="0" smtClean="0"/>
              <a:t>of</a:t>
            </a:r>
            <a:r>
              <a:rPr lang="zh-CN" altLang="en-US" sz="2400" kern="0" dirty="0" smtClean="0"/>
              <a:t> </a:t>
            </a:r>
            <a:r>
              <a:rPr lang="en-US" altLang="zh-CN" sz="2400" kern="0" dirty="0" smtClean="0"/>
              <a:t>virial</a:t>
            </a:r>
            <a:r>
              <a:rPr lang="zh-CN" altLang="en-US" sz="2400" kern="0" dirty="0" smtClean="0"/>
              <a:t> </a:t>
            </a:r>
            <a:r>
              <a:rPr lang="en-US" altLang="zh-CN" sz="2400" kern="0" dirty="0" smtClean="0"/>
              <a:t>theorem</a:t>
            </a:r>
          </a:p>
          <a:p>
            <a:pPr lvl="1"/>
            <a:r>
              <a:rPr lang="en-US" altLang="zh-CN" kern="0" dirty="0" smtClean="0"/>
              <a:t>H.O.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potential: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&lt;T&gt;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=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&lt;V</a:t>
            </a:r>
            <a:r>
              <a:rPr lang="en-US" altLang="zh-CN" kern="0" dirty="0" smtClean="0"/>
              <a:t>&gt;</a:t>
            </a:r>
          </a:p>
          <a:p>
            <a:pPr lvl="1"/>
            <a:r>
              <a:rPr lang="en-US" altLang="zh-CN" kern="0" dirty="0"/>
              <a:t>Coulomb</a:t>
            </a:r>
            <a:r>
              <a:rPr lang="zh-CN" altLang="en-US" kern="0" dirty="0"/>
              <a:t> </a:t>
            </a:r>
            <a:r>
              <a:rPr lang="en-US" altLang="zh-CN" kern="0" dirty="0" smtClean="0"/>
              <a:t>interaction: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&lt;T&gt;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=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0.5</a:t>
            </a:r>
            <a:r>
              <a:rPr lang="zh-CN" altLang="en-US" kern="0" dirty="0" smtClean="0"/>
              <a:t>*</a:t>
            </a:r>
            <a:r>
              <a:rPr lang="en-US" altLang="zh-CN" kern="0" dirty="0" smtClean="0"/>
              <a:t>&lt;V&gt;</a:t>
            </a:r>
            <a:endParaRPr lang="en-US" altLang="zh-CN" kern="0" dirty="0"/>
          </a:p>
          <a:p>
            <a:pPr lvl="1"/>
            <a:r>
              <a:rPr lang="en-US" altLang="zh-CN" kern="0" dirty="0" smtClean="0"/>
              <a:t>Relative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strength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of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Coulomb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interaction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compared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with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H.O.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potential</a:t>
            </a:r>
          </a:p>
          <a:p>
            <a:pPr lvl="1"/>
            <a:endParaRPr lang="en-US" kern="0" dirty="0"/>
          </a:p>
          <a:p>
            <a:r>
              <a:rPr lang="zh-CN" altLang="en-US" kern="0" dirty="0" smtClean="0"/>
              <a:t> </a:t>
            </a:r>
            <a:r>
              <a:rPr lang="en-US" altLang="zh-CN" kern="0" dirty="0" smtClean="0"/>
              <a:t>Automatic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search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for</a:t>
            </a:r>
            <a:r>
              <a:rPr lang="zh-CN" altLang="en-US" kern="0" dirty="0" smtClean="0"/>
              <a:t> </a:t>
            </a:r>
            <a:r>
              <a:rPr lang="en-US" altLang="zh-CN" kern="0" dirty="0" err="1" smtClean="0"/>
              <a:t>variational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parameters’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intervals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and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suitable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step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size</a:t>
            </a:r>
            <a:endParaRPr lang="en-US" dirty="0"/>
          </a:p>
          <a:p>
            <a:pPr lvl="1"/>
            <a:endParaRPr lang="en-US" altLang="zh-CN" kern="0" dirty="0"/>
          </a:p>
          <a:p>
            <a:pPr lvl="1"/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8922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Outlook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, Slide </a:t>
            </a:r>
            <a:fld id="{CF988859-7953-4624-98C4-717249B46A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28650" y="1067100"/>
            <a:ext cx="7886700" cy="50274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80178" indent="-180178" algn="l" defTabSz="803293" rtl="0" eaLnBrk="1" fontAlgn="base" hangingPunct="1">
              <a:lnSpc>
                <a:spcPct val="90000"/>
              </a:lnSpc>
              <a:spcBef>
                <a:spcPts val="1206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200">
                <a:solidFill>
                  <a:srgbClr val="064308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63359" indent="-151650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591584" indent="-16065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Lucida Grande" charset="0"/>
              <a:buChar char="»"/>
              <a:defRPr>
                <a:solidFill>
                  <a:schemeClr val="tx1"/>
                </a:solidFill>
                <a:latin typeface="Arial" charset="0"/>
                <a:ea typeface="ヒラギノ角ゴ Pro W3" pitchFamily="-111" charset="-128"/>
                <a:cs typeface="ヒラギノ角ゴ Pro W3" pitchFamily="-111" charset="-128"/>
              </a:defRPr>
            </a:lvl3pPr>
            <a:lvl4pPr marL="728219" indent="-133632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4pPr>
            <a:lvl5pPr marL="1002991" indent="-18017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Lucida Grande" charset="0"/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5pPr>
            <a:lvl6pPr marL="2223294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680333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137372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594407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endParaRPr lang="en-US" altLang="zh-CN" sz="2400" kern="0" dirty="0"/>
          </a:p>
          <a:p>
            <a:r>
              <a:rPr lang="zh-CN" altLang="en-US" sz="2400" kern="0" dirty="0"/>
              <a:t> </a:t>
            </a:r>
            <a:r>
              <a:rPr lang="en-US" altLang="zh-CN" sz="2400" kern="0" dirty="0" smtClean="0"/>
              <a:t>Numerical</a:t>
            </a:r>
            <a:r>
              <a:rPr lang="zh-CN" altLang="en-US" sz="2400" kern="0" dirty="0" smtClean="0"/>
              <a:t> </a:t>
            </a:r>
            <a:r>
              <a:rPr lang="en-US" altLang="zh-CN" sz="2400" kern="0" dirty="0" smtClean="0"/>
              <a:t>integral</a:t>
            </a:r>
            <a:r>
              <a:rPr lang="zh-CN" altLang="en-US" sz="2400" kern="0" dirty="0" smtClean="0"/>
              <a:t> </a:t>
            </a:r>
            <a:r>
              <a:rPr lang="en-US" altLang="zh-CN" sz="2400" kern="0" dirty="0" smtClean="0"/>
              <a:t>using</a:t>
            </a:r>
            <a:r>
              <a:rPr lang="zh-CN" altLang="en-US" sz="2400" kern="0" dirty="0" smtClean="0"/>
              <a:t> </a:t>
            </a:r>
            <a:r>
              <a:rPr lang="en-US" altLang="zh-CN" sz="2400" kern="0" dirty="0" smtClean="0"/>
              <a:t>MC</a:t>
            </a:r>
            <a:r>
              <a:rPr lang="zh-CN" altLang="en-US" sz="2400" kern="0" dirty="0" smtClean="0"/>
              <a:t> </a:t>
            </a:r>
            <a:r>
              <a:rPr lang="en-US" altLang="zh-CN" sz="2400" kern="0" dirty="0" smtClean="0"/>
              <a:t>method</a:t>
            </a:r>
          </a:p>
          <a:p>
            <a:pPr lvl="1"/>
            <a:r>
              <a:rPr lang="zh-CN" altLang="en-US" kern="0" dirty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onanalytic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dimensional</a:t>
            </a:r>
            <a:r>
              <a:rPr lang="zh-CN" altLang="en-US" dirty="0"/>
              <a:t> </a:t>
            </a:r>
            <a:r>
              <a:rPr lang="en-US" altLang="zh-CN" dirty="0"/>
              <a:t>integrals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 </a:t>
            </a:r>
            <a:r>
              <a:rPr lang="en-US" altLang="zh-CN" kern="0" dirty="0" smtClean="0"/>
              <a:t>Metropolis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algorithm: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sampling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strategy</a:t>
            </a:r>
          </a:p>
          <a:p>
            <a:pPr lvl="1"/>
            <a:endParaRPr lang="en-US" altLang="zh-CN" kern="0" dirty="0"/>
          </a:p>
          <a:p>
            <a:r>
              <a:rPr lang="zh-CN" altLang="en-US" kern="0" dirty="0" smtClean="0"/>
              <a:t> </a:t>
            </a:r>
            <a:r>
              <a:rPr lang="en-US" altLang="zh-CN" kern="0" dirty="0" smtClean="0"/>
              <a:t>Solving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two-electron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H.O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potential</a:t>
            </a:r>
          </a:p>
          <a:p>
            <a:pPr lvl="1"/>
            <a:r>
              <a:rPr lang="en-US" altLang="zh-CN" kern="0" dirty="0" err="1" smtClean="0"/>
              <a:t>Variational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principle</a:t>
            </a:r>
            <a:r>
              <a:rPr lang="zh-CN" altLang="en-US" kern="0" dirty="0" smtClean="0"/>
              <a:t>               </a:t>
            </a:r>
            <a:r>
              <a:rPr lang="en-US" altLang="zh-CN" kern="0" dirty="0" smtClean="0"/>
              <a:t>Numerical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integral</a:t>
            </a:r>
          </a:p>
          <a:p>
            <a:pPr lvl="1"/>
            <a:r>
              <a:rPr lang="en-US" altLang="zh-CN" kern="0" dirty="0" smtClean="0"/>
              <a:t>Two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trail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wave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functions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used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in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calculations</a:t>
            </a:r>
          </a:p>
          <a:p>
            <a:pPr lvl="1"/>
            <a:endParaRPr lang="en-US" altLang="zh-CN" kern="0" dirty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Outlook</a:t>
            </a:r>
          </a:p>
          <a:p>
            <a:pPr lvl="1"/>
            <a:r>
              <a:rPr lang="en-US" altLang="zh-CN" kern="0" dirty="0" smtClean="0"/>
              <a:t>Extension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to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atom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systems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and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many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body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system</a:t>
            </a:r>
          </a:p>
          <a:p>
            <a:pPr lvl="1"/>
            <a:r>
              <a:rPr lang="en-US" altLang="zh-CN" kern="0" dirty="0" smtClean="0"/>
              <a:t>Combined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with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machine</a:t>
            </a:r>
            <a:r>
              <a:rPr lang="zh-CN" altLang="en-US" kern="0" dirty="0" smtClean="0"/>
              <a:t> </a:t>
            </a:r>
            <a:r>
              <a:rPr lang="en-US" altLang="zh-CN" kern="0" dirty="0" smtClean="0"/>
              <a:t>learning</a:t>
            </a:r>
            <a:endParaRPr lang="en-US" altLang="zh-CN" kern="0" dirty="0"/>
          </a:p>
          <a:p>
            <a:pPr lvl="1"/>
            <a:endParaRPr lang="en-US" altLang="zh-CN" kern="0" dirty="0"/>
          </a:p>
          <a:p>
            <a:pPr lvl="1"/>
            <a:endParaRPr lang="en-US" altLang="zh-CN" kern="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3429000"/>
            <a:ext cx="83820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495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 </a:t>
            </a:r>
            <a:endParaRPr lang="en-US" altLang="zh-CN" sz="2800" dirty="0" smtClean="0"/>
          </a:p>
          <a:p>
            <a:pPr>
              <a:buFont typeface="Wingdings" charset="2"/>
              <a:buChar char="§"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Monte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Carlo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Method</a:t>
            </a:r>
            <a:endParaRPr lang="en-US" altLang="zh-CN" sz="2600" dirty="0" smtClean="0"/>
          </a:p>
          <a:p>
            <a:pPr>
              <a:buFont typeface="Wingdings" charset="2"/>
              <a:buChar char="§"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Metropolis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algorithm</a:t>
            </a:r>
            <a:endParaRPr lang="en-US" altLang="zh-CN" sz="2600" dirty="0" smtClean="0"/>
          </a:p>
          <a:p>
            <a:pPr>
              <a:buFont typeface="Wingdings" charset="2"/>
              <a:buChar char="§"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Application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>
                <a:latin typeface="Helvetica" charset="0"/>
                <a:ea typeface="Helvetica" charset="0"/>
                <a:cs typeface="Helvetica" charset="0"/>
              </a:rPr>
              <a:t>quantum</a:t>
            </a:r>
            <a:r>
              <a:rPr lang="zh-CN" altLang="en-US" sz="28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2800" dirty="0">
                <a:latin typeface="Helvetica" charset="0"/>
                <a:ea typeface="Helvetica" charset="0"/>
                <a:cs typeface="Helvetica" charset="0"/>
              </a:rPr>
              <a:t>physics</a:t>
            </a:r>
            <a:endParaRPr lang="en-US" altLang="zh-CN" sz="2800" dirty="0" smtClean="0"/>
          </a:p>
          <a:p>
            <a:pPr>
              <a:buFont typeface="Wingdings" charset="2"/>
              <a:buChar char="§"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Result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discussion</a:t>
            </a:r>
          </a:p>
          <a:p>
            <a:pPr>
              <a:buFont typeface="Wingdings" charset="2"/>
              <a:buChar char="§"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Conclusion</a:t>
            </a:r>
            <a:endParaRPr lang="en-US" altLang="zh-C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62240"/>
            <a:ext cx="8991600" cy="532806"/>
          </a:xfrm>
        </p:spPr>
        <p:txBody>
          <a:bodyPr/>
          <a:lstStyle/>
          <a:p>
            <a:r>
              <a:rPr lang="en-US" altLang="zh-CN" sz="3600" dirty="0"/>
              <a:t>Content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, Slide </a:t>
            </a:r>
            <a:fld id="{35AD4620-7552-4207-8973-898801ED212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6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628650" y="1337080"/>
            <a:ext cx="7886700" cy="4530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178" indent="-180178" algn="l" defTabSz="803293" rtl="0" eaLnBrk="1" fontAlgn="base" hangingPunct="1">
              <a:lnSpc>
                <a:spcPct val="90000"/>
              </a:lnSpc>
              <a:spcBef>
                <a:spcPts val="1206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200">
                <a:solidFill>
                  <a:srgbClr val="064308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63359" indent="-151650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591584" indent="-16065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1800">
                <a:solidFill>
                  <a:schemeClr val="tx1"/>
                </a:solidFill>
                <a:latin typeface="Arial" charset="0"/>
                <a:ea typeface="ヒラギノ角ゴ Pro W3" pitchFamily="-111" charset="-128"/>
                <a:cs typeface="ヒラギノ角ゴ Pro W3" pitchFamily="-111" charset="-128"/>
              </a:defRPr>
            </a:lvl3pPr>
            <a:lvl4pPr marL="728219" indent="-133632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4pPr>
            <a:lvl5pPr marL="1002991" indent="-18017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Lucida Grande" charset="0"/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5pPr>
            <a:lvl6pPr marL="2223294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680333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137372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594407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/>
              <a:t> </a:t>
            </a:r>
            <a:r>
              <a:rPr lang="en-US" altLang="zh-CN" sz="2800" dirty="0" smtClean="0"/>
              <a:t>Solving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problems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randomness</a:t>
            </a:r>
          </a:p>
          <a:p>
            <a:pPr marL="726059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600" dirty="0" smtClean="0"/>
              <a:t>Named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by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city</a:t>
            </a:r>
          </a:p>
          <a:p>
            <a:pPr marL="726059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600" dirty="0" smtClean="0"/>
              <a:t>Problem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solving</a:t>
            </a:r>
            <a:r>
              <a:rPr lang="zh-CN" altLang="en-US" sz="2600" dirty="0" smtClean="0"/>
              <a:t> </a:t>
            </a:r>
            <a:r>
              <a:rPr lang="en-US" altLang="zh-CN" sz="2600" dirty="0"/>
              <a:t>s</a:t>
            </a:r>
            <a:r>
              <a:rPr lang="en-US" altLang="zh-CN" sz="2600" dirty="0" smtClean="0"/>
              <a:t>trategy</a:t>
            </a:r>
            <a:r>
              <a:rPr lang="zh-CN" altLang="en-US" sz="2600" dirty="0" smtClean="0"/>
              <a:t> </a:t>
            </a:r>
            <a:endParaRPr lang="en-US" altLang="zh-CN" sz="2600" dirty="0"/>
          </a:p>
          <a:p>
            <a:pPr marL="726059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600" dirty="0" smtClean="0"/>
              <a:t>Gives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appropriate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solutions,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getting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close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to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real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situation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as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increasing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samplings</a:t>
            </a:r>
            <a:endParaRPr lang="en-US" altLang="zh-CN" sz="2600" dirty="0" smtClean="0"/>
          </a:p>
          <a:p>
            <a:pPr marL="726059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600" dirty="0" smtClean="0"/>
              <a:t>Complex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for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simple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problems,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effective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for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complex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problems</a:t>
            </a:r>
          </a:p>
          <a:p>
            <a:pPr marL="211709" lvl="1" indent="0">
              <a:lnSpc>
                <a:spcPct val="100000"/>
              </a:lnSpc>
              <a:buNone/>
            </a:pPr>
            <a:r>
              <a:rPr lang="en-US" altLang="zh-CN" sz="2600" dirty="0" smtClean="0"/>
              <a:t>	</a:t>
            </a:r>
            <a:r>
              <a:rPr lang="mr-IN" altLang="zh-CN" sz="2600" dirty="0" smtClean="0"/>
              <a:t>…</a:t>
            </a:r>
            <a:endParaRPr lang="en-US" altLang="zh-CN" sz="2600" dirty="0" smtClean="0"/>
          </a:p>
          <a:p>
            <a:pPr marL="726059" lvl="1" indent="-514350">
              <a:lnSpc>
                <a:spcPct val="100000"/>
              </a:lnSpc>
              <a:buFont typeface="+mj-lt"/>
              <a:buAutoNum type="arabicPeriod"/>
            </a:pPr>
            <a:endParaRPr lang="en-US" altLang="zh-CN" sz="2600" dirty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Monte</a:t>
            </a:r>
            <a:r>
              <a:rPr lang="zh-CN" altLang="en-US" dirty="0"/>
              <a:t> </a:t>
            </a:r>
            <a:r>
              <a:rPr lang="en-US" altLang="zh-CN" dirty="0"/>
              <a:t>Carlo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628650" y="1410114"/>
            <a:ext cx="7886700" cy="4530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178" indent="-180178" algn="l" defTabSz="803293" rtl="0" eaLnBrk="1" fontAlgn="base" hangingPunct="1">
              <a:lnSpc>
                <a:spcPct val="90000"/>
              </a:lnSpc>
              <a:spcBef>
                <a:spcPts val="1206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200">
                <a:solidFill>
                  <a:srgbClr val="064308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63359" indent="-151650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591584" indent="-16065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1800">
                <a:solidFill>
                  <a:schemeClr val="tx1"/>
                </a:solidFill>
                <a:latin typeface="Arial" charset="0"/>
                <a:ea typeface="ヒラギノ角ゴ Pro W3" pitchFamily="-111" charset="-128"/>
                <a:cs typeface="ヒラギノ角ゴ Pro W3" pitchFamily="-111" charset="-128"/>
              </a:defRPr>
            </a:lvl3pPr>
            <a:lvl4pPr marL="728219" indent="-133632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4pPr>
            <a:lvl5pPr marL="1002991" indent="-18017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Lucida Grande" charset="0"/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5pPr>
            <a:lvl6pPr marL="2223294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680333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137372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594407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 smtClean="0"/>
              <a:t> </a:t>
            </a:r>
            <a:r>
              <a:rPr lang="en-US" altLang="zh-CN" sz="2800" dirty="0" smtClean="0"/>
              <a:t>Numerical</a:t>
            </a:r>
            <a:r>
              <a:rPr lang="zh-CN" altLang="en-US" sz="2800" dirty="0" smtClean="0"/>
              <a:t> </a:t>
            </a:r>
            <a:r>
              <a:rPr lang="en-US" altLang="zh-CN" sz="2800" dirty="0"/>
              <a:t>integral</a:t>
            </a:r>
            <a:endParaRPr lang="en-US" altLang="zh-CN" sz="2600" dirty="0" smtClean="0"/>
          </a:p>
          <a:p>
            <a:pPr lvl="1">
              <a:lnSpc>
                <a:spcPct val="100000"/>
              </a:lnSpc>
            </a:pPr>
            <a:endParaRPr lang="en-US" altLang="zh-CN" sz="2600" dirty="0"/>
          </a:p>
          <a:p>
            <a:pPr lvl="8">
              <a:lnSpc>
                <a:spcPct val="100000"/>
              </a:lnSpc>
            </a:pPr>
            <a:r>
              <a:rPr lang="zh-CN" altLang="en-US" sz="1900" dirty="0" smtClean="0"/>
              <a:t>     </a:t>
            </a:r>
            <a:endParaRPr lang="en-US" altLang="zh-CN" sz="1900" dirty="0"/>
          </a:p>
          <a:p>
            <a:pPr lvl="8">
              <a:lnSpc>
                <a:spcPct val="100000"/>
              </a:lnSpc>
              <a:buFont typeface="Arial" charset="0"/>
              <a:buChar char="•"/>
            </a:pPr>
            <a:r>
              <a:rPr lang="zh-CN" altLang="en-US" sz="1900" dirty="0" smtClean="0"/>
              <a:t>           </a:t>
            </a:r>
            <a:endParaRPr lang="en-US" altLang="zh-CN" sz="1900" dirty="0" smtClean="0"/>
          </a:p>
          <a:p>
            <a:pPr lvl="1"/>
            <a:endParaRPr lang="en-US" altLang="zh-CN" sz="2600" dirty="0"/>
          </a:p>
          <a:p>
            <a:pPr lvl="1"/>
            <a:endParaRPr lang="en-US" altLang="zh-CN" sz="26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Monte</a:t>
            </a:r>
            <a:r>
              <a:rPr lang="zh-CN" altLang="en-US" dirty="0"/>
              <a:t> </a:t>
            </a:r>
            <a:r>
              <a:rPr lang="en-US" altLang="zh-CN" dirty="0"/>
              <a:t>Carlo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3572129" cy="3572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9373" y="2044459"/>
            <a:ext cx="37869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600" dirty="0" smtClean="0"/>
              <a:t>Randomness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6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600" dirty="0" smtClean="0"/>
              <a:t>Large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number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of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sampling</a:t>
            </a:r>
          </a:p>
          <a:p>
            <a:pPr marL="285750" indent="-285750">
              <a:buFont typeface="Arial" charset="0"/>
              <a:buChar char="•"/>
            </a:pPr>
            <a:endParaRPr lang="en-US" sz="26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600" dirty="0" smtClean="0"/>
              <a:t>Effective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for</a:t>
            </a:r>
            <a:r>
              <a:rPr lang="zh-CN" altLang="en-US" sz="2600" dirty="0" smtClean="0"/>
              <a:t> </a:t>
            </a:r>
            <a:r>
              <a:rPr lang="en-US" altLang="zh-CN" sz="2600" dirty="0"/>
              <a:t>nonanalytic or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high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dimensional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integrals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5314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"/>
              <p:cNvSpPr txBox="1">
                <a:spLocks/>
              </p:cNvSpPr>
              <p:nvPr/>
            </p:nvSpPr>
            <p:spPr bwMode="auto">
              <a:xfrm>
                <a:off x="628650" y="1410114"/>
                <a:ext cx="7886700" cy="45303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80178" indent="-180178" algn="l" defTabSz="803293" rtl="0" eaLnBrk="1" fontAlgn="base" hangingPunct="1">
                  <a:lnSpc>
                    <a:spcPct val="90000"/>
                  </a:lnSpc>
                  <a:spcBef>
                    <a:spcPts val="1206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§"/>
                  <a:defRPr sz="2200">
                    <a:solidFill>
                      <a:srgbClr val="064308"/>
                    </a:solidFill>
                    <a:latin typeface="Arial" charset="0"/>
                    <a:ea typeface="ＭＳ Ｐゴシック" pitchFamily="-65" charset="-128"/>
                    <a:cs typeface="ＭＳ Ｐゴシック" pitchFamily="-65" charset="-128"/>
                  </a:defRPr>
                </a:lvl1pPr>
                <a:lvl2pPr marL="363359" indent="-151650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ＭＳ Ｐゴシック"/>
                  </a:defRPr>
                </a:lvl2pPr>
                <a:lvl3pPr marL="591584" indent="-16065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Lucida Grande" charset="0"/>
                  <a:buChar char="»"/>
                  <a:defRPr sz="1800">
                    <a:solidFill>
                      <a:schemeClr val="tx1"/>
                    </a:solidFill>
                    <a:latin typeface="Arial" charset="0"/>
                    <a:ea typeface="ヒラギノ角ゴ Pro W3" pitchFamily="-111" charset="-128"/>
                    <a:cs typeface="ヒラギノ角ゴ Pro W3" pitchFamily="-111" charset="-128"/>
                  </a:defRPr>
                </a:lvl3pPr>
                <a:lvl4pPr marL="728219" indent="-133632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4pPr>
                <a:lvl5pPr marL="1002991" indent="-18017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Lucida Grande" charset="0"/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5pPr>
                <a:lvl6pPr marL="2223294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6pPr>
                <a:lvl7pPr marL="2680333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7pPr>
                <a:lvl8pPr marL="3137372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8pPr>
                <a:lvl9pPr marL="3594407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 smtClean="0"/>
                  <a:t> </a:t>
                </a:r>
                <a:r>
                  <a:rPr lang="en-US" altLang="zh-CN" sz="2400" dirty="0" smtClean="0"/>
                  <a:t>Numerical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integral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some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f(x)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[a,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b]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2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θ</m:t>
                      </m:r>
                      <m:r>
                        <a:rPr lang="mr-IN" altLang="zh-CN" sz="180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zh-CN" sz="180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is-IS" altLang="zh-CN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mr-IN" altLang="zh-CN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b</m:t>
                          </m:r>
                          <m:r>
                            <a:rPr lang="en-US" altLang="zh-CN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a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6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sz="800" dirty="0"/>
              </a:p>
              <a:p>
                <a:pPr lvl="1"/>
                <a:r>
                  <a:rPr lang="zh-CN" altLang="en-US" dirty="0"/>
                  <a:t> </a:t>
                </a:r>
                <a:r>
                  <a:rPr lang="en-US" altLang="zh-CN" dirty="0" smtClean="0"/>
                  <a:t>Importance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sampling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according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PDF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lvl="1"/>
                <a:endParaRPr lang="en-US" altLang="zh-CN" sz="700" dirty="0" smtClean="0"/>
              </a:p>
              <a:p>
                <a:pPr marL="21170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θ</m:t>
                      </m:r>
                      <m:r>
                        <a:rPr lang="mr-IN" altLang="zh-CN" sz="1800" i="1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zh-CN" sz="1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sz="1800" i="1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18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trlPr>
                            <a:rPr lang="is-IS" altLang="zh-CN" sz="18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mr-IN" altLang="zh-CN" sz="180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charset="0"/>
                            </a:rPr>
                            <m:t>)</m:t>
                          </m:r>
                          <m:r>
                            <a:rPr lang="en-US" altLang="zh-CN" sz="1800" i="1">
                              <a:latin typeface="Cambria Math" charset="0"/>
                            </a:rPr>
                            <m:t>𝑑𝑥</m:t>
                          </m:r>
                        </m:e>
                      </m:nary>
                      <m:r>
                        <a:rPr lang="is-I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≈</m:t>
                      </m:r>
                      <m:f>
                        <m:fPr>
                          <m:ctrlPr>
                            <a:rPr lang="mr-IN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mr-IN" altLang="zh-CN" sz="18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3200" dirty="0" smtClean="0"/>
              </a:p>
              <a:p>
                <a:pPr marL="211709" lvl="1" indent="0">
                  <a:buNone/>
                </a:pPr>
                <a:endParaRPr lang="en-US" altLang="zh-CN" sz="800" dirty="0" smtClean="0"/>
              </a:p>
              <a:p>
                <a:pPr lvl="1">
                  <a:buFont typeface="Arial" charset="0"/>
                  <a:buChar char="•"/>
                </a:pP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Error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~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en-US" altLang="zh-CN" baseline="30000" dirty="0" smtClean="0"/>
                  <a:t>-0.5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where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number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dirty="0"/>
                  <a:t>measurements</a:t>
                </a:r>
                <a:endParaRPr lang="en-US" altLang="zh-CN" dirty="0" smtClean="0"/>
              </a:p>
              <a:p>
                <a:pPr lvl="1">
                  <a:buFont typeface="Arial" charset="0"/>
                  <a:buChar char="•"/>
                </a:pP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Key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idea: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how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sampling?</a:t>
                </a:r>
              </a:p>
              <a:p>
                <a:pPr lvl="2">
                  <a:buFont typeface="Arial" charset="0"/>
                  <a:buChar char="•"/>
                </a:pPr>
                <a:r>
                  <a:rPr lang="en-US" altLang="zh-CN" dirty="0" smtClean="0"/>
                  <a:t>Acceptance-rejection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sampling</a:t>
                </a:r>
                <a:endParaRPr lang="en-US" altLang="zh-CN" dirty="0" smtClean="0"/>
              </a:p>
              <a:p>
                <a:pPr lvl="2">
                  <a:buFont typeface="Arial" charset="0"/>
                  <a:buChar char="•"/>
                </a:pPr>
                <a:endParaRPr lang="en-US" altLang="zh-CN" sz="3000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410114"/>
                <a:ext cx="7886700" cy="4530320"/>
              </a:xfrm>
              <a:prstGeom prst="rect">
                <a:avLst/>
              </a:prstGeom>
              <a:blipFill rotWithShape="0">
                <a:blip r:embed="rId2"/>
                <a:stretch>
                  <a:fillRect l="-1855" t="-18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Monte</a:t>
            </a:r>
            <a:r>
              <a:rPr lang="zh-CN" altLang="en-US" dirty="0"/>
              <a:t> </a:t>
            </a:r>
            <a:r>
              <a:rPr lang="en-US" altLang="zh-CN" dirty="0"/>
              <a:t>Carlo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628650" y="1410114"/>
            <a:ext cx="7886700" cy="4530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80178" indent="-180178" algn="l" defTabSz="803293" rtl="0" eaLnBrk="1" fontAlgn="base" hangingPunct="1">
              <a:lnSpc>
                <a:spcPct val="90000"/>
              </a:lnSpc>
              <a:spcBef>
                <a:spcPts val="1206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200">
                <a:solidFill>
                  <a:srgbClr val="064308"/>
                </a:solidFill>
                <a:latin typeface="Arial" charset="0"/>
                <a:ea typeface="ＭＳ Ｐゴシック" pitchFamily="-65" charset="-128"/>
                <a:cs typeface="ＭＳ Ｐゴシック" pitchFamily="-65" charset="-128"/>
              </a:defRPr>
            </a:lvl1pPr>
            <a:lvl2pPr marL="363359" indent="-151650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marL="591584" indent="-16065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1800">
                <a:solidFill>
                  <a:schemeClr val="tx1"/>
                </a:solidFill>
                <a:latin typeface="Arial" charset="0"/>
                <a:ea typeface="ヒラギノ角ゴ Pro W3" pitchFamily="-111" charset="-128"/>
                <a:cs typeface="ヒラギノ角ゴ Pro W3" pitchFamily="-111" charset="-128"/>
              </a:defRPr>
            </a:lvl3pPr>
            <a:lvl4pPr marL="728219" indent="-133632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4pPr>
            <a:lvl5pPr marL="1002991" indent="-180178" algn="l" defTabSz="803293" rtl="0" eaLnBrk="1" fontAlgn="base" hangingPunct="1">
              <a:lnSpc>
                <a:spcPct val="90000"/>
              </a:lnSpc>
              <a:spcBef>
                <a:spcPts val="201"/>
              </a:spcBef>
              <a:spcAft>
                <a:spcPct val="0"/>
              </a:spcAft>
              <a:buClr>
                <a:srgbClr val="999999"/>
              </a:buClr>
              <a:buSzPct val="100000"/>
              <a:buFont typeface="Lucida Grande" charset="0"/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pitchFamily="-111" charset="-128"/>
                <a:cs typeface="ヒラギノ角ゴ Pro W3"/>
              </a:defRPr>
            </a:lvl5pPr>
            <a:lvl6pPr marL="2223294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6pPr>
            <a:lvl7pPr marL="2680333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7pPr>
            <a:lvl8pPr marL="3137372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8pPr>
            <a:lvl9pPr marL="3594407" indent="-150759" algn="l" defTabSz="807750" rtl="0" eaLnBrk="1" fontAlgn="base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SzPct val="100000"/>
              <a:buChar char="–"/>
              <a:defRPr sz="1300">
                <a:solidFill>
                  <a:schemeClr val="tx1"/>
                </a:solidFill>
                <a:latin typeface="Helvetica" charset="0"/>
                <a:ea typeface="+mn-ea"/>
                <a:cs typeface="+mn-cs"/>
              </a:defRPr>
            </a:lvl9pPr>
          </a:lstStyle>
          <a:p>
            <a:pPr marL="180178" lvl="2" indent="-180178">
              <a:lnSpc>
                <a:spcPct val="100000"/>
              </a:lnSpc>
              <a:spcBef>
                <a:spcPts val="1206"/>
              </a:spcBef>
              <a:buFont typeface="Wingdings" pitchFamily="2" charset="2"/>
              <a:buChar char="§"/>
            </a:pPr>
            <a:r>
              <a:rPr lang="zh-CN" altLang="en-US" sz="2400" dirty="0" smtClean="0">
                <a:solidFill>
                  <a:schemeClr val="accent4"/>
                </a:solidFill>
              </a:rPr>
              <a:t> </a:t>
            </a:r>
            <a:r>
              <a:rPr lang="en-US" altLang="zh-CN" sz="2400" dirty="0" smtClean="0">
                <a:solidFill>
                  <a:schemeClr val="accent4"/>
                </a:solidFill>
              </a:rPr>
              <a:t>Acceptance-rejection sampling:</a:t>
            </a:r>
          </a:p>
          <a:p>
            <a:pPr marL="0" lvl="2" indent="0">
              <a:lnSpc>
                <a:spcPct val="100000"/>
              </a:lnSpc>
              <a:spcBef>
                <a:spcPts val="1206"/>
              </a:spcBef>
              <a:buNone/>
            </a:pPr>
            <a:r>
              <a:rPr lang="zh-CN" altLang="en-US" sz="2400" dirty="0" smtClean="0">
                <a:solidFill>
                  <a:schemeClr val="accent4"/>
                </a:solidFill>
              </a:rPr>
              <a:t>    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unknown</a:t>
            </a:r>
            <a:r>
              <a:rPr lang="zh-CN" altLang="en-US" dirty="0" smtClean="0"/>
              <a:t> </a:t>
            </a:r>
            <a:r>
              <a:rPr lang="en-US" altLang="zh-CN" dirty="0" smtClean="0"/>
              <a:t>PDF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PDFs</a:t>
            </a:r>
            <a:endParaRPr lang="en-US" altLang="zh-CN" dirty="0"/>
          </a:p>
          <a:p>
            <a:pPr marL="180178" lvl="2" indent="-180178">
              <a:lnSpc>
                <a:spcPct val="100000"/>
              </a:lnSpc>
              <a:spcBef>
                <a:spcPts val="1206"/>
              </a:spcBef>
              <a:buFont typeface="Wingdings" pitchFamily="2" charset="2"/>
              <a:buChar char="§"/>
            </a:pPr>
            <a:endParaRPr lang="en-US" altLang="zh-CN" sz="2400" dirty="0" smtClean="0"/>
          </a:p>
          <a:p>
            <a:pPr lvl="2">
              <a:buFont typeface="Arial" charset="0"/>
              <a:buChar char="•"/>
            </a:pPr>
            <a:endParaRPr lang="en-US" altLang="zh-CN" sz="3000" dirty="0"/>
          </a:p>
          <a:p>
            <a:pPr lvl="1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Monte</a:t>
            </a:r>
            <a:r>
              <a:rPr lang="zh-CN" altLang="en-US" dirty="0"/>
              <a:t> </a:t>
            </a:r>
            <a:r>
              <a:rPr lang="en-US" altLang="zh-CN" dirty="0"/>
              <a:t>Carlo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14600"/>
            <a:ext cx="4235977" cy="30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1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 bwMode="auto">
              <a:xfrm>
                <a:off x="628650" y="1337080"/>
                <a:ext cx="7886700" cy="45303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80178" indent="-180178" algn="l" defTabSz="803293" rtl="0" eaLnBrk="1" fontAlgn="base" hangingPunct="1">
                  <a:lnSpc>
                    <a:spcPct val="90000"/>
                  </a:lnSpc>
                  <a:spcBef>
                    <a:spcPts val="1206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§"/>
                  <a:defRPr sz="2200">
                    <a:solidFill>
                      <a:srgbClr val="064308"/>
                    </a:solidFill>
                    <a:latin typeface="Arial" charset="0"/>
                    <a:ea typeface="ＭＳ Ｐゴシック" pitchFamily="-65" charset="-128"/>
                    <a:cs typeface="ＭＳ Ｐゴシック" pitchFamily="-65" charset="-128"/>
                  </a:defRPr>
                </a:lvl1pPr>
                <a:lvl2pPr marL="363359" indent="-151650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ＭＳ Ｐゴシック"/>
                  </a:defRPr>
                </a:lvl2pPr>
                <a:lvl3pPr marL="591584" indent="-16065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Lucida Grande" charset="0"/>
                  <a:buChar char="»"/>
                  <a:defRPr sz="1800">
                    <a:solidFill>
                      <a:schemeClr val="tx1"/>
                    </a:solidFill>
                    <a:latin typeface="Arial" charset="0"/>
                    <a:ea typeface="ヒラギノ角ゴ Pro W3" pitchFamily="-111" charset="-128"/>
                    <a:cs typeface="ヒラギノ角ゴ Pro W3" pitchFamily="-111" charset="-128"/>
                  </a:defRPr>
                </a:lvl3pPr>
                <a:lvl4pPr marL="728219" indent="-133632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4pPr>
                <a:lvl5pPr marL="1002991" indent="-18017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Lucida Grande" charset="0"/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5pPr>
                <a:lvl6pPr marL="2223294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6pPr>
                <a:lvl7pPr marL="2680333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7pPr>
                <a:lvl8pPr marL="3137372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8pPr>
                <a:lvl9pPr marL="3594407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Markov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Chain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and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transfer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matrix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1800" dirty="0" smtClean="0"/>
                  <a:t>Describe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a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system</a:t>
                </a:r>
                <a:r>
                  <a:rPr lang="zh-CN" alt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  <m:r>
                      <a:rPr lang="zh-CN" alt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1800" dirty="0" smtClean="0"/>
                  <a:t>evolves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toward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equilibrium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from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some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initial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conditions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by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transfer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matrix</a:t>
                </a:r>
                <a:r>
                  <a:rPr lang="zh-CN" alt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endParaRPr lang="en-US" altLang="zh-CN" sz="1800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sz="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…=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 sz="1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sz="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r>
                  <a:rPr lang="zh-CN" altLang="en-US" sz="1800" dirty="0"/>
                  <a:t> </a:t>
                </a:r>
                <a:r>
                  <a:rPr lang="zh-CN" altLang="en-US" sz="1800" dirty="0" smtClean="0"/>
                  <a:t>   </a:t>
                </a:r>
                <a:r>
                  <a:rPr lang="en-US" altLang="zh-CN" sz="1800" dirty="0" smtClean="0"/>
                  <a:t>At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equilibrium</a:t>
                </a:r>
              </a:p>
              <a:p>
                <a:pPr lvl="1">
                  <a:lnSpc>
                    <a:spcPct val="100000"/>
                  </a:lnSpc>
                  <a:buFont typeface="Arial" charset="0"/>
                  <a:buChar char="•"/>
                </a:pPr>
                <a:endParaRPr lang="en-US" altLang="zh-CN" sz="800" dirty="0" smtClean="0"/>
              </a:p>
              <a:p>
                <a:pPr marL="430926" lvl="2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=…=</m:t>
                      </m:r>
                      <m:r>
                        <a:rPr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pPr marL="430926" lvl="2" indent="0">
                  <a:lnSpc>
                    <a:spcPct val="100000"/>
                  </a:lnSpc>
                  <a:buNone/>
                </a:pPr>
                <a:endParaRPr lang="en-US" altLang="zh-CN" sz="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r>
                  <a:rPr lang="zh-CN" altLang="en-US" sz="1800" dirty="0" smtClean="0"/>
                  <a:t>    </a:t>
                </a:r>
                <a:r>
                  <a:rPr lang="en-US" altLang="zh-CN" sz="1800" dirty="0" smtClean="0"/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charset="0"/>
                      </a:rPr>
                      <m:t>ith</m:t>
                    </m:r>
                    <m:r>
                      <a:rPr lang="zh-CN" altLang="en-US" sz="1800" b="0" i="0" smtClean="0">
                        <a:latin typeface="Cambria Math" charset="0"/>
                      </a:rPr>
                      <m:t> </m:t>
                    </m:r>
                    <m:r>
                      <a:rPr lang="en-US" altLang="zh-CN" sz="1800">
                        <a:latin typeface="Cambria Math" charset="0"/>
                      </a:rPr>
                      <m:t>𝑃</m:t>
                    </m:r>
                  </m:oMath>
                </a14:m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known,</a:t>
                </a:r>
                <a:r>
                  <a:rPr lang="zh-CN" altLang="en-US" sz="1800" dirty="0"/>
                  <a:t> </a:t>
                </a:r>
                <a:r>
                  <a:rPr lang="en-US" altLang="zh-CN" sz="1800" dirty="0" smtClean="0"/>
                  <a:t>we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can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sample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from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every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status</a:t>
                </a:r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sz="1800" dirty="0" smtClean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1800" dirty="0" smtClean="0"/>
                  <a:t>Problem:</a:t>
                </a:r>
                <a:r>
                  <a:rPr lang="zh-CN" alt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known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but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hard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to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know</a:t>
                </a:r>
                <a:r>
                  <a:rPr lang="zh-CN" alt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𝑃</m:t>
                    </m:r>
                  </m:oMath>
                </a14:m>
                <a:endParaRPr lang="en-US" altLang="zh-CN" sz="1800" dirty="0" smtClean="0">
                  <a:ea typeface="Cambria Math" charset="0"/>
                  <a:cs typeface="Cambria Math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1800" dirty="0" smtClean="0"/>
                  <a:t>Metropolis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algorithm: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Obtain</a:t>
                </a:r>
                <a:r>
                  <a:rPr lang="zh-CN" altLang="en-US" sz="1800" dirty="0" smtClean="0"/>
                  <a:t> </a:t>
                </a:r>
                <a:r>
                  <a:rPr lang="en-US" sz="1800" dirty="0" smtClean="0"/>
                  <a:t>approximate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samples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from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complex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objects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1800" dirty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sz="1800" dirty="0"/>
              </a:p>
              <a:p>
                <a:pPr lvl="1">
                  <a:lnSpc>
                    <a:spcPct val="100000"/>
                  </a:lnSpc>
                </a:pP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sz="2400" dirty="0" smtClean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337080"/>
                <a:ext cx="7886700" cy="4530320"/>
              </a:xfrm>
              <a:prstGeom prst="rect">
                <a:avLst/>
              </a:prstGeom>
              <a:blipFill rotWithShape="0">
                <a:blip r:embed="rId2"/>
                <a:stretch>
                  <a:fillRect l="-2164" t="-18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en-US" altLang="zh-CN" dirty="0"/>
              <a:t>Markov</a:t>
            </a:r>
            <a:r>
              <a:rPr lang="zh-CN" altLang="en-US" dirty="0"/>
              <a:t> </a:t>
            </a:r>
            <a:r>
              <a:rPr lang="en-US" altLang="zh-CN" dirty="0" smtClean="0"/>
              <a:t>Chain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Metropolis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 bwMode="auto">
              <a:xfrm>
                <a:off x="628650" y="1337080"/>
                <a:ext cx="7886700" cy="45303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80178" indent="-180178" algn="l" defTabSz="803293" rtl="0" eaLnBrk="1" fontAlgn="base" hangingPunct="1">
                  <a:lnSpc>
                    <a:spcPct val="90000"/>
                  </a:lnSpc>
                  <a:spcBef>
                    <a:spcPts val="1206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§"/>
                  <a:defRPr sz="2200">
                    <a:solidFill>
                      <a:srgbClr val="064308"/>
                    </a:solidFill>
                    <a:latin typeface="Arial" charset="0"/>
                    <a:ea typeface="ＭＳ Ｐゴシック" pitchFamily="-65" charset="-128"/>
                    <a:cs typeface="ＭＳ Ｐゴシック" pitchFamily="-65" charset="-128"/>
                  </a:defRPr>
                </a:lvl1pPr>
                <a:lvl2pPr marL="363359" indent="-151650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ＭＳ Ｐゴシック"/>
                  </a:defRPr>
                </a:lvl2pPr>
                <a:lvl3pPr marL="591584" indent="-16065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Lucida Grande" charset="0"/>
                  <a:buChar char="»"/>
                  <a:defRPr sz="1800">
                    <a:solidFill>
                      <a:schemeClr val="tx1"/>
                    </a:solidFill>
                    <a:latin typeface="Arial" charset="0"/>
                    <a:ea typeface="ヒラギノ角ゴ Pro W3" pitchFamily="-111" charset="-128"/>
                    <a:cs typeface="ヒラギノ角ゴ Pro W3" pitchFamily="-111" charset="-128"/>
                  </a:defRPr>
                </a:lvl3pPr>
                <a:lvl4pPr marL="728219" indent="-133632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4pPr>
                <a:lvl5pPr marL="1002991" indent="-18017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Lucida Grande" charset="0"/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5pPr>
                <a:lvl6pPr marL="2223294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6pPr>
                <a:lvl7pPr marL="2680333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7pPr>
                <a:lvl8pPr marL="3137372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8pPr>
                <a:lvl9pPr marL="3594407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Detailed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balance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1800" dirty="0"/>
                  <a:t>E</a:t>
                </a:r>
                <a:r>
                  <a:rPr lang="en-US" altLang="zh-CN" sz="1800" dirty="0" smtClean="0"/>
                  <a:t>quilibrium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distribution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satisfies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sz="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𝑗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sz="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r>
                  <a:rPr lang="zh-CN" altLang="en-US" sz="1800" dirty="0"/>
                  <a:t> </a:t>
                </a:r>
                <a:r>
                  <a:rPr lang="zh-CN" altLang="en-US" sz="1800" dirty="0" smtClean="0"/>
                  <a:t>   </a:t>
                </a:r>
                <a:r>
                  <a:rPr lang="en-US" altLang="zh-CN" sz="1800" dirty="0" smtClean="0"/>
                  <a:t>Introduce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acceptance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probability</a:t>
                </a:r>
                <a:r>
                  <a:rPr lang="zh-CN" alt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d>
                      <m:dPr>
                        <m:ctrlP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</m:d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</m:d>
                    <m:r>
                      <a:rPr lang="en-US" altLang="zh-CN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zh-CN" sz="1800" dirty="0" smtClean="0"/>
              </a:p>
              <a:p>
                <a:pPr lvl="1">
                  <a:lnSpc>
                    <a:spcPct val="100000"/>
                  </a:lnSpc>
                  <a:buFont typeface="Arial" charset="0"/>
                  <a:buChar char="•"/>
                </a:pPr>
                <a:endParaRPr lang="en-US" altLang="zh-CN" sz="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zh-CN" sz="1800" dirty="0" smtClean="0">
                  <a:ea typeface="Cambria Math" charset="0"/>
                  <a:cs typeface="Cambria Math" charset="0"/>
                </a:endParaRPr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sz="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r>
                  <a:rPr lang="zh-CN" altLang="en-US" sz="1800" dirty="0" smtClean="0"/>
                  <a:t>    </a:t>
                </a:r>
                <a:r>
                  <a:rPr lang="en-US" altLang="zh-CN" sz="1800" dirty="0" smtClean="0"/>
                  <a:t>where</a:t>
                </a:r>
                <a:r>
                  <a:rPr lang="zh-CN" alt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is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some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random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transfer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matrix</a:t>
                </a:r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sz="1800" dirty="0" smtClean="0"/>
              </a:p>
              <a:p>
                <a:pPr lvl="1">
                  <a:lnSpc>
                    <a:spcPct val="100000"/>
                  </a:lnSpc>
                  <a:buFont typeface="Arial" charset="0"/>
                  <a:buChar char="•"/>
                </a:pPr>
                <a:r>
                  <a:rPr lang="en-US" altLang="zh-CN" sz="1800" dirty="0" smtClean="0"/>
                  <a:t>Then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aimed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transfer</a:t>
                </a:r>
                <a:r>
                  <a:rPr lang="zh-CN" altLang="en-US" sz="1800" dirty="0" smtClean="0"/>
                  <a:t> </a:t>
                </a:r>
                <a:r>
                  <a:rPr lang="en-US" altLang="zh-CN" sz="1800" dirty="0" smtClean="0"/>
                  <a:t>matrix</a:t>
                </a:r>
                <a:r>
                  <a:rPr lang="zh-CN" altLang="en-US" sz="1800" dirty="0" smtClean="0"/>
                  <a:t> </a:t>
                </a:r>
                <a:endParaRPr lang="en-US" altLang="zh-CN" sz="1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𝑄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  <m:r>
                        <a:rPr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d>
                        <m:dPr>
                          <m:ctrlP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sz="1800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sz="1800" dirty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sz="1800" dirty="0"/>
              </a:p>
              <a:p>
                <a:pPr lvl="1">
                  <a:lnSpc>
                    <a:spcPct val="100000"/>
                  </a:lnSpc>
                </a:pP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sz="2400" dirty="0" smtClean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337080"/>
                <a:ext cx="7886700" cy="4530320"/>
              </a:xfrm>
              <a:prstGeom prst="rect">
                <a:avLst/>
              </a:prstGeom>
              <a:blipFill rotWithShape="0">
                <a:blip r:embed="rId2"/>
                <a:stretch>
                  <a:fillRect l="-2164" t="-18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en-US" altLang="zh-CN" dirty="0" smtClean="0"/>
              <a:t>Metropolis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 bwMode="auto">
              <a:xfrm>
                <a:off x="628650" y="1337080"/>
                <a:ext cx="7886700" cy="45303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80178" indent="-180178" algn="l" defTabSz="803293" rtl="0" eaLnBrk="1" fontAlgn="base" hangingPunct="1">
                  <a:lnSpc>
                    <a:spcPct val="90000"/>
                  </a:lnSpc>
                  <a:spcBef>
                    <a:spcPts val="1206"/>
                  </a:spcBef>
                  <a:spcAft>
                    <a:spcPct val="0"/>
                  </a:spcAft>
                  <a:buSzPct val="100000"/>
                  <a:buFont typeface="Wingdings" pitchFamily="2" charset="2"/>
                  <a:buChar char="§"/>
                  <a:defRPr sz="2200">
                    <a:solidFill>
                      <a:srgbClr val="064308"/>
                    </a:solidFill>
                    <a:latin typeface="Arial" charset="0"/>
                    <a:ea typeface="ＭＳ Ｐゴシック" pitchFamily="-65" charset="-128"/>
                    <a:cs typeface="ＭＳ Ｐゴシック" pitchFamily="-65" charset="-128"/>
                  </a:defRPr>
                </a:lvl1pPr>
                <a:lvl2pPr marL="363359" indent="-151650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Arial" pitchFamily="34" charset="0"/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  <a:cs typeface="ＭＳ Ｐゴシック"/>
                  </a:defRPr>
                </a:lvl2pPr>
                <a:lvl3pPr marL="591584" indent="-16065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SzPct val="100000"/>
                  <a:buFont typeface="Lucida Grande" charset="0"/>
                  <a:buChar char="»"/>
                  <a:defRPr sz="1800">
                    <a:solidFill>
                      <a:schemeClr val="tx1"/>
                    </a:solidFill>
                    <a:latin typeface="Arial" charset="0"/>
                    <a:ea typeface="ヒラギノ角ゴ Pro W3" pitchFamily="-111" charset="-128"/>
                    <a:cs typeface="ヒラギノ角ゴ Pro W3" pitchFamily="-111" charset="-128"/>
                  </a:defRPr>
                </a:lvl3pPr>
                <a:lvl4pPr marL="728219" indent="-133632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Arial" pitchFamily="34" charset="0"/>
                  <a:buChar char="•"/>
                  <a:defRPr sz="16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4pPr>
                <a:lvl5pPr marL="1002991" indent="-180178" algn="l" defTabSz="803293" rtl="0" eaLnBrk="1" fontAlgn="base" hangingPunct="1">
                  <a:lnSpc>
                    <a:spcPct val="90000"/>
                  </a:lnSpc>
                  <a:spcBef>
                    <a:spcPts val="201"/>
                  </a:spcBef>
                  <a:spcAft>
                    <a:spcPct val="0"/>
                  </a:spcAft>
                  <a:buClr>
                    <a:srgbClr val="999999"/>
                  </a:buClr>
                  <a:buSzPct val="100000"/>
                  <a:buFont typeface="Lucida Grande" charset="0"/>
                  <a:buChar char="»"/>
                  <a:defRPr sz="1400">
                    <a:solidFill>
                      <a:schemeClr val="tx1"/>
                    </a:solidFill>
                    <a:latin typeface="+mn-lt"/>
                    <a:ea typeface="ヒラギノ角ゴ Pro W3" pitchFamily="-111" charset="-128"/>
                    <a:cs typeface="ヒラギノ角ゴ Pro W3"/>
                  </a:defRPr>
                </a:lvl5pPr>
                <a:lvl6pPr marL="2223294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6pPr>
                <a:lvl7pPr marL="2680333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7pPr>
                <a:lvl8pPr marL="3137372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8pPr>
                <a:lvl9pPr marL="3594407" indent="-150759" algn="l" defTabSz="807750" rtl="0" eaLnBrk="1" fontAlgn="base" hangingPunct="1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SzPct val="100000"/>
                  <a:buChar char="–"/>
                  <a:defRPr sz="1300">
                    <a:solidFill>
                      <a:schemeClr val="tx1"/>
                    </a:solidFill>
                    <a:latin typeface="Helvetica" charset="0"/>
                    <a:ea typeface="+mn-ea"/>
                    <a:cs typeface="+mn-cs"/>
                  </a:defRPr>
                </a:lvl9pPr>
              </a:lstStyle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CN" sz="2400" dirty="0" smtClean="0"/>
                  <a:t>Given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random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transfer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matrix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Q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and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equilibrium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distribution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1800" dirty="0" smtClean="0"/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CN" sz="2400" dirty="0" smtClean="0"/>
                  <a:t>Set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up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transfer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threshold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n1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and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sample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size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zh-CN" sz="2400" dirty="0" smtClean="0"/>
                  <a:t>For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=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0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</a:t>
                </a:r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n1+n2-1</a:t>
                </a:r>
              </a:p>
              <a:p>
                <a:pPr marL="640381" lvl="1" indent="-457200">
                  <a:lnSpc>
                    <a:spcPct val="100000"/>
                  </a:lnSpc>
                  <a:buFont typeface="+mj-lt"/>
                  <a:buAutoNum type="alphaLcPeriod"/>
                </a:pPr>
                <a:r>
                  <a:rPr lang="en-US" altLang="zh-CN" dirty="0" smtClean="0"/>
                  <a:t>Taking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sample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Q(x’|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t</a:t>
                </a:r>
                <a:r>
                  <a:rPr lang="en-US" altLang="zh-CN" dirty="0" smtClean="0"/>
                  <a:t>)</a:t>
                </a:r>
              </a:p>
              <a:p>
                <a:pPr marL="640381" lvl="1" indent="-457200">
                  <a:lnSpc>
                    <a:spcPct val="100000"/>
                  </a:lnSpc>
                  <a:buFont typeface="+mj-lt"/>
                  <a:buAutoNum type="alphaLcPeriod"/>
                </a:pPr>
                <a:r>
                  <a:rPr lang="en-US" altLang="zh-CN" dirty="0" smtClean="0"/>
                  <a:t>Taking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sample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~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uniform[0,1]</a:t>
                </a:r>
              </a:p>
              <a:p>
                <a:pPr marL="640381" lvl="1" indent="-457200">
                  <a:lnSpc>
                    <a:spcPct val="100000"/>
                  </a:lnSpc>
                  <a:buFont typeface="+mj-lt"/>
                  <a:buAutoNum type="alphaLcPeriod"/>
                </a:pPr>
                <a:r>
                  <a:rPr lang="en-US" altLang="zh-CN" dirty="0" smtClean="0"/>
                  <a:t>If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&lt;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e>
                    </m:d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𝑄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𝑗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 </a:t>
                </a:r>
                <a:r>
                  <a:rPr lang="en-US" altLang="zh-CN" dirty="0" smtClean="0"/>
                  <a:t>accept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transfer,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t+1</a:t>
                </a:r>
                <a:r>
                  <a:rPr lang="zh-CN" altLang="en-US" baseline="-25000" dirty="0" smtClean="0"/>
                  <a:t> 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x’</a:t>
                </a:r>
              </a:p>
              <a:p>
                <a:pPr marL="640381" lvl="1" indent="-457200">
                  <a:lnSpc>
                    <a:spcPct val="100000"/>
                  </a:lnSpc>
                  <a:buFont typeface="+mj-lt"/>
                  <a:buAutoNum type="alphaLcPeriod"/>
                </a:pPr>
                <a:r>
                  <a:rPr lang="en-US" altLang="zh-CN" dirty="0" smtClean="0"/>
                  <a:t>Otherwise,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x</a:t>
                </a:r>
                <a:r>
                  <a:rPr lang="en-US" altLang="zh-CN" baseline="-25000" dirty="0"/>
                  <a:t>t+1</a:t>
                </a:r>
                <a:r>
                  <a:rPr lang="zh-CN" altLang="en-US" baseline="-25000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t</a:t>
                </a:r>
                <a:endParaRPr lang="en-US" altLang="zh-CN" baseline="-25000" dirty="0" smtClean="0"/>
              </a:p>
              <a:p>
                <a:pPr marL="640381" lvl="1" indent="-457200">
                  <a:lnSpc>
                    <a:spcPct val="100000"/>
                  </a:lnSpc>
                  <a:buFont typeface="+mj-lt"/>
                  <a:buAutoNum type="alphaLcPeriod"/>
                </a:pPr>
                <a:r>
                  <a:rPr lang="en-US" altLang="zh-CN" dirty="0" smtClean="0"/>
                  <a:t>Samples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(x</a:t>
                </a:r>
                <a:r>
                  <a:rPr lang="en-US" altLang="zh-CN" baseline="-25000" dirty="0" smtClean="0"/>
                  <a:t>n1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n1+1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mr-IN" altLang="zh-CN" dirty="0" smtClean="0"/>
                  <a:t>…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x</a:t>
                </a:r>
                <a:r>
                  <a:rPr lang="en-US" altLang="zh-CN" baseline="-25000" dirty="0" smtClean="0"/>
                  <a:t>n1+n2-1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pPr marL="640381" lvl="1" indent="-457200">
                  <a:lnSpc>
                    <a:spcPct val="100000"/>
                  </a:lnSpc>
                  <a:buFont typeface="+mj-lt"/>
                  <a:buAutoNum type="alphaLcPeriod"/>
                </a:pPr>
                <a:endParaRPr lang="en-US" altLang="zh-CN" dirty="0"/>
              </a:p>
              <a:p>
                <a:pPr marL="640381" lvl="1" indent="-457200">
                  <a:lnSpc>
                    <a:spcPct val="100000"/>
                  </a:lnSpc>
                  <a:buFont typeface="+mj-lt"/>
                  <a:buAutoNum type="alphaLcPeriod"/>
                </a:pPr>
                <a:endParaRPr lang="en-US" altLang="zh-CN" dirty="0"/>
              </a:p>
              <a:p>
                <a:pPr marL="211709" lvl="1" indent="0">
                  <a:lnSpc>
                    <a:spcPct val="100000"/>
                  </a:lnSpc>
                  <a:buNone/>
                </a:pPr>
                <a:endParaRPr lang="en-US" altLang="zh-CN" sz="1800" dirty="0"/>
              </a:p>
              <a:p>
                <a:pPr lvl="1">
                  <a:lnSpc>
                    <a:spcPct val="100000"/>
                  </a:lnSpc>
                </a:pPr>
                <a:endParaRPr lang="en-US" altLang="zh-CN" sz="2400" dirty="0" smtClean="0"/>
              </a:p>
              <a:p>
                <a:pPr lvl="1">
                  <a:lnSpc>
                    <a:spcPct val="100000"/>
                  </a:lnSpc>
                </a:pPr>
                <a:endParaRPr lang="en-US" altLang="zh-CN" sz="2400" dirty="0" smtClean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337080"/>
                <a:ext cx="7886700" cy="4530320"/>
              </a:xfrm>
              <a:prstGeom prst="rect">
                <a:avLst/>
              </a:prstGeom>
              <a:blipFill rotWithShape="0">
                <a:blip r:embed="rId3"/>
                <a:stretch>
                  <a:fillRect l="-2164" t="-18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89330"/>
            <a:ext cx="8991600" cy="478624"/>
          </a:xfrm>
        </p:spPr>
        <p:txBody>
          <a:bodyPr/>
          <a:lstStyle/>
          <a:p>
            <a:r>
              <a:rPr lang="en-US" altLang="zh-CN" dirty="0" smtClean="0"/>
              <a:t>Metropolis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Mengzhi Chen, PHY 905 Final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, Slide </a:t>
            </a:r>
            <a:fld id="{35AD4620-7552-4207-8973-898801ED21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3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B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10_CKG FRIB no-line h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KG FRIB no-line 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G FRIB no-line 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G FRIB no-line h 8">
        <a:dk1>
          <a:srgbClr val="000000"/>
        </a:dk1>
        <a:lt1>
          <a:srgbClr val="FFFFFF"/>
        </a:lt1>
        <a:dk2>
          <a:srgbClr val="1F1DE8"/>
        </a:dk2>
        <a:lt2>
          <a:srgbClr val="007469"/>
        </a:lt2>
        <a:accent1>
          <a:srgbClr val="FC0128"/>
        </a:accent1>
        <a:accent2>
          <a:srgbClr val="CF16CE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BB13BA"/>
        </a:accent6>
        <a:hlink>
          <a:srgbClr val="F39FD1"/>
        </a:hlink>
        <a:folHlink>
          <a:srgbClr val="7C0F5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5517064C-0430-47DD-8B23-EE6727B5E978}" vid="{507676DB-CB10-4B91-9F05-0217F5728A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64A49F64DF79428F509E137829B888" ma:contentTypeVersion="12" ma:contentTypeDescription="Create a new document." ma:contentTypeScope="" ma:versionID="f78492142974c4de333a7b90d3569bca">
  <xsd:schema xmlns:xsd="http://www.w3.org/2001/XMLSchema" xmlns:xs="http://www.w3.org/2001/XMLSchema" xmlns:p="http://schemas.microsoft.com/office/2006/metadata/properties" xmlns:ns1="http://schemas.microsoft.com/sharepoint/v3" xmlns:ns3="31ac3772-10db-466f-87b2-5ca6a813de61" xmlns:ns4="http://schemas.microsoft.com/sharepoint/v4" targetNamespace="http://schemas.microsoft.com/office/2006/metadata/properties" ma:root="true" ma:fieldsID="55db7e5ff2f0921c7a8e51d838ec3469" ns1:_="" ns3:_="" ns4:_="">
    <xsd:import namespace="http://schemas.microsoft.com/sharepoint/v3"/>
    <xsd:import namespace="31ac3772-10db-466f-87b2-5ca6a813de6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3:Archive_x0020_Date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  <xsd:element ref="ns4:EmailHead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EmailSender" ma:index="12" nillable="true" ma:displayName="E-Mail Sender" ma:hidden="true" ma:internalName="EmailSender">
      <xsd:simpleType>
        <xsd:restriction base="dms:Note">
          <xsd:maxLength value="255"/>
        </xsd:restriction>
      </xsd:simpleType>
    </xsd:element>
    <xsd:element name="EmailTo" ma:index="13" nillable="true" ma:displayName="E-Mail To" ma:hidden="true" ma:internalName="EmailTo">
      <xsd:simpleType>
        <xsd:restriction base="dms:Note">
          <xsd:maxLength value="255"/>
        </xsd:restriction>
      </xsd:simpleType>
    </xsd:element>
    <xsd:element name="EmailCc" ma:index="14" nillable="true" ma:displayName="E-Mail Cc" ma:hidden="true" ma:internalName="EmailCc">
      <xsd:simpleType>
        <xsd:restriction base="dms:Note">
          <xsd:maxLength value="255"/>
        </xsd:restriction>
      </xsd:simpleType>
    </xsd:element>
    <xsd:element name="EmailFrom" ma:index="15" nillable="true" ma:displayName="E-Mail From" ma:hidden="true" ma:internalName="EmailFrom">
      <xsd:simpleType>
        <xsd:restriction base="dms:Text"/>
      </xsd:simpleType>
    </xsd:element>
    <xsd:element name="EmailSubject" ma:index="16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c3772-10db-466f-87b2-5ca6a813de61" elementFormDefault="qualified">
    <xsd:import namespace="http://schemas.microsoft.com/office/2006/documentManagement/types"/>
    <xsd:import namespace="http://schemas.microsoft.com/office/infopath/2007/PartnerControls"/>
    <xsd:element name="Archive_x0020_Date" ma:index="11" nillable="true" ma:displayName="Archive Date" ma:format="DateOnly" ma:internalName="Archive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EmailHeaders" ma:index="17" nillable="true" ma:displayName="E-Mail Headers" ma:hidden="true" ma:internalName="EmailHeader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Archive_x0020_Date xmlns="31ac3772-10db-466f-87b2-5ca6a813de61" xsi:nil="true"/>
    <EmailTo xmlns="http://schemas.microsoft.com/sharepoint/v3" xsi:nil="true"/>
    <EmailHeaders xmlns="http://schemas.microsoft.com/sharepoint/v4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B76CD61-6042-403B-B3F6-04E51A8FF7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469EA4-592B-4633-99F9-8AEF755DA6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1ac3772-10db-466f-87b2-5ca6a813de6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BA702D-F6E6-4314-8945-369A109C75F9}">
  <ds:schemaRefs>
    <ds:schemaRef ds:uri="http://schemas.microsoft.com/office/2006/documentManagement/types"/>
    <ds:schemaRef ds:uri="31ac3772-10db-466f-87b2-5ca6a813de61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5674</TotalTime>
  <Words>1356</Words>
  <Application>Microsoft Macintosh PowerPoint</Application>
  <PresentationFormat>On-screen Show (4:3)</PresentationFormat>
  <Paragraphs>271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Cambria Math</vt:lpstr>
      <vt:lpstr>Helvetica</vt:lpstr>
      <vt:lpstr>Lucida Grande</vt:lpstr>
      <vt:lpstr>ＭＳ Ｐゴシック</vt:lpstr>
      <vt:lpstr>Wingdings</vt:lpstr>
      <vt:lpstr>ヒラギノ角ゴ Pro W3</vt:lpstr>
      <vt:lpstr>Arial</vt:lpstr>
      <vt:lpstr>FRIB3</vt:lpstr>
      <vt:lpstr>Monte Carlo (MC) method and its application in quantum physics</vt:lpstr>
      <vt:lpstr>Content</vt:lpstr>
      <vt:lpstr> Monte Carlo Method</vt:lpstr>
      <vt:lpstr> Monte Carlo Method</vt:lpstr>
      <vt:lpstr> Monte Carlo Method</vt:lpstr>
      <vt:lpstr> Monte Carlo Method</vt:lpstr>
      <vt:lpstr>Markov Chain &amp; Metropolis algorithm</vt:lpstr>
      <vt:lpstr>Metropolis algorithm</vt:lpstr>
      <vt:lpstr>Metropolis algorithm</vt:lpstr>
      <vt:lpstr>Variational Monte Carlo</vt:lpstr>
      <vt:lpstr>Physical system</vt:lpstr>
      <vt:lpstr>Physical system</vt:lpstr>
      <vt:lpstr>Algorithm</vt:lpstr>
      <vt:lpstr>Results and discussion</vt:lpstr>
      <vt:lpstr>Results and discussion</vt:lpstr>
      <vt:lpstr>Results and discussion</vt:lpstr>
      <vt:lpstr>Remaining works and improvments</vt:lpstr>
      <vt:lpstr>Summary and Outlook</vt:lpstr>
    </vt:vector>
  </TitlesOfParts>
  <Company>NSCL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 of Presentation]</dc:title>
  <dc:creator>Kankula, Angie</dc:creator>
  <cp:lastModifiedBy>Chen, Mengzhi</cp:lastModifiedBy>
  <cp:revision>365</cp:revision>
  <cp:lastPrinted>2018-04-26T17:03:05Z</cp:lastPrinted>
  <dcterms:created xsi:type="dcterms:W3CDTF">2015-04-05T15:12:25Z</dcterms:created>
  <dcterms:modified xsi:type="dcterms:W3CDTF">2018-05-03T16:40:37Z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0x010100F664A49F64DF79428F509E137829B888</vt:lpwstr>
  </property>
  <property fmtid="{D5CDD505-2E9C-101B-9397-08002B2CF9AE}" pid="3" name="TemplateUrl">
    <vt:lpwstr/>
  </property>
  <property fmtid="{D5CDD505-2E9C-101B-9397-08002B2CF9AE}" pid="4" name="xd_Signature">
    <vt:bool>false</vt:bool>
  </property>
  <property fmtid="{D5CDD505-2E9C-101B-9397-08002B2CF9AE}" pid="5" name="xd_ProgID">
    <vt:lpwstr/>
  </property>
</Properties>
</file>