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350" r:id="rId2"/>
    <p:sldId id="503" r:id="rId3"/>
    <p:sldId id="504" r:id="rId4"/>
    <p:sldId id="505" r:id="rId5"/>
    <p:sldId id="506" r:id="rId6"/>
    <p:sldId id="507" r:id="rId7"/>
    <p:sldId id="508" r:id="rId8"/>
    <p:sldId id="325" r:id="rId9"/>
  </p:sldIdLst>
  <p:sldSz cx="12192000" cy="6858000"/>
  <p:notesSz cx="6858000" cy="9144000"/>
  <p:embeddedFontLst>
    <p:embeddedFont>
      <p:font typeface="Impact" panose="020B0806030902050204" pitchFamily="34" charset="0"/>
      <p:regular r:id="rId11"/>
    </p:embeddedFont>
    <p:embeddedFont>
      <p:font typeface="微软雅黑" panose="020B0503020204020204" pitchFamily="34" charset="-122"/>
      <p:regular r:id="rId12"/>
      <p:bold r:id="rId1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C61F"/>
    <a:srgbClr val="50529B"/>
    <a:srgbClr val="F4C71E"/>
    <a:srgbClr val="E25C59"/>
    <a:srgbClr val="DF5C58"/>
    <a:srgbClr val="51539B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51" y="51"/>
      </p:cViewPr>
      <p:guideLst>
        <p:guide orient="horz" pos="2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8D0D86AE-49F6-49B8-89B4-80AC9386EDA7}" type="datetimeFigureOut">
              <a:rPr lang="zh-CN" altLang="en-US" smtClean="0"/>
              <a:t>2024/9/17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71AD5AEF-CDF6-4033-8C5D-0441082CC13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Bold" panose="020B0800000000000000" pitchFamily="34" charset="-122"/>
        <a:ea typeface="思源黑体 CN Bold" panose="020B0800000000000000" pitchFamily="34" charset="-122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F7036-C605-4918-A5F1-93214AF31A1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E886AE-BC43-4E5F-A7F0-F08982154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50F7036-C605-4918-A5F1-93214AF31A1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1CE16-E521-4B89-88B4-41B7C579DC67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2B573-9D95-47A1-BC70-1D18CE0F38F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1C71CE16-E521-4B89-88B4-41B7C579DC67}" type="datetimeFigureOut">
              <a:rPr lang="zh-CN" altLang="en-US" smtClean="0"/>
              <a:t>2024/9/17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fld id="{E552B573-9D95-47A1-BC70-1D18CE0F38F5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Medium" panose="020B0600000000000000" pitchFamily="34" charset="-122"/>
          <a:ea typeface="思源黑体 CN Medium" panose="020B0600000000000000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Bold" panose="020B0800000000000000" pitchFamily="34" charset="-122"/>
          <a:ea typeface="思源黑体 CN Bold" panose="020B0800000000000000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190751" y="3834319"/>
            <a:ext cx="1809750" cy="1007225"/>
          </a:xfrm>
          <a:prstGeom prst="roundRect">
            <a:avLst/>
          </a:prstGeom>
          <a:solidFill>
            <a:srgbClr val="D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65051" y="2348484"/>
            <a:ext cx="6461898" cy="2161032"/>
          </a:xfrm>
          <a:prstGeom prst="roundRect">
            <a:avLst/>
          </a:prstGeom>
          <a:solidFill>
            <a:srgbClr val="F4C71E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64180" y="3156585"/>
            <a:ext cx="594042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dist"/>
            <a:r>
              <a:rPr lang="zh-CN" sz="4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模块2 C4D建模技法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8255863" y="1921800"/>
            <a:ext cx="1936676" cy="1077866"/>
          </a:xfrm>
          <a:prstGeom prst="round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904469" y="2499454"/>
            <a:ext cx="1551064" cy="863252"/>
          </a:xfrm>
          <a:prstGeom prst="roundRect">
            <a:avLst/>
          </a:prstGeom>
          <a:solidFill>
            <a:srgbClr val="D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5400000">
            <a:off x="5988726" y="116798"/>
            <a:ext cx="214547" cy="12192002"/>
          </a:xfrm>
          <a:prstGeom prst="rect">
            <a:avLst/>
          </a:prstGeom>
          <a:solidFill>
            <a:srgbClr val="DF5C58"/>
          </a:solidFill>
          <a:ln>
            <a:solidFill>
              <a:srgbClr val="DF5C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 rot="5400000">
            <a:off x="-2947991" y="3300413"/>
            <a:ext cx="6858003" cy="257173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724275" y="0"/>
            <a:ext cx="8467725" cy="485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5400000">
            <a:off x="-319089" y="5038961"/>
            <a:ext cx="2333626" cy="228597"/>
          </a:xfrm>
          <a:prstGeom prst="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2.3 使用旋转工具制作漂流瓶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5162550" y="5673090"/>
            <a:ext cx="670687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图2-76 绘制瓶子的外轮廓线</a:t>
            </a:r>
          </a:p>
        </p:txBody>
      </p:sp>
      <p:sp>
        <p:nvSpPr>
          <p:cNvPr id="15" name="矩形 14"/>
          <p:cNvSpPr/>
          <p:nvPr/>
        </p:nvSpPr>
        <p:spPr>
          <a:xfrm>
            <a:off x="894080" y="911860"/>
            <a:ext cx="3746500" cy="600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2.3.1 绘制瓶子的外轮廓线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894080" y="1884680"/>
            <a:ext cx="4596130" cy="4069080"/>
          </a:xfrm>
          <a:prstGeom prst="roundRect">
            <a:avLst/>
          </a:prstGeom>
          <a:solidFill>
            <a:srgbClr val="DF5C5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步骤: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使用画笔工具在正视图中绘制瓶子的外轮廓线。绘制过程中,在视图中单击得到 一个新的点,在绘制新点的同时按住鼠标左键拖动可以得到柔性插值点,绘制结束按空格键 退出画笔工具,如图2-76所示。</a:t>
            </a:r>
          </a:p>
        </p:txBody>
      </p:sp>
      <p:pic>
        <p:nvPicPr>
          <p:cNvPr id="73" name="图片 7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070" y="2165350"/>
            <a:ext cx="6229350" cy="35077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2.3 使用旋转工具制作漂流瓶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-260985" y="5822315"/>
            <a:ext cx="670687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图2-77 为瓶子外轮廓线添加旋转工具</a:t>
            </a:r>
          </a:p>
        </p:txBody>
      </p:sp>
      <p:sp>
        <p:nvSpPr>
          <p:cNvPr id="15" name="矩形 14"/>
          <p:cNvSpPr/>
          <p:nvPr/>
        </p:nvSpPr>
        <p:spPr>
          <a:xfrm>
            <a:off x="894079" y="911860"/>
            <a:ext cx="3924913" cy="600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2.3.2 使用旋转工具制作瓶身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7273290" y="1958975"/>
            <a:ext cx="4596130" cy="4069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57200" algn="just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步骤1: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选择绘制完成的瓶子外轮廓线,切换到模型模式,单击“细分曲面”下三角按钮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,在打开的列表中单击“旋转”按钮,添加旋转工具,如图2-77所示。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115" y="3870325"/>
            <a:ext cx="232410" cy="246380"/>
          </a:xfrm>
          <a:prstGeom prst="rect">
            <a:avLst/>
          </a:prstGeom>
        </p:spPr>
      </p:pic>
      <p:pic>
        <p:nvPicPr>
          <p:cNvPr id="75" name="图片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" y="2060575"/>
            <a:ext cx="6680200" cy="3761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2.3 使用旋转工具制作漂流瓶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67915" y="6043930"/>
            <a:ext cx="670687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图2-78 设置旋转工具的参数</a:t>
            </a:r>
          </a:p>
        </p:txBody>
      </p:sp>
      <p:sp>
        <p:nvSpPr>
          <p:cNvPr id="15" name="矩形 14"/>
          <p:cNvSpPr/>
          <p:nvPr/>
        </p:nvSpPr>
        <p:spPr>
          <a:xfrm>
            <a:off x="894080" y="911860"/>
            <a:ext cx="3998486" cy="600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2.3.2 使用旋转工具制作瓶身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4080" y="1512570"/>
            <a:ext cx="1067435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步骤2: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在旋转对象窗口中进行参数设置,如图2-78所示。</a:t>
            </a:r>
          </a:p>
        </p:txBody>
      </p:sp>
      <p:pic>
        <p:nvPicPr>
          <p:cNvPr id="76" name="图片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985" y="2182495"/>
            <a:ext cx="6857365" cy="38614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2.3 使用旋转工具制作漂流瓶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08860" y="6237605"/>
            <a:ext cx="670687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图2-79 执行“布料曲面”命令</a:t>
            </a:r>
          </a:p>
        </p:txBody>
      </p:sp>
      <p:sp>
        <p:nvSpPr>
          <p:cNvPr id="15" name="矩形 14"/>
          <p:cNvSpPr/>
          <p:nvPr/>
        </p:nvSpPr>
        <p:spPr>
          <a:xfrm>
            <a:off x="894080" y="911860"/>
            <a:ext cx="5374640" cy="600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2.3.3 使用布料曲面工具制作瓶身厚度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4080" y="1512570"/>
            <a:ext cx="1067435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步骤1: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选择对象列表窗口中的“旋转”,执行“模拟”→“布料”→“布料曲面”命令(见图2-79), 添加布料曲面工具。</a:t>
            </a:r>
          </a:p>
        </p:txBody>
      </p:sp>
      <p:pic>
        <p:nvPicPr>
          <p:cNvPr id="77" name="图片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915" y="2527300"/>
            <a:ext cx="6588760" cy="3710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2.3 使用旋转工具制作漂流瓶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08860" y="6237605"/>
            <a:ext cx="670687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图2-80 设置布料曲面的参数</a:t>
            </a:r>
          </a:p>
        </p:txBody>
      </p:sp>
      <p:sp>
        <p:nvSpPr>
          <p:cNvPr id="15" name="矩形 14"/>
          <p:cNvSpPr/>
          <p:nvPr/>
        </p:nvSpPr>
        <p:spPr>
          <a:xfrm>
            <a:off x="894080" y="911860"/>
            <a:ext cx="5374640" cy="600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2.3.3 使用布料曲面工具制作瓶身厚度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4080" y="1512570"/>
            <a:ext cx="10674350" cy="9612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步骤2: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设置布料曲面的“细分数”为1,这个数值越大,模型越平滑;设置“厚度”为10cm,让瓶子有一个厚度,有了厚度后再添加材质才不会出现问题,如图2-80所示。</a:t>
            </a:r>
          </a:p>
        </p:txBody>
      </p:sp>
      <p:pic>
        <p:nvPicPr>
          <p:cNvPr id="78" name="图片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60" y="2527300"/>
            <a:ext cx="6600190" cy="3716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581616" y="314314"/>
            <a:ext cx="11125501" cy="480870"/>
            <a:chOff x="916" y="495"/>
            <a:chExt cx="17520" cy="757"/>
          </a:xfrm>
        </p:grpSpPr>
        <p:sp>
          <p:nvSpPr>
            <p:cNvPr id="34" name="TextBox 13"/>
            <p:cNvSpPr txBox="1"/>
            <p:nvPr userDrawn="1"/>
          </p:nvSpPr>
          <p:spPr>
            <a:xfrm>
              <a:off x="1408" y="495"/>
              <a:ext cx="959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2.3 使用旋转工具制作漂流瓶</a:t>
              </a:r>
            </a:p>
          </p:txBody>
        </p:sp>
        <p:cxnSp>
          <p:nvCxnSpPr>
            <p:cNvPr id="35" name="直接连接符 34"/>
            <p:cNvCxnSpPr>
              <a:endCxn id="36" idx="11"/>
            </p:cNvCxnSpPr>
            <p:nvPr userDrawn="1"/>
          </p:nvCxnSpPr>
          <p:spPr>
            <a:xfrm flipV="1">
              <a:off x="916" y="1245"/>
              <a:ext cx="16849" cy="7"/>
            </a:xfrm>
            <a:prstGeom prst="line">
              <a:avLst/>
            </a:prstGeom>
            <a:ln>
              <a:solidFill>
                <a:srgbClr val="BABE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reeform 6"/>
            <p:cNvSpPr>
              <a:spLocks noEditPoints="1"/>
            </p:cNvSpPr>
            <p:nvPr userDrawn="1"/>
          </p:nvSpPr>
          <p:spPr bwMode="auto">
            <a:xfrm>
              <a:off x="17765" y="572"/>
              <a:ext cx="671" cy="673"/>
            </a:xfrm>
            <a:custGeom>
              <a:avLst/>
              <a:gdLst>
                <a:gd name="T0" fmla="*/ 760 w 1905"/>
                <a:gd name="T1" fmla="*/ 1455 h 1912"/>
                <a:gd name="T2" fmla="*/ 448 w 1905"/>
                <a:gd name="T3" fmla="*/ 1143 h 1912"/>
                <a:gd name="T4" fmla="*/ 529 w 1905"/>
                <a:gd name="T5" fmla="*/ 1061 h 1912"/>
                <a:gd name="T6" fmla="*/ 841 w 1905"/>
                <a:gd name="T7" fmla="*/ 1374 h 1912"/>
                <a:gd name="T8" fmla="*/ 1802 w 1905"/>
                <a:gd name="T9" fmla="*/ 108 h 1912"/>
                <a:gd name="T10" fmla="*/ 748 w 1905"/>
                <a:gd name="T11" fmla="*/ 785 h 1912"/>
                <a:gd name="T12" fmla="*/ 55 w 1905"/>
                <a:gd name="T13" fmla="*/ 1737 h 1912"/>
                <a:gd name="T14" fmla="*/ 173 w 1905"/>
                <a:gd name="T15" fmla="*/ 1854 h 1912"/>
                <a:gd name="T16" fmla="*/ 1124 w 1905"/>
                <a:gd name="T17" fmla="*/ 1161 h 1912"/>
                <a:gd name="T18" fmla="*/ 1802 w 1905"/>
                <a:gd name="T19" fmla="*/ 108 h 1912"/>
                <a:gd name="T20" fmla="*/ 110 w 1905"/>
                <a:gd name="T21" fmla="*/ 1803 h 1912"/>
                <a:gd name="T22" fmla="*/ 0 w 1905"/>
                <a:gd name="T23" fmla="*/ 1912 h 1912"/>
                <a:gd name="T24" fmla="*/ 1758 w 1905"/>
                <a:gd name="T25" fmla="*/ 368 h 1912"/>
                <a:gd name="T26" fmla="*/ 1544 w 1905"/>
                <a:gd name="T27" fmla="*/ 153 h 1912"/>
                <a:gd name="T28" fmla="*/ 786 w 1905"/>
                <a:gd name="T29" fmla="*/ 513 h 1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05" h="1912">
                  <a:moveTo>
                    <a:pt x="760" y="1455"/>
                  </a:moveTo>
                  <a:cubicBezTo>
                    <a:pt x="448" y="1143"/>
                    <a:pt x="448" y="1143"/>
                    <a:pt x="448" y="1143"/>
                  </a:cubicBezTo>
                  <a:moveTo>
                    <a:pt x="529" y="1061"/>
                  </a:moveTo>
                  <a:cubicBezTo>
                    <a:pt x="841" y="1374"/>
                    <a:pt x="841" y="1374"/>
                    <a:pt x="841" y="1374"/>
                  </a:cubicBezTo>
                  <a:moveTo>
                    <a:pt x="1802" y="108"/>
                  </a:moveTo>
                  <a:cubicBezTo>
                    <a:pt x="1698" y="4"/>
                    <a:pt x="1226" y="307"/>
                    <a:pt x="748" y="785"/>
                  </a:cubicBezTo>
                  <a:cubicBezTo>
                    <a:pt x="364" y="1169"/>
                    <a:pt x="94" y="1548"/>
                    <a:pt x="55" y="1737"/>
                  </a:cubicBezTo>
                  <a:cubicBezTo>
                    <a:pt x="173" y="1854"/>
                    <a:pt x="173" y="1854"/>
                    <a:pt x="173" y="1854"/>
                  </a:cubicBezTo>
                  <a:cubicBezTo>
                    <a:pt x="361" y="1815"/>
                    <a:pt x="740" y="1545"/>
                    <a:pt x="1124" y="1161"/>
                  </a:cubicBezTo>
                  <a:cubicBezTo>
                    <a:pt x="1602" y="683"/>
                    <a:pt x="1905" y="212"/>
                    <a:pt x="1802" y="108"/>
                  </a:cubicBezTo>
                  <a:close/>
                  <a:moveTo>
                    <a:pt x="110" y="1803"/>
                  </a:moveTo>
                  <a:cubicBezTo>
                    <a:pt x="0" y="1912"/>
                    <a:pt x="0" y="1912"/>
                    <a:pt x="0" y="1912"/>
                  </a:cubicBezTo>
                  <a:moveTo>
                    <a:pt x="1758" y="368"/>
                  </a:moveTo>
                  <a:cubicBezTo>
                    <a:pt x="1758" y="368"/>
                    <a:pt x="1643" y="253"/>
                    <a:pt x="1544" y="153"/>
                  </a:cubicBezTo>
                  <a:cubicBezTo>
                    <a:pt x="1544" y="153"/>
                    <a:pt x="1319" y="0"/>
                    <a:pt x="786" y="513"/>
                  </a:cubicBezTo>
                </a:path>
              </a:pathLst>
            </a:custGeom>
            <a:noFill/>
            <a:ln w="12700" cap="rnd">
              <a:solidFill>
                <a:srgbClr val="56505B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7" name="椭圆 36"/>
            <p:cNvSpPr/>
            <p:nvPr userDrawn="1"/>
          </p:nvSpPr>
          <p:spPr>
            <a:xfrm>
              <a:off x="954" y="607"/>
              <a:ext cx="454" cy="454"/>
            </a:xfrm>
            <a:prstGeom prst="ellipse">
              <a:avLst/>
            </a:prstGeom>
            <a:solidFill>
              <a:srgbClr val="E25C59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308860" y="6237605"/>
            <a:ext cx="670687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图2-81 设置布料曲面参数</a:t>
            </a:r>
          </a:p>
        </p:txBody>
      </p:sp>
      <p:sp>
        <p:nvSpPr>
          <p:cNvPr id="15" name="矩形 14"/>
          <p:cNvSpPr/>
          <p:nvPr/>
        </p:nvSpPr>
        <p:spPr>
          <a:xfrm>
            <a:off x="894080" y="911860"/>
            <a:ext cx="5374640" cy="6007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2.3.3 使用布料曲面工具制作瓶身厚度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4080" y="1512570"/>
            <a:ext cx="10674350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 algn="just"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制作完成的宇航员场景模型如图2-81所示。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45" y="2065655"/>
            <a:ext cx="6753860" cy="4224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5610224"/>
            <a:ext cx="12192000" cy="1247775"/>
          </a:xfrm>
          <a:prstGeom prst="rect">
            <a:avLst/>
          </a:prstGeom>
          <a:solidFill>
            <a:srgbClr val="DF5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2" name="文本框 11" descr="e7d195523061f1c0c2b73831c94a3edc981f60e396d3e182073EE1468018468A7F192AE5E5CD515B6C3125F8AF6E4EE646174E8CF0B46FD19828DCE8CDA3B3A044A74F0E769C5FA8CB87AB6FC303C8BA3785FAC64AF54247964A7FDB9080F62A0A3157017C2510CD48FCE28205CD9101AA3F9B0909B59FDC9FE22077D378AAB8915CEB4AD95416D2C0916E359F927ECC"/>
          <p:cNvSpPr txBox="1"/>
          <p:nvPr/>
        </p:nvSpPr>
        <p:spPr>
          <a:xfrm>
            <a:off x="3365923" y="2214683"/>
            <a:ext cx="579987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algn="dist"/>
            <a:r>
              <a:rPr lang="zh-CN" altLang="en-US" sz="7200">
                <a:solidFill>
                  <a:prstClr val="black">
                    <a:lumMod val="95000"/>
                    <a:lumOff val="5000"/>
                  </a:prst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字魂35号-经典雅黑" panose="00000500000000000000" charset="-122"/>
              </a:rPr>
              <a:t>感谢聆听</a:t>
            </a:r>
            <a:endParaRPr lang="zh-CN" altLang="en-US" sz="7200" dirty="0">
              <a:solidFill>
                <a:prstClr val="black">
                  <a:lumMod val="95000"/>
                  <a:lumOff val="5000"/>
                </a:prst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字魂35号-经典雅黑" panose="00000500000000000000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810875" y="0"/>
            <a:ext cx="1381125" cy="6858000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86300" y="5023366"/>
            <a:ext cx="7505700" cy="586857"/>
          </a:xfrm>
          <a:prstGeom prst="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1" y="0"/>
            <a:ext cx="8467725" cy="485775"/>
          </a:xfrm>
          <a:prstGeom prst="rect">
            <a:avLst/>
          </a:prstGeom>
          <a:solidFill>
            <a:srgbClr val="505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5372100"/>
            <a:ext cx="12192000" cy="723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1" y="3874294"/>
            <a:ext cx="409576" cy="2995612"/>
          </a:xfrm>
          <a:prstGeom prst="rect">
            <a:avLst/>
          </a:prstGeom>
          <a:solidFill>
            <a:srgbClr val="F4C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 pitchFamily="34" charset="0"/>
              <a:ea typeface="思源黑体 CN Bold" panose="020B0800000000000000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345</Words>
  <Application>Microsoft Office PowerPoint</Application>
  <PresentationFormat>宽屏</PresentationFormat>
  <Paragraphs>34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思源黑体 CN Bold</vt:lpstr>
      <vt:lpstr>微软雅黑</vt:lpstr>
      <vt:lpstr>思源黑体 CN Medium</vt:lpstr>
      <vt:lpstr>Arial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美滋</dc:creator>
  <cp:lastModifiedBy>梦 朱</cp:lastModifiedBy>
  <cp:revision>37</cp:revision>
  <dcterms:created xsi:type="dcterms:W3CDTF">2020-11-03T01:58:00Z</dcterms:created>
  <dcterms:modified xsi:type="dcterms:W3CDTF">2024-09-16T21:56:43Z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v1.0_mb_avEtBSm2AIUOmv2pC1s1tw==</vt:lpwstr>
  </property>
  <property fmtid="{D5CDD505-2E9C-101B-9397-08002B2CF9AE}" pid="4" name="ICV">
    <vt:lpwstr>B877021E77F34E21B8C392E6C9816C3B</vt:lpwstr>
  </property>
</Properties>
</file>