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5" r:id="rId2"/>
    <p:sldId id="276" r:id="rId3"/>
    <p:sldId id="302" r:id="rId4"/>
    <p:sldId id="342" r:id="rId5"/>
    <p:sldId id="324" r:id="rId6"/>
    <p:sldId id="335" r:id="rId7"/>
    <p:sldId id="343" r:id="rId8"/>
    <p:sldId id="267" r:id="rId9"/>
    <p:sldId id="336" r:id="rId10"/>
    <p:sldId id="323" r:id="rId11"/>
    <p:sldId id="344" r:id="rId12"/>
    <p:sldId id="337" r:id="rId13"/>
    <p:sldId id="338" r:id="rId14"/>
    <p:sldId id="339" r:id="rId15"/>
    <p:sldId id="345" r:id="rId16"/>
    <p:sldId id="325" r:id="rId17"/>
    <p:sldId id="341" r:id="rId18"/>
    <p:sldId id="346" r:id="rId19"/>
    <p:sldId id="275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0" autoAdjust="0"/>
    <p:restoredTop sz="94660" autoAdjust="0"/>
  </p:normalViewPr>
  <p:slideViewPr>
    <p:cSldViewPr snapToGrid="0" showGuides="1">
      <p:cViewPr>
        <p:scale>
          <a:sx n="76" d="100"/>
          <a:sy n="76" d="100"/>
        </p:scale>
        <p:origin x="-84" y="30"/>
      </p:cViewPr>
      <p:guideLst>
        <p:guide orient="horz" pos="2205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5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8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02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31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82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70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526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88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41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4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7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0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2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7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240000"/>
                    </a14:imgEffect>
                    <a14:imgEffect>
                      <a14:brightnessContrast bright="-30000" contrast="31000"/>
                    </a14:imgEffect>
                  </a14:imgLayer>
                </a14:imgProps>
              </a:ext>
            </a:extLst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0425" y="847545"/>
            <a:ext cx="9985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第十七章</a:t>
            </a:r>
            <a:r>
              <a:rPr lang="en-US" altLang="zh-CN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弹性盒子模型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849" y="2795529"/>
            <a:ext cx="10964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听过许多大道理</a:t>
            </a:r>
            <a:r>
              <a:rPr lang="en-US" altLang="zh-CN" sz="4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4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却依然过不好这一生</a:t>
            </a:r>
            <a:endParaRPr lang="zh-CN" altLang="en-US" sz="4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元素的对齐方式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454495"/>
            <a:ext cx="97681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align-items: </a:t>
            </a:r>
            <a:r>
              <a:rPr lang="en-US" altLang="zh-CN" sz="3200" dirty="0" smtClean="0">
                <a:solidFill>
                  <a:schemeClr val="bg1"/>
                </a:solidFill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单行控制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当前排列行或者列的对齐方式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单行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 </a:t>
            </a:r>
            <a:r>
              <a:rPr lang="en-US" altLang="zh-CN" sz="3200" dirty="0" smtClean="0">
                <a:solidFill>
                  <a:schemeClr val="bg1"/>
                </a:solidFill>
              </a:rPr>
              <a:t>stretch</a:t>
            </a:r>
            <a:r>
              <a:rPr lang="en-US" altLang="zh-CN" sz="3200" dirty="0">
                <a:solidFill>
                  <a:schemeClr val="bg1"/>
                </a:solidFill>
              </a:rPr>
              <a:t>: (</a:t>
            </a:r>
            <a:r>
              <a:rPr lang="zh-CN" altLang="en-US" sz="3200" dirty="0">
                <a:solidFill>
                  <a:schemeClr val="bg1"/>
                </a:solidFill>
              </a:rPr>
              <a:t>默认</a:t>
            </a:r>
            <a:r>
              <a:rPr lang="en-US" altLang="zh-CN" sz="3200" dirty="0">
                <a:solidFill>
                  <a:schemeClr val="bg1"/>
                </a:solidFill>
              </a:rPr>
              <a:t>): </a:t>
            </a:r>
            <a:r>
              <a:rPr lang="zh-CN" altLang="en-US" sz="3200" dirty="0">
                <a:solidFill>
                  <a:schemeClr val="bg1"/>
                </a:solidFill>
              </a:rPr>
              <a:t>内部元素没设置高度将拉伸占满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flex-start:</a:t>
            </a:r>
            <a:r>
              <a:rPr lang="zh-CN" altLang="en-US" sz="3200" dirty="0">
                <a:solidFill>
                  <a:schemeClr val="bg1"/>
                </a:solidFill>
              </a:rPr>
              <a:t>内部元素顶部对齐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flex-end:</a:t>
            </a:r>
            <a:r>
              <a:rPr lang="zh-CN" altLang="en-US" sz="3200" dirty="0">
                <a:solidFill>
                  <a:schemeClr val="bg1"/>
                </a:solidFill>
              </a:rPr>
              <a:t>内部元素底部对齐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center: </a:t>
            </a:r>
            <a:r>
              <a:rPr lang="zh-CN" altLang="en-US" sz="3200" dirty="0">
                <a:solidFill>
                  <a:schemeClr val="bg1"/>
                </a:solidFill>
              </a:rPr>
              <a:t>内部元素中线对齐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baseline: </a:t>
            </a:r>
            <a:r>
              <a:rPr lang="zh-CN" altLang="en-US" sz="3200" dirty="0">
                <a:solidFill>
                  <a:schemeClr val="bg1"/>
                </a:solidFill>
              </a:rPr>
              <a:t>项目第一行文字基线对齐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元素的对齐方式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454495"/>
            <a:ext cx="9768115" cy="149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align-items: </a:t>
            </a:r>
            <a:r>
              <a:rPr lang="zh-CN" altLang="en-US" sz="3200" dirty="0">
                <a:solidFill>
                  <a:schemeClr val="bg1"/>
                </a:solidFill>
              </a:rPr>
              <a:t>示例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8628C32-AE7E-4568-B30A-6B92505F2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24" y="1454495"/>
            <a:ext cx="5030286" cy="49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多行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列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元素对齐方式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align-content: (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justify-content</a:t>
            </a:r>
            <a:r>
              <a:rPr lang="zh-CN" altLang="en-US" sz="3200" dirty="0">
                <a:solidFill>
                  <a:schemeClr val="bg1"/>
                </a:solidFill>
              </a:rPr>
              <a:t>类似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flex-start: </a:t>
            </a:r>
            <a:r>
              <a:rPr lang="zh-CN" altLang="en-US" sz="3200" dirty="0">
                <a:solidFill>
                  <a:schemeClr val="bg1"/>
                </a:solidFill>
              </a:rPr>
              <a:t>起点对齐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flex-end: </a:t>
            </a:r>
            <a:r>
              <a:rPr lang="zh-CN" altLang="en-US" sz="3200" dirty="0">
                <a:solidFill>
                  <a:schemeClr val="bg1"/>
                </a:solidFill>
              </a:rPr>
              <a:t>起点对面对齐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center: </a:t>
            </a:r>
            <a:r>
              <a:rPr lang="zh-CN" altLang="en-US" sz="3200" dirty="0">
                <a:solidFill>
                  <a:schemeClr val="bg1"/>
                </a:solidFill>
              </a:rPr>
              <a:t>居中展示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</a:rPr>
              <a:t>stretch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  <a:r>
              <a:rPr lang="zh-CN" altLang="en-US" sz="3200" dirty="0">
                <a:solidFill>
                  <a:schemeClr val="bg1"/>
                </a:solidFill>
              </a:rPr>
              <a:t>均分交叉轴</a:t>
            </a:r>
            <a:r>
              <a:rPr lang="zh-CN" altLang="en-US" sz="3200" dirty="0" smtClean="0">
                <a:solidFill>
                  <a:schemeClr val="bg1"/>
                </a:solidFill>
              </a:rPr>
              <a:t>宽度</a:t>
            </a:r>
            <a:r>
              <a:rPr lang="en-US" altLang="zh-CN" sz="3200" dirty="0" smtClean="0">
                <a:solidFill>
                  <a:schemeClr val="bg1"/>
                </a:solidFill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</a:rPr>
              <a:t>默认值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space-between: </a:t>
            </a:r>
            <a:r>
              <a:rPr lang="zh-CN" altLang="en-US" sz="3200" dirty="0">
                <a:solidFill>
                  <a:schemeClr val="bg1"/>
                </a:solidFill>
              </a:rPr>
              <a:t>均分间距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space-around: </a:t>
            </a:r>
            <a:r>
              <a:rPr lang="zh-CN" altLang="en-US" sz="3200" dirty="0">
                <a:solidFill>
                  <a:schemeClr val="bg1"/>
                </a:solidFill>
              </a:rPr>
              <a:t>包含首尾均分间距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item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项目样式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设置在每个元素的样式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用于单独控制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order: (</a:t>
            </a:r>
            <a:r>
              <a:rPr lang="zh-CN" altLang="en-US" sz="3200" dirty="0">
                <a:solidFill>
                  <a:schemeClr val="bg1"/>
                </a:solidFill>
              </a:rPr>
              <a:t>数值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可</a:t>
            </a:r>
            <a:r>
              <a:rPr lang="en-US" altLang="zh-CN" sz="3200" dirty="0">
                <a:solidFill>
                  <a:schemeClr val="bg1"/>
                </a:solidFill>
              </a:rPr>
              <a:t>0</a:t>
            </a:r>
            <a:r>
              <a:rPr lang="zh-CN" altLang="en-US" sz="3200" dirty="0">
                <a:solidFill>
                  <a:schemeClr val="bg1"/>
                </a:solidFill>
              </a:rPr>
              <a:t>可负数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</a:t>
            </a:r>
            <a:r>
              <a:rPr lang="zh-CN" altLang="en-US" sz="3200" dirty="0">
                <a:solidFill>
                  <a:schemeClr val="bg1"/>
                </a:solidFill>
              </a:rPr>
              <a:t>定义项目的排列顺序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序号越小越在前面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和元素的书写顺序</a:t>
            </a:r>
            <a:r>
              <a:rPr lang="zh-CN" altLang="en-US" sz="3200" dirty="0" smtClean="0">
                <a:solidFill>
                  <a:schemeClr val="bg1"/>
                </a:solidFill>
              </a:rPr>
              <a:t>无关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 smtClean="0">
                <a:solidFill>
                  <a:schemeClr val="bg1"/>
                </a:solidFill>
              </a:rPr>
              <a:t>默认元素</a:t>
            </a:r>
            <a:r>
              <a:rPr lang="en-US" altLang="zh-CN" sz="3200" dirty="0" smtClean="0">
                <a:solidFill>
                  <a:schemeClr val="bg1"/>
                </a:solidFill>
              </a:rPr>
              <a:t>order</a:t>
            </a:r>
            <a:r>
              <a:rPr lang="zh-CN" altLang="en-US" sz="3200" dirty="0" smtClean="0">
                <a:solidFill>
                  <a:schemeClr val="bg1"/>
                </a:solidFill>
              </a:rPr>
              <a:t>为</a:t>
            </a:r>
            <a:r>
              <a:rPr lang="en-US" altLang="zh-CN" sz="3200" dirty="0" smtClean="0">
                <a:solidFill>
                  <a:schemeClr val="bg1"/>
                </a:solidFill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 smtClean="0">
                <a:solidFill>
                  <a:schemeClr val="bg1"/>
                </a:solidFill>
              </a:rPr>
              <a:t>大于</a:t>
            </a:r>
            <a:r>
              <a:rPr lang="en-US" altLang="zh-CN" sz="3200" dirty="0" smtClean="0">
                <a:solidFill>
                  <a:schemeClr val="bg1"/>
                </a:solidFill>
              </a:rPr>
              <a:t>0,</a:t>
            </a:r>
            <a:r>
              <a:rPr lang="zh-CN" altLang="en-US" sz="3200" dirty="0" smtClean="0">
                <a:solidFill>
                  <a:schemeClr val="bg1"/>
                </a:solidFill>
              </a:rPr>
              <a:t>必然在默认为</a:t>
            </a:r>
            <a:r>
              <a:rPr lang="en-US" altLang="zh-CN" sz="3200" dirty="0" smtClean="0">
                <a:solidFill>
                  <a:schemeClr val="bg1"/>
                </a:solidFill>
              </a:rPr>
              <a:t>0</a:t>
            </a:r>
            <a:r>
              <a:rPr lang="zh-CN" altLang="en-US" sz="3200" dirty="0" smtClean="0">
                <a:solidFill>
                  <a:schemeClr val="bg1"/>
                </a:solidFill>
              </a:rPr>
              <a:t>的后面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7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1924" y="746609"/>
            <a:ext cx="7710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flex-grow: 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单个元素的放大比例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336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flex-grow: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默认为</a:t>
            </a:r>
            <a:r>
              <a:rPr lang="en-US" altLang="zh-CN" sz="2400" b="1" dirty="0">
                <a:solidFill>
                  <a:schemeClr val="bg1"/>
                </a:solidFill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计算公式</a:t>
            </a:r>
            <a:r>
              <a:rPr lang="en-US" altLang="zh-CN" sz="24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子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元素分配的</a:t>
            </a:r>
            <a:r>
              <a:rPr lang="zh-CN" altLang="en-US" sz="2400" b="1" dirty="0">
                <a:solidFill>
                  <a:schemeClr val="bg1"/>
                </a:solidFill>
              </a:rPr>
              <a:t>尺寸</a:t>
            </a:r>
            <a:r>
              <a:rPr lang="en-US" altLang="zh-CN" sz="2400" b="1" dirty="0">
                <a:solidFill>
                  <a:schemeClr val="bg1"/>
                </a:solidFill>
              </a:rPr>
              <a:t>=</a:t>
            </a:r>
            <a:r>
              <a:rPr lang="zh-CN" altLang="en-US" sz="2400" b="1" dirty="0">
                <a:solidFill>
                  <a:schemeClr val="bg1"/>
                </a:solidFill>
              </a:rPr>
              <a:t>剩余空间尺寸*子元素的</a:t>
            </a:r>
            <a:r>
              <a:rPr lang="en-US" altLang="zh-CN" sz="2400" b="1" dirty="0">
                <a:solidFill>
                  <a:schemeClr val="bg1"/>
                </a:solidFill>
              </a:rPr>
              <a:t>box-grow</a:t>
            </a:r>
            <a:r>
              <a:rPr lang="zh-CN" altLang="en-US" sz="2400" b="1" dirty="0">
                <a:solidFill>
                  <a:schemeClr val="bg1"/>
                </a:solidFill>
              </a:rPr>
              <a:t>属性值 </a:t>
            </a:r>
            <a:r>
              <a:rPr lang="en-US" altLang="zh-CN" sz="2400" b="1" dirty="0">
                <a:solidFill>
                  <a:schemeClr val="bg1"/>
                </a:solidFill>
              </a:rPr>
              <a:t>/ </a:t>
            </a:r>
            <a:r>
              <a:rPr lang="zh-CN" altLang="en-US" sz="2400" b="1" dirty="0">
                <a:solidFill>
                  <a:schemeClr val="bg1"/>
                </a:solidFill>
              </a:rPr>
              <a:t>所有子元素的</a:t>
            </a:r>
            <a:r>
              <a:rPr lang="en-US" altLang="zh-CN" sz="2400" b="1" dirty="0">
                <a:solidFill>
                  <a:schemeClr val="bg1"/>
                </a:solidFill>
              </a:rPr>
              <a:t>flex-grow</a:t>
            </a:r>
            <a:r>
              <a:rPr lang="zh-CN" altLang="en-US" sz="2400" b="1" dirty="0">
                <a:solidFill>
                  <a:schemeClr val="bg1"/>
                </a:solidFill>
              </a:rPr>
              <a:t>属性值的和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即将多余的空间按</a:t>
            </a:r>
            <a:r>
              <a:rPr lang="en-US" altLang="zh-CN" sz="2400" b="1" dirty="0">
                <a:solidFill>
                  <a:schemeClr val="bg1"/>
                </a:solidFill>
              </a:rPr>
              <a:t>flex-grow</a:t>
            </a:r>
            <a:r>
              <a:rPr lang="zh-CN" altLang="en-US" sz="2400" b="1" dirty="0">
                <a:solidFill>
                  <a:schemeClr val="bg1"/>
                </a:solidFill>
              </a:rPr>
              <a:t>比例分配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0" y="746609"/>
            <a:ext cx="7080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flex-shrink: 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单个元素的缩小比例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446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flex-shrink: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默认为</a:t>
            </a:r>
            <a:r>
              <a:rPr lang="en-US" altLang="zh-CN" sz="2400" b="1" dirty="0">
                <a:solidFill>
                  <a:schemeClr val="bg1"/>
                </a:solidFill>
              </a:rPr>
              <a:t>1;</a:t>
            </a:r>
            <a:r>
              <a:rPr lang="zh-CN" altLang="en-US" sz="2400" b="1" dirty="0">
                <a:solidFill>
                  <a:schemeClr val="bg1"/>
                </a:solidFill>
              </a:rPr>
              <a:t>如果空间不足缩小比例</a:t>
            </a:r>
            <a:r>
              <a:rPr lang="en-US" altLang="zh-CN" sz="2400" b="1" dirty="0">
                <a:solidFill>
                  <a:schemeClr val="bg1"/>
                </a:solidFill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</a:rPr>
              <a:t>越大收缩越多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计算公式</a:t>
            </a:r>
            <a:r>
              <a:rPr lang="en-US" altLang="zh-CN" sz="24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元素收缩宽度 </a:t>
            </a:r>
            <a:r>
              <a:rPr lang="en-US" altLang="zh-CN" sz="2400" b="1" dirty="0">
                <a:solidFill>
                  <a:schemeClr val="bg1"/>
                </a:solidFill>
              </a:rPr>
              <a:t>= </a:t>
            </a:r>
            <a:r>
              <a:rPr lang="zh-CN" altLang="en-US" sz="2400" b="1" dirty="0">
                <a:solidFill>
                  <a:schemeClr val="bg1"/>
                </a:solidFill>
              </a:rPr>
              <a:t>超出宽度 * 元素收缩比</a:t>
            </a:r>
            <a:r>
              <a:rPr lang="en-US" altLang="zh-CN" sz="2400" b="1" dirty="0">
                <a:solidFill>
                  <a:schemeClr val="bg1"/>
                </a:solidFill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</a:rPr>
              <a:t>收缩总比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即将超出的空间按</a:t>
            </a:r>
            <a:r>
              <a:rPr lang="en-US" altLang="zh-CN" sz="2400" b="1" dirty="0">
                <a:solidFill>
                  <a:schemeClr val="bg1"/>
                </a:solidFill>
              </a:rPr>
              <a:t>flex-shrink</a:t>
            </a:r>
            <a:r>
              <a:rPr lang="zh-CN" altLang="en-US" sz="2400" b="1" dirty="0">
                <a:solidFill>
                  <a:schemeClr val="bg1"/>
                </a:solidFill>
              </a:rPr>
              <a:t>比例分配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注意</a:t>
            </a:r>
            <a:r>
              <a:rPr lang="en-US" altLang="zh-CN" sz="24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flex-shrink: 0</a:t>
            </a:r>
            <a:r>
              <a:rPr lang="zh-CN" altLang="en-US" sz="2400" b="1" dirty="0">
                <a:solidFill>
                  <a:schemeClr val="bg1"/>
                </a:solidFill>
              </a:rPr>
              <a:t>表示刚体不缩小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不支持负数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9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flex-basis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F31E0FA-A23F-4318-9C90-001E5AE54382}"/>
              </a:ext>
            </a:extLst>
          </p:cNvPr>
          <p:cNvSpPr/>
          <p:nvPr/>
        </p:nvSpPr>
        <p:spPr>
          <a:xfrm>
            <a:off x="1274458" y="1878518"/>
            <a:ext cx="9768115" cy="446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flex-basis: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类似于</a:t>
            </a:r>
            <a:r>
              <a:rPr lang="en-US" altLang="zh-CN" sz="2400" b="1" dirty="0">
                <a:solidFill>
                  <a:schemeClr val="bg1"/>
                </a:solidFill>
              </a:rPr>
              <a:t>width/height,</a:t>
            </a:r>
            <a:r>
              <a:rPr lang="zh-CN" altLang="en-US" sz="2400" b="1" dirty="0">
                <a:solidFill>
                  <a:schemeClr val="bg1"/>
                </a:solidFill>
              </a:rPr>
              <a:t>表示在弹性盒模型中元素放入之前的尺寸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content &lt; width/height &lt; flex-basis &lt; min-width…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当设置了此值元素剩余空间依照它的值来计算</a:t>
            </a:r>
            <a:r>
              <a:rPr lang="en-US" altLang="zh-CN" sz="2400" b="1" dirty="0">
                <a:solidFill>
                  <a:schemeClr val="bg1"/>
                </a:solidFill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</a:rPr>
              <a:t>依次优先查找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长度</a:t>
            </a:r>
            <a:r>
              <a:rPr lang="en-US" altLang="zh-CN" sz="2400" b="1" dirty="0">
                <a:solidFill>
                  <a:schemeClr val="bg1"/>
                </a:solidFill>
              </a:rPr>
              <a:t>: </a:t>
            </a:r>
            <a:r>
              <a:rPr lang="zh-CN" altLang="en-US" sz="2400" b="1" dirty="0">
                <a:solidFill>
                  <a:schemeClr val="bg1"/>
                </a:solidFill>
              </a:rPr>
              <a:t>规定长度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</a:rPr>
              <a:t>默认</a:t>
            </a:r>
            <a:r>
              <a:rPr lang="en-US" altLang="zh-CN" sz="2400" b="1" dirty="0">
                <a:solidFill>
                  <a:schemeClr val="bg1"/>
                </a:solidFill>
              </a:rPr>
              <a:t>: auto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	content: </a:t>
            </a:r>
            <a:r>
              <a:rPr lang="zh-CN" altLang="en-US" sz="2400" b="1" dirty="0">
                <a:solidFill>
                  <a:schemeClr val="bg1"/>
                </a:solidFill>
              </a:rPr>
              <a:t>基于内容自动计算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4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5804" y="746609"/>
            <a:ext cx="704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缩放合并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写法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(item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复合写法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29E4FCE-C850-4209-9967-2364BD29A932}"/>
              </a:ext>
            </a:extLst>
          </p:cNvPr>
          <p:cNvSpPr/>
          <p:nvPr/>
        </p:nvSpPr>
        <p:spPr>
          <a:xfrm>
            <a:off x="1274458" y="1878518"/>
            <a:ext cx="97681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flex: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flex-grow flex-shrink flex-basis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auto(1 1 auto</a:t>
            </a:r>
            <a:r>
              <a:rPr lang="en-US" altLang="zh-CN" sz="3200" dirty="0" smtClean="0">
                <a:solidFill>
                  <a:schemeClr val="bg1"/>
                </a:solidFill>
              </a:rPr>
              <a:t>)/</a:t>
            </a:r>
            <a:r>
              <a:rPr lang="zh-CN" altLang="en-US" sz="3200" dirty="0" smtClean="0">
                <a:solidFill>
                  <a:schemeClr val="bg1"/>
                </a:solidFill>
              </a:rPr>
              <a:t>* 正常的盒子*</a:t>
            </a:r>
            <a:r>
              <a:rPr lang="en-US" altLang="zh-CN" sz="3200" dirty="0" smtClean="0">
                <a:solidFill>
                  <a:schemeClr val="bg1"/>
                </a:solidFill>
              </a:rPr>
              <a:t>/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none(0 0 auto</a:t>
            </a:r>
            <a:r>
              <a:rPr lang="en-US" altLang="zh-CN" sz="3200" dirty="0" smtClean="0">
                <a:solidFill>
                  <a:schemeClr val="bg1"/>
                </a:solidFill>
              </a:rPr>
              <a:t>)/</a:t>
            </a:r>
            <a:r>
              <a:rPr lang="zh-CN" altLang="en-US" sz="3200">
                <a:solidFill>
                  <a:schemeClr val="bg1"/>
                </a:solidFill>
              </a:rPr>
              <a:t>* </a:t>
            </a:r>
            <a:r>
              <a:rPr lang="zh-CN" altLang="en-US" sz="3200" smtClean="0">
                <a:solidFill>
                  <a:schemeClr val="bg1"/>
                </a:solidFill>
              </a:rPr>
              <a:t>钉子户的</a:t>
            </a:r>
            <a:r>
              <a:rPr lang="zh-CN" altLang="en-US" sz="3200" dirty="0">
                <a:solidFill>
                  <a:schemeClr val="bg1"/>
                </a:solidFill>
              </a:rPr>
              <a:t>盒子*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特例对齐方式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29E4FCE-C850-4209-9967-2364BD29A932}"/>
              </a:ext>
            </a:extLst>
          </p:cNvPr>
          <p:cNvSpPr/>
          <p:nvPr/>
        </p:nvSpPr>
        <p:spPr>
          <a:xfrm>
            <a:off x="1274458" y="1878518"/>
            <a:ext cx="9768115" cy="371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align-self: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允许单个项目有其他项目不一样的对齐方式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可覆盖</a:t>
            </a:r>
            <a:r>
              <a:rPr lang="en-US" altLang="zh-CN" sz="3200" dirty="0">
                <a:solidFill>
                  <a:schemeClr val="bg1"/>
                </a:solidFill>
              </a:rPr>
              <a:t>align-items</a:t>
            </a:r>
            <a:r>
              <a:rPr lang="zh-CN" altLang="en-US" sz="3200" dirty="0">
                <a:solidFill>
                  <a:schemeClr val="bg1"/>
                </a:solidFill>
              </a:rPr>
              <a:t>属性</a:t>
            </a:r>
            <a:r>
              <a:rPr lang="en-US" altLang="zh-CN" sz="3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auto; </a:t>
            </a:r>
            <a:r>
              <a:rPr lang="zh-CN" altLang="en-US" sz="3200" dirty="0">
                <a:solidFill>
                  <a:schemeClr val="bg1"/>
                </a:solidFill>
              </a:rPr>
              <a:t>默认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继承父元素的</a:t>
            </a:r>
            <a:r>
              <a:rPr lang="en-US" altLang="zh-CN" sz="3200" dirty="0">
                <a:solidFill>
                  <a:schemeClr val="bg1"/>
                </a:solidFill>
              </a:rPr>
              <a:t>align-items</a:t>
            </a:r>
            <a:r>
              <a:rPr lang="zh-CN" altLang="en-US" sz="3200" dirty="0">
                <a:solidFill>
                  <a:schemeClr val="bg1"/>
                </a:solidFill>
              </a:rPr>
              <a:t>属性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flex-start/flex-end/center/baseline/stretch</a:t>
            </a:r>
          </a:p>
        </p:txBody>
      </p:sp>
    </p:spTree>
    <p:extLst>
      <p:ext uri="{BB962C8B-B14F-4D97-AF65-F5344CB8AC3E}">
        <p14:creationId xmlns:p14="http://schemas.microsoft.com/office/powerpoint/2010/main" val="7578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533" y="2471044"/>
            <a:ext cx="5351502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见群文件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总结思考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自己实操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8276" y="726041"/>
            <a:ext cx="457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第九章的作业</a:t>
            </a:r>
          </a:p>
        </p:txBody>
      </p:sp>
    </p:spTree>
    <p:extLst>
      <p:ext uri="{BB962C8B-B14F-4D97-AF65-F5344CB8AC3E}">
        <p14:creationId xmlns:p14="http://schemas.microsoft.com/office/powerpoint/2010/main" val="7101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8252" y="1822802"/>
            <a:ext cx="9275496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弹性盒模型的要点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什么是弹性盒模型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容器与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父元素控制子元素整体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子元素的私有特性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弹性盒模型学习要点</a:t>
            </a:r>
          </a:p>
        </p:txBody>
      </p:sp>
    </p:spTree>
    <p:extLst>
      <p:ext uri="{BB962C8B-B14F-4D97-AF65-F5344CB8AC3E}">
        <p14:creationId xmlns:p14="http://schemas.microsoft.com/office/powerpoint/2010/main" val="33261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的兼容性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297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旧版本的</a:t>
            </a:r>
            <a:r>
              <a:rPr lang="en-US" altLang="zh-CN" sz="3200" dirty="0">
                <a:solidFill>
                  <a:schemeClr val="bg1"/>
                </a:solidFill>
              </a:rPr>
              <a:t>flex</a:t>
            </a:r>
            <a:r>
              <a:rPr lang="zh-CN" altLang="en-US" sz="3200" dirty="0">
                <a:solidFill>
                  <a:schemeClr val="bg1"/>
                </a:solidFill>
              </a:rPr>
              <a:t>写法只支持旧的语法书写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最早： </a:t>
            </a:r>
            <a:r>
              <a:rPr lang="en-US" altLang="zh-CN" sz="3200" dirty="0">
                <a:solidFill>
                  <a:schemeClr val="bg1"/>
                </a:solidFill>
              </a:rPr>
              <a:t>display: box;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过渡： </a:t>
            </a:r>
            <a:r>
              <a:rPr lang="en-US" altLang="zh-CN" sz="3200" dirty="0">
                <a:solidFill>
                  <a:schemeClr val="bg1"/>
                </a:solidFill>
              </a:rPr>
              <a:t>display: flex box;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当今标准</a:t>
            </a:r>
            <a:r>
              <a:rPr lang="en-US" altLang="zh-CN" sz="3200" dirty="0">
                <a:solidFill>
                  <a:schemeClr val="bg1"/>
                </a:solidFill>
              </a:rPr>
              <a:t>display: flex;</a:t>
            </a:r>
          </a:p>
        </p:txBody>
      </p:sp>
    </p:spTree>
    <p:extLst>
      <p:ext uri="{BB962C8B-B14F-4D97-AF65-F5344CB8AC3E}">
        <p14:creationId xmlns:p14="http://schemas.microsoft.com/office/powerpoint/2010/main" val="2364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兼容性与浏览器内核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6604A44F-AD5D-47C1-A7E9-29FDE3304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24064"/>
              </p:ext>
            </p:extLst>
          </p:nvPr>
        </p:nvGraphicFramePr>
        <p:xfrm>
          <a:off x="1171331" y="2170283"/>
          <a:ext cx="9651156" cy="417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052">
                  <a:extLst>
                    <a:ext uri="{9D8B030D-6E8A-4147-A177-3AD203B41FA5}">
                      <a16:colId xmlns:a16="http://schemas.microsoft.com/office/drawing/2014/main" xmlns="" val="1335075032"/>
                    </a:ext>
                  </a:extLst>
                </a:gridCol>
                <a:gridCol w="3217052">
                  <a:extLst>
                    <a:ext uri="{9D8B030D-6E8A-4147-A177-3AD203B41FA5}">
                      <a16:colId xmlns:a16="http://schemas.microsoft.com/office/drawing/2014/main" xmlns="" val="2907582040"/>
                    </a:ext>
                  </a:extLst>
                </a:gridCol>
                <a:gridCol w="3217052">
                  <a:extLst>
                    <a:ext uri="{9D8B030D-6E8A-4147-A177-3AD203B41FA5}">
                      <a16:colId xmlns:a16="http://schemas.microsoft.com/office/drawing/2014/main" xmlns="" val="3265191083"/>
                    </a:ext>
                  </a:extLst>
                </a:gridCol>
              </a:tblGrid>
              <a:tr h="687408">
                <a:tc>
                  <a:txBody>
                    <a:bodyPr/>
                    <a:lstStyle/>
                    <a:p>
                      <a:r>
                        <a:rPr lang="zh-CN" altLang="en-US" dirty="0"/>
                        <a:t>浏览器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浏览器内核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兼容性前缀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992553"/>
                  </a:ext>
                </a:extLst>
              </a:tr>
              <a:tr h="696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IE/360/</a:t>
                      </a:r>
                      <a:r>
                        <a:rPr lang="zh-CN" altLang="en-US" dirty="0"/>
                        <a:t>猎豹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百度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世界之窗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608076"/>
                  </a:ext>
                </a:extLst>
              </a:tr>
              <a:tr h="6969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火狐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Gecko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moz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6081988"/>
                  </a:ext>
                </a:extLst>
              </a:tr>
              <a:tr h="696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-o-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4289219"/>
                  </a:ext>
                </a:extLst>
              </a:tr>
              <a:tr h="6969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苹果</a:t>
                      </a:r>
                      <a:r>
                        <a:rPr lang="en-US" altLang="zh-CN" dirty="0"/>
                        <a:t>safari/</a:t>
                      </a:r>
                      <a:r>
                        <a:rPr lang="zh-CN" altLang="en-US" dirty="0"/>
                        <a:t>安卓默认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Webkit</a:t>
                      </a:r>
                      <a:r>
                        <a:rPr lang="en-US" altLang="zh-CN" dirty="0"/>
                        <a:t> (Safari</a:t>
                      </a:r>
                      <a:r>
                        <a:rPr lang="zh-CN" altLang="en-US" dirty="0"/>
                        <a:t>内核原型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开源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webkit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24823"/>
                  </a:ext>
                </a:extLst>
              </a:tr>
              <a:tr h="696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Chrome(</a:t>
                      </a:r>
                      <a:r>
                        <a:rPr lang="zh-CN" altLang="en-US" dirty="0"/>
                        <a:t>谷歌自主研发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  <a:p>
                      <a:pPr algn="ctr"/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Blink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webkit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130712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20217BE-8EE5-448C-965F-B488F4940EF6}"/>
              </a:ext>
            </a:extLst>
          </p:cNvPr>
          <p:cNvSpPr/>
          <p:nvPr/>
        </p:nvSpPr>
        <p:spPr>
          <a:xfrm>
            <a:off x="1502609" y="1454494"/>
            <a:ext cx="9871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</a:rPr>
              <a:t>为了向前兼容老版本的浏览器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3882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flex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容器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由父元素控制子元素布局的方案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需要给父元素添加</a:t>
            </a:r>
            <a:r>
              <a:rPr lang="en-US" altLang="zh-CN" sz="3200" dirty="0" smtClean="0">
                <a:solidFill>
                  <a:schemeClr val="bg1"/>
                </a:solidFill>
              </a:rPr>
              <a:t>flex</a:t>
            </a:r>
            <a:r>
              <a:rPr lang="zh-CN" altLang="en-US" sz="3200" dirty="0" smtClean="0">
                <a:solidFill>
                  <a:schemeClr val="bg1"/>
                </a:solidFill>
              </a:rPr>
              <a:t>样式</a:t>
            </a:r>
            <a:r>
              <a:rPr lang="en-US" altLang="zh-CN" sz="3200" dirty="0" smtClean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任意元素都可添加</a:t>
            </a:r>
            <a:r>
              <a:rPr lang="en-US" altLang="zh-CN" sz="3200" dirty="0">
                <a:solidFill>
                  <a:schemeClr val="bg1"/>
                </a:solidFill>
              </a:rPr>
              <a:t>flex</a:t>
            </a:r>
            <a:r>
              <a:rPr lang="zh-CN" altLang="en-US" sz="3200" dirty="0">
                <a:solidFill>
                  <a:schemeClr val="bg1"/>
                </a:solidFill>
              </a:rPr>
              <a:t>样式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display: </a:t>
            </a:r>
            <a:r>
              <a:rPr lang="en-US" altLang="zh-CN" sz="3200" dirty="0" smtClean="0">
                <a:solidFill>
                  <a:schemeClr val="bg1"/>
                </a:solidFill>
              </a:rPr>
              <a:t>flex/inline-flex(</a:t>
            </a:r>
            <a:r>
              <a:rPr lang="zh-CN" altLang="en-US" sz="3200" dirty="0" smtClean="0">
                <a:solidFill>
                  <a:schemeClr val="bg1"/>
                </a:solidFill>
              </a:rPr>
              <a:t>对内</a:t>
            </a:r>
            <a:r>
              <a:rPr lang="en-US" altLang="zh-CN" sz="3200" dirty="0" smtClean="0">
                <a:solidFill>
                  <a:schemeClr val="bg1"/>
                </a:solidFill>
              </a:rPr>
              <a:t>,</a:t>
            </a:r>
            <a:r>
              <a:rPr lang="zh-CN" altLang="en-US" sz="3200" dirty="0" smtClean="0">
                <a:solidFill>
                  <a:schemeClr val="bg1"/>
                </a:solidFill>
              </a:rPr>
              <a:t>对外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被添加的元素成为容器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所有子元素自动成为容器成员</a:t>
            </a:r>
            <a:r>
              <a:rPr lang="en-US" altLang="zh-CN" sz="3200" dirty="0">
                <a:solidFill>
                  <a:schemeClr val="bg1"/>
                </a:solidFill>
              </a:rPr>
              <a:t>(flex</a:t>
            </a:r>
            <a:r>
              <a:rPr lang="zh-CN" altLang="en-US" sz="3200" dirty="0">
                <a:solidFill>
                  <a:schemeClr val="bg1"/>
                </a:solidFill>
              </a:rPr>
              <a:t>项目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子元素</a:t>
            </a:r>
            <a:r>
              <a:rPr lang="en-US" altLang="zh-CN" sz="3200" dirty="0">
                <a:solidFill>
                  <a:schemeClr val="bg1"/>
                </a:solidFill>
              </a:rPr>
              <a:t>float/clear/vertical-align</a:t>
            </a:r>
            <a:r>
              <a:rPr lang="zh-CN" altLang="en-US" sz="3200" dirty="0">
                <a:solidFill>
                  <a:schemeClr val="bg1"/>
                </a:solidFill>
              </a:rPr>
              <a:t>失效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容器的控制方式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753980" y="1578973"/>
            <a:ext cx="102885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内部盒子排列方向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水平没换行会有弹性压缩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宽度变小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flex-direction: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row(</a:t>
            </a:r>
            <a:r>
              <a:rPr lang="zh-CN" altLang="en-US" sz="3200" dirty="0">
                <a:solidFill>
                  <a:schemeClr val="bg1"/>
                </a:solidFill>
              </a:rPr>
              <a:t>默认</a:t>
            </a:r>
            <a:r>
              <a:rPr lang="en-US" altLang="zh-CN" sz="3200" dirty="0">
                <a:solidFill>
                  <a:schemeClr val="bg1"/>
                </a:solidFill>
              </a:rPr>
              <a:t>): </a:t>
            </a:r>
            <a:r>
              <a:rPr lang="zh-CN" altLang="en-US" sz="3200" dirty="0">
                <a:solidFill>
                  <a:schemeClr val="bg1"/>
                </a:solidFill>
              </a:rPr>
              <a:t>从左到右的水平方向排列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row-reverse: </a:t>
            </a:r>
            <a:r>
              <a:rPr lang="zh-CN" altLang="en-US" sz="3200" dirty="0">
                <a:solidFill>
                  <a:schemeClr val="bg1"/>
                </a:solidFill>
              </a:rPr>
              <a:t>从右到左与</a:t>
            </a:r>
            <a:r>
              <a:rPr lang="en-US" altLang="zh-CN" sz="3200" dirty="0">
                <a:solidFill>
                  <a:schemeClr val="bg1"/>
                </a:solidFill>
              </a:rPr>
              <a:t>row</a:t>
            </a:r>
            <a:r>
              <a:rPr lang="zh-CN" altLang="en-US" sz="3200" dirty="0">
                <a:solidFill>
                  <a:schemeClr val="bg1"/>
                </a:solidFill>
              </a:rPr>
              <a:t>相反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column: </a:t>
            </a:r>
            <a:r>
              <a:rPr lang="zh-CN" altLang="en-US" sz="3200" dirty="0">
                <a:solidFill>
                  <a:schemeClr val="bg1"/>
                </a:solidFill>
              </a:rPr>
              <a:t>从上往下排列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column-reverse: </a:t>
            </a:r>
            <a:r>
              <a:rPr lang="zh-CN" altLang="en-US" sz="3200" dirty="0">
                <a:solidFill>
                  <a:schemeClr val="bg1"/>
                </a:solidFill>
              </a:rPr>
              <a:t>从下往上排列与</a:t>
            </a:r>
            <a:r>
              <a:rPr lang="en-US" altLang="zh-CN" sz="3200" dirty="0">
                <a:solidFill>
                  <a:schemeClr val="bg1"/>
                </a:solidFill>
              </a:rPr>
              <a:t>column</a:t>
            </a:r>
            <a:r>
              <a:rPr lang="zh-CN" altLang="en-US" sz="3200" dirty="0">
                <a:solidFill>
                  <a:schemeClr val="bg1"/>
                </a:solidFill>
              </a:rPr>
              <a:t>相反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容器的控制方式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1042738" y="1578973"/>
            <a:ext cx="9999836" cy="518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内部盒子换行方式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flex-wrap: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</a:t>
            </a:r>
            <a:r>
              <a:rPr lang="en-US" altLang="zh-CN" sz="3200" dirty="0" err="1">
                <a:solidFill>
                  <a:schemeClr val="bg1"/>
                </a:solidFill>
              </a:rPr>
              <a:t>nowrap</a:t>
            </a:r>
            <a:r>
              <a:rPr lang="en-US" altLang="zh-CN" sz="3200" dirty="0">
                <a:solidFill>
                  <a:schemeClr val="bg1"/>
                </a:solidFill>
              </a:rPr>
              <a:t>;(</a:t>
            </a:r>
            <a:r>
              <a:rPr lang="zh-CN" altLang="en-US" sz="3200" dirty="0">
                <a:solidFill>
                  <a:schemeClr val="bg1"/>
                </a:solidFill>
              </a:rPr>
              <a:t>默认</a:t>
            </a:r>
            <a:r>
              <a:rPr lang="en-US" altLang="zh-CN" sz="3200" dirty="0">
                <a:solidFill>
                  <a:schemeClr val="bg1"/>
                </a:solidFill>
              </a:rPr>
              <a:t>) </a:t>
            </a:r>
            <a:r>
              <a:rPr lang="zh-CN" altLang="en-US" sz="3200" dirty="0">
                <a:solidFill>
                  <a:schemeClr val="bg1"/>
                </a:solidFill>
              </a:rPr>
              <a:t>默认单行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弹性压缩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wrap; </a:t>
            </a:r>
            <a:r>
              <a:rPr lang="zh-CN" altLang="en-US" sz="3200" dirty="0">
                <a:solidFill>
                  <a:schemeClr val="bg1"/>
                </a:solidFill>
              </a:rPr>
              <a:t>多行显示超出换行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类似</a:t>
            </a:r>
            <a:r>
              <a:rPr lang="en-US" altLang="zh-CN" sz="3200" dirty="0">
                <a:solidFill>
                  <a:schemeClr val="bg1"/>
                </a:solidFill>
              </a:rPr>
              <a:t>float,</a:t>
            </a:r>
            <a:r>
              <a:rPr lang="zh-CN" altLang="en-US" sz="3200" dirty="0">
                <a:solidFill>
                  <a:schemeClr val="bg1"/>
                </a:solidFill>
              </a:rPr>
              <a:t>高度不塌陷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从上往下换行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wrap-reverse; </a:t>
            </a:r>
            <a:r>
              <a:rPr lang="zh-CN" altLang="en-US" sz="3200" dirty="0">
                <a:solidFill>
                  <a:schemeClr val="bg1"/>
                </a:solidFill>
              </a:rPr>
              <a:t>翻转</a:t>
            </a:r>
            <a:r>
              <a:rPr lang="en-US" altLang="zh-CN" sz="3200" dirty="0">
                <a:solidFill>
                  <a:schemeClr val="bg1"/>
                </a:solidFill>
              </a:rPr>
              <a:t>wrap</a:t>
            </a:r>
            <a:r>
              <a:rPr lang="zh-CN" altLang="en-US" sz="3200" dirty="0">
                <a:solidFill>
                  <a:schemeClr val="bg1"/>
                </a:solidFill>
              </a:rPr>
              <a:t>排列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从下往上换行</a:t>
            </a:r>
            <a:r>
              <a:rPr lang="en-US" altLang="zh-CN" sz="3200" dirty="0">
                <a:solidFill>
                  <a:schemeClr val="bg1"/>
                </a:solidFill>
              </a:rPr>
              <a:t>,</a:t>
            </a:r>
            <a:r>
              <a:rPr lang="zh-CN" altLang="en-US" sz="3200" dirty="0">
                <a:solidFill>
                  <a:schemeClr val="bg1"/>
                </a:solidFill>
              </a:rPr>
              <a:t>第一行在对立方向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上</a:t>
            </a:r>
            <a:r>
              <a:rPr lang="en-US" altLang="zh-CN" sz="3200" dirty="0">
                <a:solidFill>
                  <a:schemeClr val="bg1"/>
                </a:solidFill>
              </a:rPr>
              <a:t>-&gt;</a:t>
            </a:r>
            <a:r>
              <a:rPr lang="zh-CN" altLang="en-US" sz="3200" dirty="0">
                <a:solidFill>
                  <a:schemeClr val="bg1"/>
                </a:solidFill>
              </a:rPr>
              <a:t>下</a:t>
            </a:r>
            <a:r>
              <a:rPr lang="en-US" altLang="zh-CN" sz="3200" dirty="0">
                <a:solidFill>
                  <a:schemeClr val="bg1"/>
                </a:solidFill>
              </a:rPr>
              <a:t>/</a:t>
            </a:r>
            <a:r>
              <a:rPr lang="zh-CN" altLang="en-US" sz="3200" dirty="0">
                <a:solidFill>
                  <a:schemeClr val="bg1"/>
                </a:solidFill>
              </a:rPr>
              <a:t>左</a:t>
            </a:r>
            <a:r>
              <a:rPr lang="en-US" altLang="zh-CN" sz="3200" dirty="0">
                <a:solidFill>
                  <a:schemeClr val="bg1"/>
                </a:solidFill>
              </a:rPr>
              <a:t>-&gt;</a:t>
            </a:r>
            <a:r>
              <a:rPr lang="zh-CN" altLang="en-US" sz="3200" dirty="0">
                <a:solidFill>
                  <a:schemeClr val="bg1"/>
                </a:solidFill>
              </a:rPr>
              <a:t>右上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607" y="1755147"/>
            <a:ext cx="10738251" cy="293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flex-flow: </a:t>
            </a:r>
            <a:r>
              <a:rPr lang="zh-CN" altLang="en-US" sz="3200" dirty="0">
                <a:solidFill>
                  <a:schemeClr val="bg1"/>
                </a:solidFill>
              </a:rPr>
              <a:t>样式</a:t>
            </a:r>
            <a:r>
              <a:rPr lang="en-US" altLang="zh-CN" sz="3200" dirty="0">
                <a:solidFill>
                  <a:schemeClr val="bg1"/>
                </a:solidFill>
              </a:rPr>
              <a:t>flex-direction/flex-wrap</a:t>
            </a:r>
            <a:r>
              <a:rPr lang="zh-CN" altLang="en-US" sz="3200" dirty="0">
                <a:solidFill>
                  <a:schemeClr val="bg1"/>
                </a:solidFill>
              </a:rPr>
              <a:t>合并简写形式</a:t>
            </a:r>
            <a:r>
              <a:rPr lang="en-US" altLang="zh-CN" sz="32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默认</a:t>
            </a:r>
            <a:r>
              <a:rPr lang="en-US" altLang="zh-CN" sz="3200" dirty="0">
                <a:solidFill>
                  <a:schemeClr val="bg1"/>
                </a:solidFill>
              </a:rPr>
              <a:t>(row </a:t>
            </a:r>
            <a:r>
              <a:rPr lang="en-US" altLang="zh-CN" sz="3200" dirty="0" err="1">
                <a:solidFill>
                  <a:schemeClr val="bg1"/>
                </a:solidFill>
              </a:rPr>
              <a:t>nowrap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例如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column-reverse wrap-reverse	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3032" y="746609"/>
            <a:ext cx="6839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direction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wrap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合并写法</a:t>
            </a:r>
            <a:endParaRPr lang="en-US" altLang="zh-CN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41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607" y="1755147"/>
            <a:ext cx="10738251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内部子元素对其方式</a:t>
            </a:r>
            <a:endParaRPr lang="en-US" altLang="zh-CN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990B4A5-1C26-4D7D-B590-83B533EE8002}"/>
              </a:ext>
            </a:extLst>
          </p:cNvPr>
          <p:cNvSpPr/>
          <p:nvPr/>
        </p:nvSpPr>
        <p:spPr>
          <a:xfrm>
            <a:off x="1005607" y="1755147"/>
            <a:ext cx="107382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justify-content: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项目在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主轴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排列方向所在轴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对齐方式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flex-start: (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默认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当前轴起始位置开始排列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flex-end: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当前轴起始位置对面开始排列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center: 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居中排列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space-between: 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将空隙均分配到元素间排列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行要有空余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space-around: 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包含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首尾均分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行要有空余</a:t>
            </a:r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8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5522</TotalTime>
  <Words>335</Words>
  <Application>Microsoft Office PowerPoint</Application>
  <PresentationFormat>自定义</PresentationFormat>
  <Paragraphs>144</Paragraphs>
  <Slides>19</Slides>
  <Notes>19</Notes>
  <HiddenSlides>0</HiddenSlides>
  <MMClips>19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Duban</cp:lastModifiedBy>
  <cp:revision>1699</cp:revision>
  <dcterms:created xsi:type="dcterms:W3CDTF">2017-07-25T14:12:10Z</dcterms:created>
  <dcterms:modified xsi:type="dcterms:W3CDTF">2018-09-10T14:46:04Z</dcterms:modified>
</cp:coreProperties>
</file>