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267" r:id="rId3"/>
    <p:sldId id="290" r:id="rId4"/>
    <p:sldId id="276" r:id="rId5"/>
    <p:sldId id="277" r:id="rId6"/>
    <p:sldId id="278" r:id="rId7"/>
    <p:sldId id="291" r:id="rId8"/>
    <p:sldId id="266" r:id="rId9"/>
    <p:sldId id="292" r:id="rId10"/>
    <p:sldId id="293" r:id="rId11"/>
    <p:sldId id="294" r:id="rId12"/>
    <p:sldId id="295" r:id="rId13"/>
    <p:sldId id="296" r:id="rId14"/>
    <p:sldId id="297" r:id="rId15"/>
    <p:sldId id="298" r:id="rId16"/>
    <p:sldId id="299" r:id="rId17"/>
    <p:sldId id="300" r:id="rId18"/>
    <p:sldId id="301" r:id="rId19"/>
    <p:sldId id="275"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6A31"/>
    <a:srgbClr val="FE4052"/>
    <a:srgbClr val="2D6B81"/>
    <a:srgbClr val="30BAA0"/>
    <a:srgbClr val="EB3F32"/>
    <a:srgbClr val="95DACD"/>
    <a:srgbClr val="2AB7AE"/>
    <a:srgbClr val="203864"/>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55" autoAdjust="0"/>
    <p:restoredTop sz="94660"/>
  </p:normalViewPr>
  <p:slideViewPr>
    <p:cSldViewPr snapToGrid="0" showGuides="1">
      <p:cViewPr varScale="1">
        <p:scale>
          <a:sx n="115" d="100"/>
          <a:sy n="115" d="100"/>
        </p:scale>
        <p:origin x="834" y="108"/>
      </p:cViewPr>
      <p:guideLst>
        <p:guide orient="horz" pos="2205"/>
        <p:guide pos="3863"/>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99B61-1965-4EFE-8CC7-B07ABC51CE77}" type="datetimeFigureOut">
              <a:rPr lang="zh-CN" altLang="en-US" smtClean="0"/>
              <a:t>8/7/Tuesday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278BB-0B43-4416-AB87-665455D97D6B}" type="slidenum">
              <a:rPr lang="zh-CN" altLang="en-US" smtClean="0"/>
              <a:t>‹#›</a:t>
            </a:fld>
            <a:endParaRPr lang="zh-CN" altLang="en-US"/>
          </a:p>
        </p:txBody>
      </p:sp>
    </p:spTree>
    <p:extLst>
      <p:ext uri="{BB962C8B-B14F-4D97-AF65-F5344CB8AC3E}">
        <p14:creationId xmlns:p14="http://schemas.microsoft.com/office/powerpoint/2010/main" val="23735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10</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11</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12</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13</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14</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15</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16</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17</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19</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2</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3</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4</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5</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6</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7</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8</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9</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88861-68FC-4AEA-98F9-FBF694DA10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3D7916-F8D3-4CB7-9890-7D1913FD6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8B0A1E82-8289-4819-87B3-D5CF14621CCE}"/>
              </a:ext>
            </a:extLst>
          </p:cNvPr>
          <p:cNvSpPr>
            <a:spLocks noGrp="1"/>
          </p:cNvSpPr>
          <p:nvPr>
            <p:ph type="dt" sz="half" idx="10"/>
          </p:nvPr>
        </p:nvSpPr>
        <p:spPr/>
        <p:txBody>
          <a:bodyPr/>
          <a:lstStyle/>
          <a:p>
            <a:fld id="{3C95AA19-1DBA-4536-AE77-3798F5218B94}" type="datetimeFigureOut">
              <a:rPr lang="zh-CN" altLang="en-US" smtClean="0"/>
              <a:t>8/7/Tuesday</a:t>
            </a:fld>
            <a:endParaRPr lang="zh-CN" altLang="en-US"/>
          </a:p>
        </p:txBody>
      </p:sp>
      <p:sp>
        <p:nvSpPr>
          <p:cNvPr id="5" name="页脚占位符 4">
            <a:extLst>
              <a:ext uri="{FF2B5EF4-FFF2-40B4-BE49-F238E27FC236}">
                <a16:creationId xmlns:a16="http://schemas.microsoft.com/office/drawing/2014/main" id="{CCE3385B-2A41-4B18-A839-B90FC4CC3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5BAC0C-7DC4-44E4-9D06-DCEBB439F879}"/>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328182924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619EA-7A11-47CE-9AF5-C5FB5D1FC0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E5FD84-4A4A-4290-B403-A9D7A4A9E67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7AF4ED-4C3E-4180-9D88-7D0873928403}"/>
              </a:ext>
            </a:extLst>
          </p:cNvPr>
          <p:cNvSpPr>
            <a:spLocks noGrp="1"/>
          </p:cNvSpPr>
          <p:nvPr>
            <p:ph type="dt" sz="half" idx="10"/>
          </p:nvPr>
        </p:nvSpPr>
        <p:spPr/>
        <p:txBody>
          <a:bodyPr/>
          <a:lstStyle/>
          <a:p>
            <a:fld id="{3C95AA19-1DBA-4536-AE77-3798F5218B94}" type="datetimeFigureOut">
              <a:rPr lang="zh-CN" altLang="en-US" smtClean="0"/>
              <a:t>8/7/Tuesday</a:t>
            </a:fld>
            <a:endParaRPr lang="zh-CN" altLang="en-US"/>
          </a:p>
        </p:txBody>
      </p:sp>
      <p:sp>
        <p:nvSpPr>
          <p:cNvPr id="5" name="页脚占位符 4">
            <a:extLst>
              <a:ext uri="{FF2B5EF4-FFF2-40B4-BE49-F238E27FC236}">
                <a16:creationId xmlns:a16="http://schemas.microsoft.com/office/drawing/2014/main" id="{731914C0-378C-4FE5-BFB6-5379D6E6C3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FB46C3-02BE-4AC5-9F71-2A9E21383EC5}"/>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132213265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4F8FCB-C639-40CE-86BD-4E0CE340D0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DD7DC9-1CE5-4C14-B7BD-8EC2E10D250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8B0A06-FC06-4823-8603-C0364D656E22}"/>
              </a:ext>
            </a:extLst>
          </p:cNvPr>
          <p:cNvSpPr>
            <a:spLocks noGrp="1"/>
          </p:cNvSpPr>
          <p:nvPr>
            <p:ph type="dt" sz="half" idx="10"/>
          </p:nvPr>
        </p:nvSpPr>
        <p:spPr/>
        <p:txBody>
          <a:bodyPr/>
          <a:lstStyle/>
          <a:p>
            <a:fld id="{3C95AA19-1DBA-4536-AE77-3798F5218B94}" type="datetimeFigureOut">
              <a:rPr lang="zh-CN" altLang="en-US" smtClean="0"/>
              <a:t>8/7/Tuesday</a:t>
            </a:fld>
            <a:endParaRPr lang="zh-CN" altLang="en-US"/>
          </a:p>
        </p:txBody>
      </p:sp>
      <p:sp>
        <p:nvSpPr>
          <p:cNvPr id="5" name="页脚占位符 4">
            <a:extLst>
              <a:ext uri="{FF2B5EF4-FFF2-40B4-BE49-F238E27FC236}">
                <a16:creationId xmlns:a16="http://schemas.microsoft.com/office/drawing/2014/main" id="{183100C9-490F-4558-8943-204AA3D4AD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B3501E-E940-48FB-AB13-F9291694E586}"/>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602191725"/>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B1DED-71D3-44ED-BBBA-1199D42538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ABC780-8EB3-4FCE-8D78-5DADB618C26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EA04F2D-4621-4D12-AF80-7CF919118867}"/>
              </a:ext>
            </a:extLst>
          </p:cNvPr>
          <p:cNvSpPr>
            <a:spLocks noGrp="1"/>
          </p:cNvSpPr>
          <p:nvPr>
            <p:ph type="dt" sz="half" idx="10"/>
          </p:nvPr>
        </p:nvSpPr>
        <p:spPr/>
        <p:txBody>
          <a:bodyPr/>
          <a:lstStyle/>
          <a:p>
            <a:fld id="{3C95AA19-1DBA-4536-AE77-3798F5218B94}" type="datetimeFigureOut">
              <a:rPr lang="zh-CN" altLang="en-US" smtClean="0"/>
              <a:t>8/7/Tuesday</a:t>
            </a:fld>
            <a:endParaRPr lang="zh-CN" altLang="en-US"/>
          </a:p>
        </p:txBody>
      </p:sp>
      <p:sp>
        <p:nvSpPr>
          <p:cNvPr id="5" name="页脚占位符 4">
            <a:extLst>
              <a:ext uri="{FF2B5EF4-FFF2-40B4-BE49-F238E27FC236}">
                <a16:creationId xmlns:a16="http://schemas.microsoft.com/office/drawing/2014/main" id="{871B307D-A64B-4D17-8216-570E8466E1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6CC741-DA88-4931-A911-CC83CEE1689B}"/>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286480839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E0300-5CB3-490D-B59F-DC6BFC4F15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EF1CBE-6614-4528-8FE7-CFA7CF5F1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56B9B41-2EAC-4F02-88F2-30EDB08CD372}"/>
              </a:ext>
            </a:extLst>
          </p:cNvPr>
          <p:cNvSpPr>
            <a:spLocks noGrp="1"/>
          </p:cNvSpPr>
          <p:nvPr>
            <p:ph type="dt" sz="half" idx="10"/>
          </p:nvPr>
        </p:nvSpPr>
        <p:spPr/>
        <p:txBody>
          <a:bodyPr/>
          <a:lstStyle/>
          <a:p>
            <a:fld id="{3C95AA19-1DBA-4536-AE77-3798F5218B94}" type="datetimeFigureOut">
              <a:rPr lang="zh-CN" altLang="en-US" smtClean="0"/>
              <a:t>8/7/Tuesday</a:t>
            </a:fld>
            <a:endParaRPr lang="zh-CN" altLang="en-US"/>
          </a:p>
        </p:txBody>
      </p:sp>
      <p:sp>
        <p:nvSpPr>
          <p:cNvPr id="5" name="页脚占位符 4">
            <a:extLst>
              <a:ext uri="{FF2B5EF4-FFF2-40B4-BE49-F238E27FC236}">
                <a16:creationId xmlns:a16="http://schemas.microsoft.com/office/drawing/2014/main" id="{36D9E8BF-193D-4C26-90C2-0D6567541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866AAF-78AB-4C94-A72F-4626CBC1971E}"/>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4005757621"/>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46C37-1CC0-4E79-A303-5FE1FE61D4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F43B52-DE3D-4704-A451-2C1DD7F5393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7F87157-C606-43B7-8644-413B0F677C5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B7EDE8C-1226-4CC9-BF1D-9A8E7F584AA7}"/>
              </a:ext>
            </a:extLst>
          </p:cNvPr>
          <p:cNvSpPr>
            <a:spLocks noGrp="1"/>
          </p:cNvSpPr>
          <p:nvPr>
            <p:ph type="dt" sz="half" idx="10"/>
          </p:nvPr>
        </p:nvSpPr>
        <p:spPr/>
        <p:txBody>
          <a:bodyPr/>
          <a:lstStyle/>
          <a:p>
            <a:fld id="{3C95AA19-1DBA-4536-AE77-3798F5218B94}" type="datetimeFigureOut">
              <a:rPr lang="zh-CN" altLang="en-US" smtClean="0"/>
              <a:t>8/7/Tuesday</a:t>
            </a:fld>
            <a:endParaRPr lang="zh-CN" altLang="en-US"/>
          </a:p>
        </p:txBody>
      </p:sp>
      <p:sp>
        <p:nvSpPr>
          <p:cNvPr id="6" name="页脚占位符 5">
            <a:extLst>
              <a:ext uri="{FF2B5EF4-FFF2-40B4-BE49-F238E27FC236}">
                <a16:creationId xmlns:a16="http://schemas.microsoft.com/office/drawing/2014/main" id="{0AEC4466-A7D5-493B-A252-17D2EB3A9F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ADDE1C-B312-4857-9F40-72D60E8C3027}"/>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28782290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31FD0-4521-4B71-B496-BB6ABBC7CF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B6BAE6-2929-40B3-95B4-D61084247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2440283-92CC-479D-B868-60B4691D74F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2A9FCD4-FD55-43CF-BEAD-A00C18D48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F993449-B850-4555-9455-E8C808E5D94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A31BE21-9AB7-466F-8A8C-2BCEB0C0C8BF}"/>
              </a:ext>
            </a:extLst>
          </p:cNvPr>
          <p:cNvSpPr>
            <a:spLocks noGrp="1"/>
          </p:cNvSpPr>
          <p:nvPr>
            <p:ph type="dt" sz="half" idx="10"/>
          </p:nvPr>
        </p:nvSpPr>
        <p:spPr/>
        <p:txBody>
          <a:bodyPr/>
          <a:lstStyle/>
          <a:p>
            <a:fld id="{3C95AA19-1DBA-4536-AE77-3798F5218B94}" type="datetimeFigureOut">
              <a:rPr lang="zh-CN" altLang="en-US" smtClean="0"/>
              <a:t>8/7/Tuesday</a:t>
            </a:fld>
            <a:endParaRPr lang="zh-CN" altLang="en-US"/>
          </a:p>
        </p:txBody>
      </p:sp>
      <p:sp>
        <p:nvSpPr>
          <p:cNvPr id="8" name="页脚占位符 7">
            <a:extLst>
              <a:ext uri="{FF2B5EF4-FFF2-40B4-BE49-F238E27FC236}">
                <a16:creationId xmlns:a16="http://schemas.microsoft.com/office/drawing/2014/main" id="{D777BA08-F043-43CF-B237-DE4A77F868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3694DC-BBB8-4536-AB04-B49E4C527DD0}"/>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1659651301"/>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8A976-83E7-4489-A678-CFE5AE2290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B7C0FD6-C8AE-4FD3-821A-03EA1CA02FAB}"/>
              </a:ext>
            </a:extLst>
          </p:cNvPr>
          <p:cNvSpPr>
            <a:spLocks noGrp="1"/>
          </p:cNvSpPr>
          <p:nvPr>
            <p:ph type="dt" sz="half" idx="10"/>
          </p:nvPr>
        </p:nvSpPr>
        <p:spPr/>
        <p:txBody>
          <a:bodyPr/>
          <a:lstStyle/>
          <a:p>
            <a:fld id="{3C95AA19-1DBA-4536-AE77-3798F5218B94}" type="datetimeFigureOut">
              <a:rPr lang="zh-CN" altLang="en-US" smtClean="0"/>
              <a:t>8/7/Tuesday</a:t>
            </a:fld>
            <a:endParaRPr lang="zh-CN" altLang="en-US"/>
          </a:p>
        </p:txBody>
      </p:sp>
      <p:sp>
        <p:nvSpPr>
          <p:cNvPr id="4" name="页脚占位符 3">
            <a:extLst>
              <a:ext uri="{FF2B5EF4-FFF2-40B4-BE49-F238E27FC236}">
                <a16:creationId xmlns:a16="http://schemas.microsoft.com/office/drawing/2014/main" id="{847F1A97-0A44-4284-88E3-D5FB3C54A8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4D4369-2FAF-40E0-AAB3-F7D94EEFAEB2}"/>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2903401345"/>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384350-9C43-4B24-B53A-5550392221D7}"/>
              </a:ext>
            </a:extLst>
          </p:cNvPr>
          <p:cNvSpPr>
            <a:spLocks noGrp="1"/>
          </p:cNvSpPr>
          <p:nvPr>
            <p:ph type="dt" sz="half" idx="10"/>
          </p:nvPr>
        </p:nvSpPr>
        <p:spPr/>
        <p:txBody>
          <a:bodyPr/>
          <a:lstStyle/>
          <a:p>
            <a:fld id="{3C95AA19-1DBA-4536-AE77-3798F5218B94}" type="datetimeFigureOut">
              <a:rPr lang="zh-CN" altLang="en-US" smtClean="0"/>
              <a:t>8/7/Tuesday</a:t>
            </a:fld>
            <a:endParaRPr lang="zh-CN" altLang="en-US"/>
          </a:p>
        </p:txBody>
      </p:sp>
      <p:sp>
        <p:nvSpPr>
          <p:cNvPr id="3" name="页脚占位符 2">
            <a:extLst>
              <a:ext uri="{FF2B5EF4-FFF2-40B4-BE49-F238E27FC236}">
                <a16:creationId xmlns:a16="http://schemas.microsoft.com/office/drawing/2014/main" id="{1874CF69-4B84-44E7-9E3E-C39A4982C3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BA9226-E063-4B0A-A098-478BF975B9B5}"/>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507495582"/>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DA02CA-EA6E-49DE-BD85-F431731286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A70FF3-1FD3-4767-AC15-CD6D6064A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A21953-4705-4247-8447-0EFB8B56F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1D485AD-FEB3-4674-9E4F-C54274D3E9E9}"/>
              </a:ext>
            </a:extLst>
          </p:cNvPr>
          <p:cNvSpPr>
            <a:spLocks noGrp="1"/>
          </p:cNvSpPr>
          <p:nvPr>
            <p:ph type="dt" sz="half" idx="10"/>
          </p:nvPr>
        </p:nvSpPr>
        <p:spPr/>
        <p:txBody>
          <a:bodyPr/>
          <a:lstStyle/>
          <a:p>
            <a:fld id="{3C95AA19-1DBA-4536-AE77-3798F5218B94}" type="datetimeFigureOut">
              <a:rPr lang="zh-CN" altLang="en-US" smtClean="0"/>
              <a:t>8/7/Tuesday</a:t>
            </a:fld>
            <a:endParaRPr lang="zh-CN" altLang="en-US"/>
          </a:p>
        </p:txBody>
      </p:sp>
      <p:sp>
        <p:nvSpPr>
          <p:cNvPr id="6" name="页脚占位符 5">
            <a:extLst>
              <a:ext uri="{FF2B5EF4-FFF2-40B4-BE49-F238E27FC236}">
                <a16:creationId xmlns:a16="http://schemas.microsoft.com/office/drawing/2014/main" id="{802BE61E-D0C7-4683-BF15-0D95F9E47F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D21329-A680-4994-840A-3BE6FE23BF73}"/>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3714575826"/>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B958D-E7D2-4696-A2F1-07B8EBFFC5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BA68FB-1216-4EE6-ADCA-E305C9C20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6DD553-6ACA-48E9-8128-57D480500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12D663D-A04D-40FB-94E7-5EC1B1DA4F01}"/>
              </a:ext>
            </a:extLst>
          </p:cNvPr>
          <p:cNvSpPr>
            <a:spLocks noGrp="1"/>
          </p:cNvSpPr>
          <p:nvPr>
            <p:ph type="dt" sz="half" idx="10"/>
          </p:nvPr>
        </p:nvSpPr>
        <p:spPr/>
        <p:txBody>
          <a:bodyPr/>
          <a:lstStyle/>
          <a:p>
            <a:fld id="{3C95AA19-1DBA-4536-AE77-3798F5218B94}" type="datetimeFigureOut">
              <a:rPr lang="zh-CN" altLang="en-US" smtClean="0"/>
              <a:t>8/7/Tuesday</a:t>
            </a:fld>
            <a:endParaRPr lang="zh-CN" altLang="en-US"/>
          </a:p>
        </p:txBody>
      </p:sp>
      <p:sp>
        <p:nvSpPr>
          <p:cNvPr id="6" name="页脚占位符 5">
            <a:extLst>
              <a:ext uri="{FF2B5EF4-FFF2-40B4-BE49-F238E27FC236}">
                <a16:creationId xmlns:a16="http://schemas.microsoft.com/office/drawing/2014/main" id="{4583008E-0D5F-477C-B143-1D70B22335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EF557A-6F52-43D0-82F0-23E954047D41}"/>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327900718"/>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CF0C81-D217-4AB9-9823-AED8BBC8E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72DA104-FE93-41A2-BE69-BBEE47829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B8E6C3-D9DD-4997-B5D5-77AC23004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5AA19-1DBA-4536-AE77-3798F5218B94}" type="datetimeFigureOut">
              <a:rPr lang="zh-CN" altLang="en-US" smtClean="0"/>
              <a:t>8/7/Tuesday</a:t>
            </a:fld>
            <a:endParaRPr lang="zh-CN" altLang="en-US"/>
          </a:p>
        </p:txBody>
      </p:sp>
      <p:sp>
        <p:nvSpPr>
          <p:cNvPr id="5" name="页脚占位符 4">
            <a:extLst>
              <a:ext uri="{FF2B5EF4-FFF2-40B4-BE49-F238E27FC236}">
                <a16:creationId xmlns:a16="http://schemas.microsoft.com/office/drawing/2014/main" id="{1F265C50-E409-434E-B1FA-1B6391672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F7AF10-A73C-47B3-B489-584DC1E8BD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853959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gif"/><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gif"/><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6528" y="4789707"/>
            <a:ext cx="2333625" cy="666750"/>
          </a:xfrm>
          <a:prstGeom prst="rect">
            <a:avLst/>
          </a:prstGeom>
        </p:spPr>
      </p:pic>
      <p:sp>
        <p:nvSpPr>
          <p:cNvPr id="5" name="TextBox 4"/>
          <p:cNvSpPr txBox="1"/>
          <p:nvPr/>
        </p:nvSpPr>
        <p:spPr>
          <a:xfrm>
            <a:off x="1966737" y="957665"/>
            <a:ext cx="8728116" cy="1107996"/>
          </a:xfrm>
          <a:prstGeom prst="rect">
            <a:avLst/>
          </a:prstGeom>
          <a:noFill/>
        </p:spPr>
        <p:txBody>
          <a:bodyPr wrap="square" rtlCol="0">
            <a:spAutoFit/>
          </a:bodyPr>
          <a:lstStyle/>
          <a:p>
            <a:pPr algn="ctr"/>
            <a:r>
              <a:rPr lang="zh-CN" altLang="en-US" sz="6600" dirty="0">
                <a:solidFill>
                  <a:schemeClr val="bg1"/>
                </a:solidFill>
                <a:latin typeface="幼圆" pitchFamily="49" charset="-122"/>
                <a:ea typeface="幼圆" pitchFamily="49" charset="-122"/>
              </a:rPr>
              <a:t>第三章</a:t>
            </a:r>
            <a:r>
              <a:rPr lang="en-US" altLang="zh-CN" sz="6600" dirty="0">
                <a:solidFill>
                  <a:schemeClr val="bg1"/>
                </a:solidFill>
                <a:latin typeface="幼圆" pitchFamily="49" charset="-122"/>
                <a:ea typeface="幼圆" pitchFamily="49" charset="-122"/>
              </a:rPr>
              <a:t>-</a:t>
            </a:r>
            <a:r>
              <a:rPr lang="zh-CN" altLang="en-US" sz="6600" dirty="0">
                <a:solidFill>
                  <a:schemeClr val="bg1"/>
                </a:solidFill>
                <a:latin typeface="幼圆" pitchFamily="49" charset="-122"/>
                <a:ea typeface="幼圆" pitchFamily="49" charset="-122"/>
              </a:rPr>
              <a:t>盒子模型</a:t>
            </a:r>
          </a:p>
        </p:txBody>
      </p:sp>
      <p:sp>
        <p:nvSpPr>
          <p:cNvPr id="7" name="TextBox 6"/>
          <p:cNvSpPr txBox="1"/>
          <p:nvPr/>
        </p:nvSpPr>
        <p:spPr>
          <a:xfrm>
            <a:off x="3352337" y="2795529"/>
            <a:ext cx="5956916"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活着就要感谢</a:t>
            </a:r>
          </a:p>
        </p:txBody>
      </p:sp>
    </p:spTree>
    <p:extLst>
      <p:ext uri="{BB962C8B-B14F-4D97-AF65-F5344CB8AC3E}">
        <p14:creationId xmlns:p14="http://schemas.microsoft.com/office/powerpoint/2010/main" val="1251578290"/>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5254171" y="726041"/>
            <a:ext cx="5942637"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盒子模型的组成</a:t>
            </a:r>
            <a:r>
              <a:rPr lang="en-US" altLang="zh-CN" sz="4000" dirty="0">
                <a:solidFill>
                  <a:schemeClr val="bg1"/>
                </a:solidFill>
                <a:latin typeface="黑体" pitchFamily="49" charset="-122"/>
                <a:ea typeface="黑体" pitchFamily="49" charset="-122"/>
              </a:rPr>
              <a:t>:</a:t>
            </a:r>
            <a:r>
              <a:rPr lang="zh-CN" altLang="en-US" sz="4000" dirty="0">
                <a:solidFill>
                  <a:schemeClr val="bg1"/>
                </a:solidFill>
                <a:latin typeface="黑体" pitchFamily="49" charset="-122"/>
                <a:ea typeface="黑体" pitchFamily="49" charset="-122"/>
              </a:rPr>
              <a:t>外边距</a:t>
            </a:r>
          </a:p>
        </p:txBody>
      </p:sp>
      <p:sp>
        <p:nvSpPr>
          <p:cNvPr id="7" name="TextBox 6"/>
          <p:cNvSpPr txBox="1"/>
          <p:nvPr/>
        </p:nvSpPr>
        <p:spPr>
          <a:xfrm>
            <a:off x="1223322" y="1805476"/>
            <a:ext cx="9584675" cy="4524315"/>
          </a:xfrm>
          <a:prstGeom prst="rect">
            <a:avLst/>
          </a:prstGeom>
          <a:noFill/>
        </p:spPr>
        <p:txBody>
          <a:bodyPr wrap="square" rtlCol="0">
            <a:spAutoFit/>
          </a:bodyPr>
          <a:lstStyle/>
          <a:p>
            <a:pPr>
              <a:lnSpc>
                <a:spcPct val="150000"/>
              </a:lnSpc>
            </a:pPr>
            <a:r>
              <a:rPr lang="zh-CN" altLang="en-US" sz="2800" dirty="0">
                <a:solidFill>
                  <a:schemeClr val="bg1"/>
                </a:solidFill>
                <a:latin typeface="黑体" pitchFamily="49" charset="-122"/>
                <a:ea typeface="黑体" pitchFamily="49" charset="-122"/>
              </a:rPr>
              <a:t>外边距</a:t>
            </a:r>
            <a:r>
              <a:rPr lang="en-US" altLang="zh-CN" sz="2800" dirty="0">
                <a:solidFill>
                  <a:schemeClr val="bg1"/>
                </a:solidFill>
                <a:latin typeface="黑体" pitchFamily="49" charset="-122"/>
                <a:ea typeface="黑体" pitchFamily="49" charset="-122"/>
              </a:rPr>
              <a:t>margin</a:t>
            </a:r>
            <a:r>
              <a:rPr lang="zh-CN" altLang="en-US" sz="2800" dirty="0">
                <a:solidFill>
                  <a:schemeClr val="bg1"/>
                </a:solidFill>
                <a:latin typeface="黑体" pitchFamily="49" charset="-122"/>
                <a:ea typeface="黑体" pitchFamily="49" charset="-122"/>
              </a:rPr>
              <a:t>的写法</a:t>
            </a:r>
            <a:r>
              <a:rPr lang="en-US" altLang="zh-CN" sz="2800" dirty="0">
                <a:solidFill>
                  <a:schemeClr val="bg1"/>
                </a:solidFill>
                <a:latin typeface="黑体" pitchFamily="49" charset="-122"/>
                <a:ea typeface="黑体" pitchFamily="49" charset="-122"/>
              </a:rPr>
              <a:t>: </a:t>
            </a:r>
          </a:p>
          <a:p>
            <a:pPr>
              <a:lnSpc>
                <a:spcPct val="150000"/>
              </a:lnSpc>
            </a:pPr>
            <a:r>
              <a:rPr lang="zh-CN" altLang="en-US" sz="2800" dirty="0">
                <a:solidFill>
                  <a:schemeClr val="bg1"/>
                </a:solidFill>
                <a:latin typeface="黑体" pitchFamily="49" charset="-122"/>
                <a:ea typeface="黑体" pitchFamily="49" charset="-122"/>
              </a:rPr>
              <a:t>单样式</a:t>
            </a:r>
            <a:r>
              <a:rPr lang="en-US" altLang="zh-CN" sz="2800" dirty="0">
                <a:solidFill>
                  <a:schemeClr val="bg1"/>
                </a:solidFill>
                <a:latin typeface="黑体" pitchFamily="49" charset="-122"/>
                <a:ea typeface="黑体" pitchFamily="49" charset="-122"/>
              </a:rPr>
              <a:t>: </a:t>
            </a:r>
          </a:p>
          <a:p>
            <a:pPr lvl="1">
              <a:lnSpc>
                <a:spcPct val="150000"/>
              </a:lnSpc>
            </a:pPr>
            <a:r>
              <a:rPr lang="en-US" altLang="zh-CN" dirty="0">
                <a:solidFill>
                  <a:schemeClr val="bg1"/>
                </a:solidFill>
                <a:latin typeface="黑体" pitchFamily="49" charset="-122"/>
                <a:ea typeface="黑体" pitchFamily="49" charset="-122"/>
              </a:rPr>
              <a:t>margin-top: </a:t>
            </a:r>
            <a:r>
              <a:rPr lang="zh-CN" altLang="en-US" dirty="0">
                <a:solidFill>
                  <a:schemeClr val="bg1"/>
                </a:solidFill>
                <a:latin typeface="黑体" pitchFamily="49" charset="-122"/>
                <a:ea typeface="黑体" pitchFamily="49" charset="-122"/>
              </a:rPr>
              <a:t>上外边距</a:t>
            </a:r>
            <a:r>
              <a:rPr lang="en-US" altLang="zh-CN" dirty="0">
                <a:solidFill>
                  <a:schemeClr val="bg1"/>
                </a:solidFill>
                <a:latin typeface="黑体" pitchFamily="49" charset="-122"/>
                <a:ea typeface="黑体" pitchFamily="49" charset="-122"/>
              </a:rPr>
              <a:t>	margin-right: </a:t>
            </a:r>
            <a:r>
              <a:rPr lang="zh-CN" altLang="en-US" dirty="0">
                <a:solidFill>
                  <a:schemeClr val="bg1"/>
                </a:solidFill>
                <a:latin typeface="黑体" pitchFamily="49" charset="-122"/>
                <a:ea typeface="黑体" pitchFamily="49" charset="-122"/>
              </a:rPr>
              <a:t>右外边距</a:t>
            </a:r>
            <a:r>
              <a:rPr lang="en-US" altLang="zh-CN" dirty="0">
                <a:solidFill>
                  <a:schemeClr val="bg1"/>
                </a:solidFill>
                <a:latin typeface="黑体" pitchFamily="49" charset="-122"/>
                <a:ea typeface="黑体" pitchFamily="49" charset="-122"/>
              </a:rPr>
              <a:t>	</a:t>
            </a:r>
          </a:p>
          <a:p>
            <a:pPr lvl="1">
              <a:lnSpc>
                <a:spcPct val="150000"/>
              </a:lnSpc>
            </a:pPr>
            <a:r>
              <a:rPr lang="en-US" altLang="zh-CN" dirty="0">
                <a:solidFill>
                  <a:schemeClr val="bg1"/>
                </a:solidFill>
                <a:latin typeface="黑体" pitchFamily="49" charset="-122"/>
                <a:ea typeface="黑体" pitchFamily="49" charset="-122"/>
              </a:rPr>
              <a:t>margin-bottom: </a:t>
            </a:r>
            <a:r>
              <a:rPr lang="zh-CN" altLang="en-US" dirty="0">
                <a:solidFill>
                  <a:schemeClr val="bg1"/>
                </a:solidFill>
                <a:latin typeface="黑体" pitchFamily="49" charset="-122"/>
                <a:ea typeface="黑体" pitchFamily="49" charset="-122"/>
              </a:rPr>
              <a:t>下外边距</a:t>
            </a:r>
            <a:r>
              <a:rPr lang="en-US" altLang="zh-CN" dirty="0">
                <a:solidFill>
                  <a:schemeClr val="bg1"/>
                </a:solidFill>
                <a:latin typeface="黑体" pitchFamily="49" charset="-122"/>
                <a:ea typeface="黑体" pitchFamily="49" charset="-122"/>
              </a:rPr>
              <a:t>	margin-left: </a:t>
            </a:r>
            <a:r>
              <a:rPr lang="zh-CN" altLang="en-US" dirty="0">
                <a:solidFill>
                  <a:schemeClr val="bg1"/>
                </a:solidFill>
                <a:latin typeface="黑体" pitchFamily="49" charset="-122"/>
                <a:ea typeface="黑体" pitchFamily="49" charset="-122"/>
              </a:rPr>
              <a:t>左外边距</a:t>
            </a:r>
            <a:endParaRPr lang="en-US" altLang="zh-CN" dirty="0">
              <a:solidFill>
                <a:schemeClr val="bg1"/>
              </a:solidFill>
              <a:latin typeface="黑体" pitchFamily="49" charset="-122"/>
              <a:ea typeface="黑体" pitchFamily="49" charset="-122"/>
            </a:endParaRPr>
          </a:p>
          <a:p>
            <a:pPr>
              <a:lnSpc>
                <a:spcPct val="150000"/>
              </a:lnSpc>
            </a:pPr>
            <a:r>
              <a:rPr lang="zh-CN" altLang="en-US" sz="2800" dirty="0">
                <a:solidFill>
                  <a:schemeClr val="bg1"/>
                </a:solidFill>
                <a:latin typeface="黑体" pitchFamily="49" charset="-122"/>
                <a:ea typeface="黑体" pitchFamily="49" charset="-122"/>
              </a:rPr>
              <a:t>复合样式</a:t>
            </a:r>
            <a:r>
              <a:rPr lang="en-US" altLang="zh-CN" sz="2800" dirty="0">
                <a:solidFill>
                  <a:schemeClr val="bg1"/>
                </a:solidFill>
                <a:latin typeface="黑体" pitchFamily="49" charset="-122"/>
                <a:ea typeface="黑体" pitchFamily="49" charset="-122"/>
              </a:rPr>
              <a:t>: </a:t>
            </a:r>
          </a:p>
          <a:p>
            <a:pPr lvl="1">
              <a:lnSpc>
                <a:spcPct val="150000"/>
              </a:lnSpc>
            </a:pPr>
            <a:r>
              <a:rPr lang="zh-CN" altLang="en-US" dirty="0">
                <a:solidFill>
                  <a:schemeClr val="bg1"/>
                </a:solidFill>
                <a:latin typeface="黑体" pitchFamily="49" charset="-122"/>
                <a:ea typeface="黑体" pitchFamily="49" charset="-122"/>
              </a:rPr>
              <a:t>四个值</a:t>
            </a:r>
            <a:r>
              <a:rPr lang="en-US" altLang="zh-CN" dirty="0">
                <a:solidFill>
                  <a:schemeClr val="bg1"/>
                </a:solidFill>
                <a:latin typeface="黑体" pitchFamily="49" charset="-122"/>
                <a:ea typeface="黑体" pitchFamily="49" charset="-122"/>
              </a:rPr>
              <a:t>: margin: </a:t>
            </a:r>
            <a:r>
              <a:rPr lang="zh-CN" altLang="en-US" dirty="0">
                <a:solidFill>
                  <a:schemeClr val="bg1"/>
                </a:solidFill>
                <a:latin typeface="黑体" pitchFamily="49" charset="-122"/>
                <a:ea typeface="黑体" pitchFamily="49" charset="-122"/>
              </a:rPr>
              <a:t>上 右 下 左</a:t>
            </a:r>
            <a:endParaRPr lang="en-US" altLang="zh-CN" dirty="0">
              <a:solidFill>
                <a:schemeClr val="bg1"/>
              </a:solidFill>
              <a:latin typeface="黑体" pitchFamily="49" charset="-122"/>
              <a:ea typeface="黑体" pitchFamily="49" charset="-122"/>
            </a:endParaRPr>
          </a:p>
          <a:p>
            <a:pPr lvl="1">
              <a:lnSpc>
                <a:spcPct val="150000"/>
              </a:lnSpc>
            </a:pPr>
            <a:r>
              <a:rPr lang="zh-CN" altLang="en-US" dirty="0">
                <a:solidFill>
                  <a:schemeClr val="bg1"/>
                </a:solidFill>
                <a:latin typeface="黑体" pitchFamily="49" charset="-122"/>
                <a:ea typeface="黑体" pitchFamily="49" charset="-122"/>
              </a:rPr>
              <a:t>三个值</a:t>
            </a:r>
            <a:r>
              <a:rPr lang="en-US" altLang="zh-CN" dirty="0">
                <a:solidFill>
                  <a:schemeClr val="bg1"/>
                </a:solidFill>
                <a:latin typeface="黑体" pitchFamily="49" charset="-122"/>
                <a:ea typeface="黑体" pitchFamily="49" charset="-122"/>
              </a:rPr>
              <a:t>: margin: </a:t>
            </a:r>
            <a:r>
              <a:rPr lang="zh-CN" altLang="en-US" dirty="0">
                <a:solidFill>
                  <a:schemeClr val="bg1"/>
                </a:solidFill>
                <a:latin typeface="黑体" pitchFamily="49" charset="-122"/>
                <a:ea typeface="黑体" pitchFamily="49" charset="-122"/>
              </a:rPr>
              <a:t>上 左右 下</a:t>
            </a:r>
            <a:endParaRPr lang="en-US" altLang="zh-CN" dirty="0">
              <a:solidFill>
                <a:schemeClr val="bg1"/>
              </a:solidFill>
              <a:latin typeface="黑体" pitchFamily="49" charset="-122"/>
              <a:ea typeface="黑体" pitchFamily="49" charset="-122"/>
            </a:endParaRPr>
          </a:p>
          <a:p>
            <a:pPr lvl="1">
              <a:lnSpc>
                <a:spcPct val="150000"/>
              </a:lnSpc>
            </a:pPr>
            <a:r>
              <a:rPr lang="zh-CN" altLang="en-US" dirty="0">
                <a:solidFill>
                  <a:schemeClr val="bg1"/>
                </a:solidFill>
                <a:latin typeface="黑体" pitchFamily="49" charset="-122"/>
                <a:ea typeface="黑体" pitchFamily="49" charset="-122"/>
              </a:rPr>
              <a:t>两个值</a:t>
            </a:r>
            <a:r>
              <a:rPr lang="en-US" altLang="zh-CN" dirty="0">
                <a:solidFill>
                  <a:schemeClr val="bg1"/>
                </a:solidFill>
                <a:latin typeface="黑体" pitchFamily="49" charset="-122"/>
                <a:ea typeface="黑体" pitchFamily="49" charset="-122"/>
              </a:rPr>
              <a:t>: margin: </a:t>
            </a:r>
            <a:r>
              <a:rPr lang="zh-CN" altLang="en-US" dirty="0">
                <a:solidFill>
                  <a:schemeClr val="bg1"/>
                </a:solidFill>
                <a:latin typeface="黑体" pitchFamily="49" charset="-122"/>
                <a:ea typeface="黑体" pitchFamily="49" charset="-122"/>
              </a:rPr>
              <a:t>上下 左右</a:t>
            </a:r>
            <a:endParaRPr lang="en-US" altLang="zh-CN" dirty="0">
              <a:solidFill>
                <a:schemeClr val="bg1"/>
              </a:solidFill>
              <a:latin typeface="黑体" pitchFamily="49" charset="-122"/>
              <a:ea typeface="黑体" pitchFamily="49" charset="-122"/>
            </a:endParaRPr>
          </a:p>
          <a:p>
            <a:pPr lvl="1">
              <a:lnSpc>
                <a:spcPct val="150000"/>
              </a:lnSpc>
            </a:pPr>
            <a:r>
              <a:rPr lang="zh-CN" altLang="en-US" dirty="0">
                <a:solidFill>
                  <a:schemeClr val="bg1"/>
                </a:solidFill>
                <a:latin typeface="黑体" pitchFamily="49" charset="-122"/>
                <a:ea typeface="黑体" pitchFamily="49" charset="-122"/>
              </a:rPr>
              <a:t>一个值</a:t>
            </a:r>
            <a:r>
              <a:rPr lang="en-US" altLang="zh-CN" dirty="0">
                <a:solidFill>
                  <a:schemeClr val="bg1"/>
                </a:solidFill>
                <a:latin typeface="黑体" pitchFamily="49" charset="-122"/>
                <a:ea typeface="黑体" pitchFamily="49" charset="-122"/>
              </a:rPr>
              <a:t>: margin: </a:t>
            </a:r>
            <a:r>
              <a:rPr lang="zh-CN" altLang="en-US" dirty="0">
                <a:solidFill>
                  <a:schemeClr val="bg1"/>
                </a:solidFill>
                <a:latin typeface="黑体" pitchFamily="49" charset="-122"/>
                <a:ea typeface="黑体" pitchFamily="49" charset="-122"/>
              </a:rPr>
              <a:t>都是这个方向</a:t>
            </a:r>
            <a:endParaRPr lang="en-US" altLang="zh-CN"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1095837785"/>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5254171" y="726041"/>
            <a:ext cx="5942637"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盒子模型的组成</a:t>
            </a:r>
            <a:r>
              <a:rPr lang="en-US" altLang="zh-CN" sz="4000" dirty="0">
                <a:solidFill>
                  <a:schemeClr val="bg1"/>
                </a:solidFill>
                <a:latin typeface="黑体" pitchFamily="49" charset="-122"/>
                <a:ea typeface="黑体" pitchFamily="49" charset="-122"/>
              </a:rPr>
              <a:t>:</a:t>
            </a:r>
            <a:r>
              <a:rPr lang="zh-CN" altLang="en-US" sz="4000" dirty="0">
                <a:solidFill>
                  <a:schemeClr val="bg1"/>
                </a:solidFill>
                <a:latin typeface="黑体" pitchFamily="49" charset="-122"/>
                <a:ea typeface="黑体" pitchFamily="49" charset="-122"/>
              </a:rPr>
              <a:t>外边距</a:t>
            </a:r>
          </a:p>
        </p:txBody>
      </p:sp>
      <p:sp>
        <p:nvSpPr>
          <p:cNvPr id="7" name="TextBox 6"/>
          <p:cNvSpPr txBox="1"/>
          <p:nvPr/>
        </p:nvSpPr>
        <p:spPr>
          <a:xfrm>
            <a:off x="1223322" y="1805476"/>
            <a:ext cx="9584675" cy="4616648"/>
          </a:xfrm>
          <a:prstGeom prst="rect">
            <a:avLst/>
          </a:prstGeom>
          <a:noFill/>
        </p:spPr>
        <p:txBody>
          <a:bodyPr wrap="square" rtlCol="0">
            <a:spAutoFit/>
          </a:bodyPr>
          <a:lstStyle/>
          <a:p>
            <a:pPr>
              <a:lnSpc>
                <a:spcPct val="150000"/>
              </a:lnSpc>
            </a:pPr>
            <a:r>
              <a:rPr lang="zh-CN" altLang="en-US" sz="2800" dirty="0">
                <a:solidFill>
                  <a:schemeClr val="bg1"/>
                </a:solidFill>
                <a:latin typeface="黑体" pitchFamily="49" charset="-122"/>
                <a:ea typeface="黑体" pitchFamily="49" charset="-122"/>
              </a:rPr>
              <a:t>外边距</a:t>
            </a:r>
            <a:r>
              <a:rPr lang="en-US" altLang="zh-CN" sz="2800" dirty="0">
                <a:solidFill>
                  <a:schemeClr val="bg1"/>
                </a:solidFill>
                <a:latin typeface="黑体" pitchFamily="49" charset="-122"/>
                <a:ea typeface="黑体" pitchFamily="49" charset="-122"/>
              </a:rPr>
              <a:t>margin</a:t>
            </a:r>
            <a:r>
              <a:rPr lang="zh-CN" altLang="en-US" sz="2800" dirty="0">
                <a:solidFill>
                  <a:schemeClr val="bg1"/>
                </a:solidFill>
                <a:latin typeface="黑体" pitchFamily="49" charset="-122"/>
                <a:ea typeface="黑体" pitchFamily="49" charset="-122"/>
              </a:rPr>
              <a:t>的写法</a:t>
            </a:r>
            <a:r>
              <a:rPr lang="en-US" altLang="zh-CN" sz="2800" dirty="0">
                <a:solidFill>
                  <a:schemeClr val="bg1"/>
                </a:solidFill>
                <a:latin typeface="黑体" pitchFamily="49" charset="-122"/>
                <a:ea typeface="黑体" pitchFamily="49" charset="-122"/>
                <a:sym typeface="Wingdings" pitchFamily="2" charset="2"/>
              </a:rPr>
              <a:t>:(</a:t>
            </a:r>
            <a:r>
              <a:rPr lang="zh-CN" altLang="en-US" sz="2800" dirty="0">
                <a:solidFill>
                  <a:schemeClr val="bg1"/>
                </a:solidFill>
                <a:latin typeface="黑体" pitchFamily="49" charset="-122"/>
                <a:ea typeface="黑体" pitchFamily="49" charset="-122"/>
                <a:sym typeface="Wingdings" pitchFamily="2" charset="2"/>
              </a:rPr>
              <a:t>二</a:t>
            </a:r>
            <a:r>
              <a:rPr lang="en-US" altLang="zh-CN" sz="2800" dirty="0">
                <a:solidFill>
                  <a:schemeClr val="bg1"/>
                </a:solidFill>
                <a:latin typeface="黑体" pitchFamily="49" charset="-122"/>
                <a:ea typeface="黑体" pitchFamily="49" charset="-122"/>
                <a:sym typeface="Wingdings" pitchFamily="2" charset="2"/>
              </a:rPr>
              <a:t>)</a:t>
            </a:r>
            <a:endParaRPr lang="en-US" altLang="zh-CN" sz="2800" dirty="0">
              <a:solidFill>
                <a:schemeClr val="bg1"/>
              </a:solidFill>
              <a:latin typeface="黑体" pitchFamily="49" charset="-122"/>
              <a:ea typeface="黑体" pitchFamily="49" charset="-122"/>
            </a:endParaRPr>
          </a:p>
          <a:p>
            <a:pPr>
              <a:lnSpc>
                <a:spcPct val="150000"/>
              </a:lnSpc>
            </a:pPr>
            <a:r>
              <a:rPr lang="zh-CN" altLang="en-US" sz="2800" dirty="0">
                <a:solidFill>
                  <a:schemeClr val="bg1"/>
                </a:solidFill>
                <a:latin typeface="黑体" pitchFamily="49" charset="-122"/>
                <a:ea typeface="黑体" pitchFamily="49" charset="-122"/>
              </a:rPr>
              <a:t>水平居中方式</a:t>
            </a:r>
            <a:r>
              <a:rPr lang="en-US" altLang="zh-CN" sz="2800" dirty="0">
                <a:solidFill>
                  <a:schemeClr val="bg1"/>
                </a:solidFill>
                <a:latin typeface="黑体" pitchFamily="49" charset="-122"/>
                <a:ea typeface="黑体" pitchFamily="49" charset="-122"/>
              </a:rPr>
              <a:t>: auto</a:t>
            </a:r>
          </a:p>
          <a:p>
            <a:pPr>
              <a:lnSpc>
                <a:spcPct val="150000"/>
              </a:lnSpc>
            </a:pPr>
            <a:r>
              <a:rPr lang="en-US" altLang="zh-CN" sz="2800" dirty="0">
                <a:solidFill>
                  <a:schemeClr val="bg1"/>
                </a:solidFill>
                <a:latin typeface="黑体" pitchFamily="49" charset="-122"/>
                <a:ea typeface="黑体" pitchFamily="49" charset="-122"/>
              </a:rPr>
              <a:t>	</a:t>
            </a:r>
            <a:r>
              <a:rPr lang="zh-CN" altLang="en-US" sz="2800" dirty="0">
                <a:solidFill>
                  <a:schemeClr val="bg1"/>
                </a:solidFill>
                <a:latin typeface="黑体" pitchFamily="49" charset="-122"/>
                <a:ea typeface="黑体" pitchFamily="49" charset="-122"/>
              </a:rPr>
              <a:t>左右外边距设置</a:t>
            </a:r>
            <a:r>
              <a:rPr lang="en-US" altLang="zh-CN" sz="2800" dirty="0">
                <a:solidFill>
                  <a:schemeClr val="bg1"/>
                </a:solidFill>
                <a:latin typeface="黑体" pitchFamily="49" charset="-122"/>
                <a:ea typeface="黑体" pitchFamily="49" charset="-122"/>
              </a:rPr>
              <a:t>auto</a:t>
            </a:r>
          </a:p>
          <a:p>
            <a:pPr>
              <a:lnSpc>
                <a:spcPct val="150000"/>
              </a:lnSpc>
            </a:pPr>
            <a:r>
              <a:rPr lang="zh-CN" altLang="en-US" sz="2800" dirty="0">
                <a:solidFill>
                  <a:schemeClr val="bg1"/>
                </a:solidFill>
                <a:latin typeface="黑体" pitchFamily="49" charset="-122"/>
                <a:ea typeface="黑体" pitchFamily="49" charset="-122"/>
              </a:rPr>
              <a:t>可能的值</a:t>
            </a:r>
            <a:r>
              <a:rPr lang="en-US" altLang="zh-CN" sz="2800" dirty="0">
                <a:solidFill>
                  <a:schemeClr val="bg1"/>
                </a:solidFill>
                <a:latin typeface="黑体" pitchFamily="49" charset="-122"/>
                <a:ea typeface="黑体" pitchFamily="49" charset="-122"/>
              </a:rPr>
              <a:t>: </a:t>
            </a:r>
          </a:p>
          <a:p>
            <a:pPr>
              <a:lnSpc>
                <a:spcPct val="150000"/>
              </a:lnSpc>
            </a:pPr>
            <a:r>
              <a:rPr lang="en-US" altLang="zh-CN" sz="2800" dirty="0">
                <a:solidFill>
                  <a:schemeClr val="bg1"/>
                </a:solidFill>
                <a:latin typeface="黑体" pitchFamily="49" charset="-122"/>
                <a:ea typeface="黑体" pitchFamily="49" charset="-122"/>
              </a:rPr>
              <a:t>	%: </a:t>
            </a:r>
            <a:r>
              <a:rPr lang="zh-CN" altLang="en-US" sz="2800" dirty="0">
                <a:solidFill>
                  <a:schemeClr val="bg1"/>
                </a:solidFill>
                <a:latin typeface="黑体" pitchFamily="49" charset="-122"/>
                <a:ea typeface="黑体" pitchFamily="49" charset="-122"/>
              </a:rPr>
              <a:t>基于父元素宽度的百分比的外边距</a:t>
            </a:r>
            <a:r>
              <a:rPr lang="en-US" altLang="zh-CN" sz="2800" dirty="0">
                <a:solidFill>
                  <a:schemeClr val="bg1"/>
                </a:solidFill>
                <a:latin typeface="黑体" pitchFamily="49" charset="-122"/>
                <a:ea typeface="黑体" pitchFamily="49" charset="-122"/>
              </a:rPr>
              <a:t>.</a:t>
            </a:r>
          </a:p>
          <a:p>
            <a:pPr>
              <a:lnSpc>
                <a:spcPct val="150000"/>
              </a:lnSpc>
            </a:pPr>
            <a:r>
              <a:rPr lang="en-US" altLang="zh-CN" dirty="0">
                <a:solidFill>
                  <a:schemeClr val="bg1"/>
                </a:solidFill>
                <a:latin typeface="黑体" pitchFamily="49" charset="-122"/>
                <a:ea typeface="黑体" pitchFamily="49" charset="-122"/>
              </a:rPr>
              <a:t>	</a:t>
            </a:r>
            <a:r>
              <a:rPr lang="en-US" altLang="zh-CN" sz="2800" dirty="0">
                <a:solidFill>
                  <a:schemeClr val="bg1"/>
                </a:solidFill>
                <a:latin typeface="黑体" pitchFamily="49" charset="-122"/>
                <a:ea typeface="黑体" pitchFamily="49" charset="-122"/>
              </a:rPr>
              <a:t>inherit: </a:t>
            </a:r>
            <a:r>
              <a:rPr lang="zh-CN" altLang="en-US" sz="2800" dirty="0">
                <a:solidFill>
                  <a:schemeClr val="bg1"/>
                </a:solidFill>
                <a:latin typeface="黑体" pitchFamily="49" charset="-122"/>
                <a:ea typeface="黑体" pitchFamily="49" charset="-122"/>
              </a:rPr>
              <a:t>从父元素继承外边距</a:t>
            </a:r>
            <a:endParaRPr lang="en-US" altLang="zh-CN" sz="2800" dirty="0">
              <a:solidFill>
                <a:schemeClr val="bg1"/>
              </a:solidFill>
              <a:latin typeface="黑体" pitchFamily="49" charset="-122"/>
              <a:ea typeface="黑体" pitchFamily="49" charset="-122"/>
            </a:endParaRPr>
          </a:p>
          <a:p>
            <a:pPr>
              <a:lnSpc>
                <a:spcPct val="150000"/>
              </a:lnSpc>
            </a:pPr>
            <a:r>
              <a:rPr lang="en-US" altLang="zh-CN" sz="2800" dirty="0">
                <a:solidFill>
                  <a:schemeClr val="bg1"/>
                </a:solidFill>
                <a:latin typeface="黑体" pitchFamily="49" charset="-122"/>
                <a:ea typeface="黑体" pitchFamily="49" charset="-122"/>
              </a:rPr>
              <a:t>	</a:t>
            </a:r>
            <a:r>
              <a:rPr lang="zh-CN" altLang="en-US" sz="2800" dirty="0">
                <a:solidFill>
                  <a:schemeClr val="bg1"/>
                </a:solidFill>
                <a:latin typeface="黑体" pitchFamily="49" charset="-122"/>
                <a:ea typeface="黑体" pitchFamily="49" charset="-122"/>
              </a:rPr>
              <a:t>负值</a:t>
            </a:r>
            <a:r>
              <a:rPr lang="en-US" altLang="zh-CN" sz="2800" dirty="0">
                <a:solidFill>
                  <a:schemeClr val="bg1"/>
                </a:solidFill>
                <a:latin typeface="黑体" pitchFamily="49" charset="-122"/>
                <a:ea typeface="黑体" pitchFamily="49" charset="-122"/>
              </a:rPr>
              <a:t>: </a:t>
            </a:r>
            <a:r>
              <a:rPr lang="zh-CN" altLang="en-US" sz="2800">
                <a:solidFill>
                  <a:schemeClr val="bg1"/>
                </a:solidFill>
                <a:latin typeface="黑体" pitchFamily="49" charset="-122"/>
                <a:ea typeface="黑体" pitchFamily="49" charset="-122"/>
              </a:rPr>
              <a:t>元素的占位在元素内部</a:t>
            </a:r>
            <a:endParaRPr lang="en-US" altLang="zh-CN" sz="2800"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109976781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5254171" y="726041"/>
            <a:ext cx="5942637"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盒子模型的组成</a:t>
            </a:r>
            <a:r>
              <a:rPr lang="en-US" altLang="zh-CN" sz="4000" dirty="0">
                <a:solidFill>
                  <a:schemeClr val="bg1"/>
                </a:solidFill>
                <a:latin typeface="黑体" pitchFamily="49" charset="-122"/>
                <a:ea typeface="黑体" pitchFamily="49" charset="-122"/>
              </a:rPr>
              <a:t>:</a:t>
            </a:r>
            <a:r>
              <a:rPr lang="zh-CN" altLang="en-US" sz="4000" dirty="0">
                <a:solidFill>
                  <a:schemeClr val="bg1"/>
                </a:solidFill>
                <a:latin typeface="黑体" pitchFamily="49" charset="-122"/>
                <a:ea typeface="黑体" pitchFamily="49" charset="-122"/>
              </a:rPr>
              <a:t>内边距</a:t>
            </a:r>
          </a:p>
        </p:txBody>
      </p:sp>
      <p:sp>
        <p:nvSpPr>
          <p:cNvPr id="7" name="TextBox 6"/>
          <p:cNvSpPr txBox="1"/>
          <p:nvPr/>
        </p:nvSpPr>
        <p:spPr>
          <a:xfrm>
            <a:off x="1223322" y="1805476"/>
            <a:ext cx="9584675" cy="3739485"/>
          </a:xfrm>
          <a:prstGeom prst="rect">
            <a:avLst/>
          </a:prstGeom>
          <a:noFill/>
        </p:spPr>
        <p:txBody>
          <a:bodyPr wrap="square" rtlCol="0">
            <a:spAutoFit/>
          </a:bodyPr>
          <a:lstStyle/>
          <a:p>
            <a:pPr>
              <a:lnSpc>
                <a:spcPct val="150000"/>
              </a:lnSpc>
            </a:pPr>
            <a:r>
              <a:rPr lang="zh-CN" altLang="en-US" sz="2800" dirty="0">
                <a:solidFill>
                  <a:schemeClr val="bg1"/>
                </a:solidFill>
                <a:latin typeface="黑体" pitchFamily="49" charset="-122"/>
                <a:ea typeface="黑体" pitchFamily="49" charset="-122"/>
              </a:rPr>
              <a:t>内边距的意义</a:t>
            </a:r>
            <a:r>
              <a:rPr lang="en-US" altLang="zh-CN" sz="2800" dirty="0">
                <a:solidFill>
                  <a:schemeClr val="bg1"/>
                </a:solidFill>
                <a:latin typeface="黑体" pitchFamily="49" charset="-122"/>
                <a:ea typeface="黑体" pitchFamily="49" charset="-122"/>
              </a:rPr>
              <a:t>: </a:t>
            </a:r>
            <a:r>
              <a:rPr lang="zh-CN" altLang="en-US" sz="2800" dirty="0">
                <a:solidFill>
                  <a:schemeClr val="bg1"/>
                </a:solidFill>
                <a:latin typeface="黑体" pitchFamily="49" charset="-122"/>
                <a:ea typeface="黑体" pitchFamily="49" charset="-122"/>
              </a:rPr>
              <a:t>在元素内部定义元素边框与元素内容的空白区域</a:t>
            </a:r>
            <a:endParaRPr lang="en-US" altLang="zh-CN" sz="2800" dirty="0">
              <a:solidFill>
                <a:schemeClr val="bg1"/>
              </a:solidFill>
              <a:latin typeface="黑体" pitchFamily="49" charset="-122"/>
              <a:ea typeface="黑体" pitchFamily="49" charset="-122"/>
            </a:endParaRPr>
          </a:p>
          <a:p>
            <a:pPr>
              <a:lnSpc>
                <a:spcPct val="150000"/>
              </a:lnSpc>
            </a:pPr>
            <a:endParaRPr lang="en-US" altLang="zh-CN" dirty="0">
              <a:solidFill>
                <a:schemeClr val="bg1"/>
              </a:solidFill>
              <a:latin typeface="黑体" pitchFamily="49" charset="-122"/>
              <a:ea typeface="黑体" pitchFamily="49" charset="-122"/>
            </a:endParaRPr>
          </a:p>
          <a:p>
            <a:pPr>
              <a:lnSpc>
                <a:spcPct val="150000"/>
              </a:lnSpc>
            </a:pPr>
            <a:r>
              <a:rPr lang="zh-CN" altLang="en-US" sz="2800" dirty="0">
                <a:solidFill>
                  <a:schemeClr val="bg1"/>
                </a:solidFill>
                <a:latin typeface="黑体" pitchFamily="49" charset="-122"/>
                <a:ea typeface="黑体" pitchFamily="49" charset="-122"/>
              </a:rPr>
              <a:t>写法</a:t>
            </a:r>
            <a:r>
              <a:rPr lang="en-US" altLang="zh-CN" sz="2800" dirty="0">
                <a:solidFill>
                  <a:schemeClr val="bg1"/>
                </a:solidFill>
                <a:latin typeface="黑体" pitchFamily="49" charset="-122"/>
                <a:ea typeface="黑体" pitchFamily="49" charset="-122"/>
              </a:rPr>
              <a:t>: </a:t>
            </a:r>
            <a:r>
              <a:rPr lang="zh-CN" altLang="en-US" sz="2800" dirty="0">
                <a:solidFill>
                  <a:schemeClr val="bg1"/>
                </a:solidFill>
                <a:latin typeface="黑体" pitchFamily="49" charset="-122"/>
                <a:ea typeface="黑体" pitchFamily="49" charset="-122"/>
              </a:rPr>
              <a:t>参照外边距的写法</a:t>
            </a:r>
            <a:endParaRPr lang="en-US" altLang="zh-CN" sz="2800" dirty="0">
              <a:solidFill>
                <a:schemeClr val="bg1"/>
              </a:solidFill>
              <a:latin typeface="黑体" pitchFamily="49" charset="-122"/>
              <a:ea typeface="黑体" pitchFamily="49" charset="-122"/>
            </a:endParaRPr>
          </a:p>
          <a:p>
            <a:pPr>
              <a:lnSpc>
                <a:spcPct val="150000"/>
              </a:lnSpc>
            </a:pPr>
            <a:endParaRPr lang="en-US" altLang="zh-CN" sz="2800" dirty="0">
              <a:solidFill>
                <a:schemeClr val="bg1"/>
              </a:solidFill>
              <a:latin typeface="黑体" pitchFamily="49" charset="-122"/>
              <a:ea typeface="黑体" pitchFamily="49" charset="-122"/>
            </a:endParaRPr>
          </a:p>
          <a:p>
            <a:pPr>
              <a:lnSpc>
                <a:spcPct val="150000"/>
              </a:lnSpc>
            </a:pPr>
            <a:r>
              <a:rPr lang="zh-CN" altLang="en-US" sz="2800" dirty="0">
                <a:solidFill>
                  <a:schemeClr val="bg1"/>
                </a:solidFill>
                <a:latin typeface="黑体" pitchFamily="49" charset="-122"/>
                <a:ea typeface="黑体" pitchFamily="49" charset="-122"/>
              </a:rPr>
              <a:t>注意</a:t>
            </a:r>
            <a:r>
              <a:rPr lang="en-US" altLang="zh-CN" sz="2800" dirty="0">
                <a:solidFill>
                  <a:schemeClr val="bg1"/>
                </a:solidFill>
                <a:latin typeface="黑体" pitchFamily="49" charset="-122"/>
                <a:ea typeface="黑体" pitchFamily="49" charset="-122"/>
              </a:rPr>
              <a:t>: padding</a:t>
            </a:r>
            <a:r>
              <a:rPr lang="zh-CN" altLang="en-US" sz="2800" dirty="0">
                <a:solidFill>
                  <a:schemeClr val="bg1"/>
                </a:solidFill>
                <a:latin typeface="黑体" pitchFamily="49" charset="-122"/>
                <a:ea typeface="黑体" pitchFamily="49" charset="-122"/>
              </a:rPr>
              <a:t>会改变盒子的大小</a:t>
            </a:r>
            <a:endParaRPr lang="en-US" altLang="zh-CN" sz="2800"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1375675599"/>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5254171" y="726041"/>
            <a:ext cx="5942637"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普通盒子模型计算公式</a:t>
            </a:r>
          </a:p>
        </p:txBody>
      </p:sp>
      <p:sp>
        <p:nvSpPr>
          <p:cNvPr id="7" name="TextBox 6"/>
          <p:cNvSpPr txBox="1"/>
          <p:nvPr/>
        </p:nvSpPr>
        <p:spPr>
          <a:xfrm>
            <a:off x="1223322" y="1805476"/>
            <a:ext cx="9584675" cy="4616648"/>
          </a:xfrm>
          <a:prstGeom prst="rect">
            <a:avLst/>
          </a:prstGeom>
          <a:noFill/>
        </p:spPr>
        <p:txBody>
          <a:bodyPr wrap="square" rtlCol="0">
            <a:spAutoFit/>
          </a:bodyPr>
          <a:lstStyle/>
          <a:p>
            <a:pPr>
              <a:lnSpc>
                <a:spcPct val="150000"/>
              </a:lnSpc>
            </a:pPr>
            <a:r>
              <a:rPr lang="zh-CN" altLang="en-US" sz="2800" dirty="0">
                <a:solidFill>
                  <a:schemeClr val="bg1"/>
                </a:solidFill>
                <a:latin typeface="黑体" pitchFamily="49" charset="-122"/>
                <a:ea typeface="黑体" pitchFamily="49" charset="-122"/>
              </a:rPr>
              <a:t>盒子宽度 </a:t>
            </a:r>
            <a:r>
              <a:rPr lang="en-US" altLang="zh-CN" sz="2800" dirty="0">
                <a:solidFill>
                  <a:schemeClr val="bg1"/>
                </a:solidFill>
                <a:latin typeface="黑体" pitchFamily="49" charset="-122"/>
                <a:ea typeface="黑体" pitchFamily="49" charset="-122"/>
              </a:rPr>
              <a:t>= </a:t>
            </a:r>
          </a:p>
          <a:p>
            <a:pPr>
              <a:lnSpc>
                <a:spcPct val="150000"/>
              </a:lnSpc>
            </a:pPr>
            <a:r>
              <a:rPr lang="en-US" altLang="zh-CN" sz="2800" dirty="0">
                <a:solidFill>
                  <a:schemeClr val="bg1"/>
                </a:solidFill>
                <a:latin typeface="黑体" pitchFamily="49" charset="-122"/>
                <a:ea typeface="黑体" pitchFamily="49" charset="-122"/>
              </a:rPr>
              <a:t>	</a:t>
            </a:r>
            <a:r>
              <a:rPr lang="zh-CN" altLang="en-US" sz="2800" dirty="0">
                <a:solidFill>
                  <a:schemeClr val="bg1"/>
                </a:solidFill>
                <a:latin typeface="黑体" pitchFamily="49" charset="-122"/>
                <a:ea typeface="黑体" pitchFamily="49" charset="-122"/>
              </a:rPr>
              <a:t>左</a:t>
            </a:r>
            <a:r>
              <a:rPr lang="en-US" altLang="zh-CN" sz="2800" dirty="0">
                <a:solidFill>
                  <a:schemeClr val="bg1"/>
                </a:solidFill>
                <a:latin typeface="黑体" pitchFamily="49" charset="-122"/>
                <a:ea typeface="黑体" pitchFamily="49" charset="-122"/>
              </a:rPr>
              <a:t>border+</a:t>
            </a:r>
            <a:r>
              <a:rPr lang="zh-CN" altLang="en-US" sz="2800" dirty="0">
                <a:solidFill>
                  <a:schemeClr val="bg1"/>
                </a:solidFill>
                <a:latin typeface="黑体" pitchFamily="49" charset="-122"/>
                <a:ea typeface="黑体" pitchFamily="49" charset="-122"/>
              </a:rPr>
              <a:t>左</a:t>
            </a:r>
            <a:r>
              <a:rPr lang="en-US" altLang="zh-CN" sz="2800" dirty="0" err="1">
                <a:solidFill>
                  <a:schemeClr val="bg1"/>
                </a:solidFill>
                <a:latin typeface="黑体" pitchFamily="49" charset="-122"/>
                <a:ea typeface="黑体" pitchFamily="49" charset="-122"/>
              </a:rPr>
              <a:t>padding+width</a:t>
            </a:r>
            <a:r>
              <a:rPr lang="en-US" altLang="zh-CN" sz="2800" dirty="0">
                <a:solidFill>
                  <a:schemeClr val="bg1"/>
                </a:solidFill>
                <a:latin typeface="黑体" pitchFamily="49" charset="-122"/>
                <a:ea typeface="黑体" pitchFamily="49" charset="-122"/>
              </a:rPr>
              <a:t>+</a:t>
            </a:r>
            <a:r>
              <a:rPr lang="zh-CN" altLang="en-US" sz="2800" dirty="0">
                <a:solidFill>
                  <a:schemeClr val="bg1"/>
                </a:solidFill>
                <a:latin typeface="黑体" pitchFamily="49" charset="-122"/>
                <a:ea typeface="黑体" pitchFamily="49" charset="-122"/>
              </a:rPr>
              <a:t>右</a:t>
            </a:r>
            <a:r>
              <a:rPr lang="en-US" altLang="zh-CN" sz="2800" dirty="0">
                <a:solidFill>
                  <a:schemeClr val="bg1"/>
                </a:solidFill>
                <a:latin typeface="黑体" pitchFamily="49" charset="-122"/>
                <a:ea typeface="黑体" pitchFamily="49" charset="-122"/>
              </a:rPr>
              <a:t>padding+</a:t>
            </a:r>
            <a:r>
              <a:rPr lang="zh-CN" altLang="en-US" sz="2800" dirty="0">
                <a:solidFill>
                  <a:schemeClr val="bg1"/>
                </a:solidFill>
                <a:latin typeface="黑体" pitchFamily="49" charset="-122"/>
                <a:ea typeface="黑体" pitchFamily="49" charset="-122"/>
              </a:rPr>
              <a:t>右</a:t>
            </a:r>
            <a:r>
              <a:rPr lang="en-US" altLang="zh-CN" sz="2800" dirty="0">
                <a:solidFill>
                  <a:schemeClr val="bg1"/>
                </a:solidFill>
                <a:latin typeface="黑体" pitchFamily="49" charset="-122"/>
                <a:ea typeface="黑体" pitchFamily="49" charset="-122"/>
              </a:rPr>
              <a:t>border</a:t>
            </a:r>
          </a:p>
          <a:p>
            <a:pPr>
              <a:lnSpc>
                <a:spcPct val="150000"/>
              </a:lnSpc>
            </a:pPr>
            <a:r>
              <a:rPr lang="zh-CN" altLang="en-US" sz="2800" dirty="0">
                <a:solidFill>
                  <a:schemeClr val="bg1"/>
                </a:solidFill>
                <a:latin typeface="黑体" pitchFamily="49" charset="-122"/>
                <a:ea typeface="黑体" pitchFamily="49" charset="-122"/>
              </a:rPr>
              <a:t>盒子高度 </a:t>
            </a:r>
            <a:r>
              <a:rPr lang="en-US" altLang="zh-CN" sz="2800" dirty="0">
                <a:solidFill>
                  <a:schemeClr val="bg1"/>
                </a:solidFill>
                <a:latin typeface="黑体" pitchFamily="49" charset="-122"/>
                <a:ea typeface="黑体" pitchFamily="49" charset="-122"/>
              </a:rPr>
              <a:t>= </a:t>
            </a:r>
          </a:p>
          <a:p>
            <a:pPr>
              <a:lnSpc>
                <a:spcPct val="150000"/>
              </a:lnSpc>
            </a:pPr>
            <a:r>
              <a:rPr lang="en-US" altLang="zh-CN" sz="2800" dirty="0">
                <a:solidFill>
                  <a:schemeClr val="bg1"/>
                </a:solidFill>
                <a:latin typeface="黑体" pitchFamily="49" charset="-122"/>
                <a:ea typeface="黑体" pitchFamily="49" charset="-122"/>
              </a:rPr>
              <a:t>	</a:t>
            </a:r>
            <a:r>
              <a:rPr lang="zh-CN" altLang="en-US" sz="2800" dirty="0">
                <a:solidFill>
                  <a:schemeClr val="bg1"/>
                </a:solidFill>
                <a:latin typeface="黑体" pitchFamily="49" charset="-122"/>
                <a:ea typeface="黑体" pitchFamily="49" charset="-122"/>
              </a:rPr>
              <a:t>上</a:t>
            </a:r>
            <a:r>
              <a:rPr lang="en-US" altLang="zh-CN" sz="2800" dirty="0">
                <a:solidFill>
                  <a:schemeClr val="bg1"/>
                </a:solidFill>
                <a:latin typeface="黑体" pitchFamily="49" charset="-122"/>
                <a:ea typeface="黑体" pitchFamily="49" charset="-122"/>
              </a:rPr>
              <a:t>border+</a:t>
            </a:r>
            <a:r>
              <a:rPr lang="zh-CN" altLang="en-US" sz="2800" dirty="0">
                <a:solidFill>
                  <a:schemeClr val="bg1"/>
                </a:solidFill>
                <a:latin typeface="黑体" pitchFamily="49" charset="-122"/>
                <a:ea typeface="黑体" pitchFamily="49" charset="-122"/>
              </a:rPr>
              <a:t>上</a:t>
            </a:r>
            <a:r>
              <a:rPr lang="en-US" altLang="zh-CN" sz="2800" dirty="0" err="1">
                <a:solidFill>
                  <a:schemeClr val="bg1"/>
                </a:solidFill>
                <a:latin typeface="黑体" pitchFamily="49" charset="-122"/>
                <a:ea typeface="黑体" pitchFamily="49" charset="-122"/>
              </a:rPr>
              <a:t>padding+height</a:t>
            </a:r>
            <a:r>
              <a:rPr lang="en-US" altLang="zh-CN" sz="2800" dirty="0">
                <a:solidFill>
                  <a:schemeClr val="bg1"/>
                </a:solidFill>
                <a:latin typeface="黑体" pitchFamily="49" charset="-122"/>
                <a:ea typeface="黑体" pitchFamily="49" charset="-122"/>
              </a:rPr>
              <a:t>+</a:t>
            </a:r>
            <a:r>
              <a:rPr lang="zh-CN" altLang="en-US" sz="2800" dirty="0">
                <a:solidFill>
                  <a:schemeClr val="bg1"/>
                </a:solidFill>
                <a:latin typeface="黑体" pitchFamily="49" charset="-122"/>
                <a:ea typeface="黑体" pitchFamily="49" charset="-122"/>
              </a:rPr>
              <a:t>下</a:t>
            </a:r>
            <a:r>
              <a:rPr lang="en-US" altLang="zh-CN" sz="2800" dirty="0">
                <a:solidFill>
                  <a:schemeClr val="bg1"/>
                </a:solidFill>
                <a:latin typeface="黑体" pitchFamily="49" charset="-122"/>
                <a:ea typeface="黑体" pitchFamily="49" charset="-122"/>
              </a:rPr>
              <a:t>border+</a:t>
            </a:r>
            <a:r>
              <a:rPr lang="zh-CN" altLang="en-US" sz="2800" dirty="0">
                <a:solidFill>
                  <a:schemeClr val="bg1"/>
                </a:solidFill>
                <a:latin typeface="黑体" pitchFamily="49" charset="-122"/>
                <a:ea typeface="黑体" pitchFamily="49" charset="-122"/>
              </a:rPr>
              <a:t>下</a:t>
            </a:r>
            <a:r>
              <a:rPr lang="en-US" altLang="zh-CN" sz="2800" dirty="0">
                <a:solidFill>
                  <a:schemeClr val="bg1"/>
                </a:solidFill>
                <a:latin typeface="黑体" pitchFamily="49" charset="-122"/>
                <a:ea typeface="黑体" pitchFamily="49" charset="-122"/>
              </a:rPr>
              <a:t>padding</a:t>
            </a:r>
          </a:p>
          <a:p>
            <a:pPr>
              <a:lnSpc>
                <a:spcPct val="150000"/>
              </a:lnSpc>
            </a:pPr>
            <a:endParaRPr lang="en-US" altLang="zh-CN" sz="2800" dirty="0">
              <a:solidFill>
                <a:schemeClr val="bg1"/>
              </a:solidFill>
              <a:latin typeface="黑体" pitchFamily="49" charset="-122"/>
              <a:ea typeface="黑体" pitchFamily="49" charset="-122"/>
            </a:endParaRPr>
          </a:p>
          <a:p>
            <a:pPr>
              <a:lnSpc>
                <a:spcPct val="150000"/>
              </a:lnSpc>
            </a:pPr>
            <a:r>
              <a:rPr lang="zh-CN" altLang="en-US" sz="2800" dirty="0">
                <a:solidFill>
                  <a:schemeClr val="bg1"/>
                </a:solidFill>
                <a:latin typeface="黑体" pitchFamily="49" charset="-122"/>
                <a:ea typeface="黑体" pitchFamily="49" charset="-122"/>
              </a:rPr>
              <a:t>注意</a:t>
            </a:r>
            <a:r>
              <a:rPr lang="en-US" altLang="zh-CN" sz="2800" dirty="0">
                <a:solidFill>
                  <a:schemeClr val="bg1"/>
                </a:solidFill>
                <a:latin typeface="黑体" pitchFamily="49" charset="-122"/>
                <a:ea typeface="黑体" pitchFamily="49" charset="-122"/>
              </a:rPr>
              <a:t>: </a:t>
            </a:r>
            <a:r>
              <a:rPr lang="zh-CN" altLang="en-US" sz="2800" dirty="0">
                <a:solidFill>
                  <a:schemeClr val="bg1"/>
                </a:solidFill>
                <a:latin typeface="黑体" pitchFamily="49" charset="-122"/>
                <a:ea typeface="黑体" pitchFamily="49" charset="-122"/>
              </a:rPr>
              <a:t>盒子宽高不算上</a:t>
            </a:r>
            <a:r>
              <a:rPr lang="en-US" altLang="zh-CN" sz="2800" dirty="0">
                <a:solidFill>
                  <a:schemeClr val="bg1"/>
                </a:solidFill>
                <a:latin typeface="黑体" pitchFamily="49" charset="-122"/>
                <a:ea typeface="黑体" pitchFamily="49" charset="-122"/>
              </a:rPr>
              <a:t>margin</a:t>
            </a:r>
            <a:r>
              <a:rPr lang="zh-CN" altLang="en-US" sz="2800" dirty="0">
                <a:solidFill>
                  <a:schemeClr val="bg1"/>
                </a:solidFill>
                <a:latin typeface="黑体" pitchFamily="49" charset="-122"/>
                <a:ea typeface="黑体" pitchFamily="49" charset="-122"/>
              </a:rPr>
              <a:t>外边距</a:t>
            </a:r>
            <a:r>
              <a:rPr lang="en-US" altLang="zh-CN" sz="2800" dirty="0">
                <a:solidFill>
                  <a:schemeClr val="bg1"/>
                </a:solidFill>
                <a:latin typeface="黑体" pitchFamily="49" charset="-122"/>
                <a:ea typeface="黑体" pitchFamily="49" charset="-122"/>
              </a:rPr>
              <a:t>,</a:t>
            </a:r>
            <a:r>
              <a:rPr lang="zh-CN" altLang="en-US" sz="2800" dirty="0">
                <a:solidFill>
                  <a:schemeClr val="bg1"/>
                </a:solidFill>
                <a:latin typeface="黑体" pitchFamily="49" charset="-122"/>
                <a:ea typeface="黑体" pitchFamily="49" charset="-122"/>
              </a:rPr>
              <a:t>加上</a:t>
            </a:r>
            <a:r>
              <a:rPr lang="en-US" altLang="zh-CN" sz="2800" dirty="0">
                <a:solidFill>
                  <a:schemeClr val="bg1"/>
                </a:solidFill>
                <a:latin typeface="黑体" pitchFamily="49" charset="-122"/>
                <a:ea typeface="黑体" pitchFamily="49" charset="-122"/>
              </a:rPr>
              <a:t>margin</a:t>
            </a:r>
            <a:r>
              <a:rPr lang="zh-CN" altLang="en-US" sz="2800" dirty="0">
                <a:solidFill>
                  <a:schemeClr val="bg1"/>
                </a:solidFill>
                <a:latin typeface="黑体" pitchFamily="49" charset="-122"/>
                <a:ea typeface="黑体" pitchFamily="49" charset="-122"/>
              </a:rPr>
              <a:t>只是占位的大小</a:t>
            </a:r>
            <a:r>
              <a:rPr lang="en-US" altLang="zh-CN" sz="2800" dirty="0">
                <a:solidFill>
                  <a:schemeClr val="bg1"/>
                </a:solidFill>
                <a:latin typeface="黑体" pitchFamily="49" charset="-122"/>
                <a:ea typeface="黑体" pitchFamily="49" charset="-122"/>
              </a:rPr>
              <a:t>	</a:t>
            </a:r>
            <a:endParaRPr lang="en-US" altLang="zh-CN"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1375675599"/>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5254171" y="726041"/>
            <a:ext cx="5942637"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怪异盒子模型计算公式</a:t>
            </a:r>
          </a:p>
        </p:txBody>
      </p:sp>
      <p:sp>
        <p:nvSpPr>
          <p:cNvPr id="7" name="TextBox 6"/>
          <p:cNvSpPr txBox="1"/>
          <p:nvPr/>
        </p:nvSpPr>
        <p:spPr>
          <a:xfrm>
            <a:off x="1223322" y="1805476"/>
            <a:ext cx="9584675" cy="3970318"/>
          </a:xfrm>
          <a:prstGeom prst="rect">
            <a:avLst/>
          </a:prstGeom>
          <a:noFill/>
        </p:spPr>
        <p:txBody>
          <a:bodyPr wrap="square" rtlCol="0">
            <a:spAutoFit/>
          </a:bodyPr>
          <a:lstStyle/>
          <a:p>
            <a:pPr>
              <a:lnSpc>
                <a:spcPct val="150000"/>
              </a:lnSpc>
            </a:pPr>
            <a:r>
              <a:rPr lang="zh-CN" altLang="en-US" sz="2800" dirty="0">
                <a:solidFill>
                  <a:schemeClr val="bg1"/>
                </a:solidFill>
                <a:latin typeface="黑体" pitchFamily="49" charset="-122"/>
                <a:ea typeface="黑体" pitchFamily="49" charset="-122"/>
              </a:rPr>
              <a:t>从已知的宽度高度分别减去边框和内边距的宽度才能得到内容的宽度和高度</a:t>
            </a:r>
            <a:endParaRPr lang="en-US" altLang="zh-CN" sz="2800" dirty="0">
              <a:solidFill>
                <a:schemeClr val="bg1"/>
              </a:solidFill>
              <a:latin typeface="黑体" pitchFamily="49" charset="-122"/>
              <a:ea typeface="黑体" pitchFamily="49" charset="-122"/>
            </a:endParaRPr>
          </a:p>
          <a:p>
            <a:pPr>
              <a:lnSpc>
                <a:spcPct val="150000"/>
              </a:lnSpc>
            </a:pPr>
            <a:r>
              <a:rPr lang="zh-CN" altLang="en-US" sz="2800" dirty="0">
                <a:solidFill>
                  <a:schemeClr val="bg1"/>
                </a:solidFill>
                <a:latin typeface="黑体" pitchFamily="49" charset="-122"/>
                <a:ea typeface="黑体" pitchFamily="49" charset="-122"/>
              </a:rPr>
              <a:t>普通盒模型触发方式</a:t>
            </a:r>
            <a:r>
              <a:rPr lang="en-US" altLang="zh-CN" sz="2800" dirty="0">
                <a:solidFill>
                  <a:schemeClr val="bg1"/>
                </a:solidFill>
                <a:latin typeface="黑体" pitchFamily="49" charset="-122"/>
                <a:ea typeface="黑体" pitchFamily="49" charset="-122"/>
              </a:rPr>
              <a:t>: (</a:t>
            </a:r>
            <a:r>
              <a:rPr lang="zh-CN" altLang="en-US" sz="2800" dirty="0">
                <a:solidFill>
                  <a:schemeClr val="bg1"/>
                </a:solidFill>
                <a:latin typeface="黑体" pitchFamily="49" charset="-122"/>
                <a:ea typeface="黑体" pitchFamily="49" charset="-122"/>
              </a:rPr>
              <a:t>重点掌握</a:t>
            </a:r>
            <a:r>
              <a:rPr lang="en-US" altLang="zh-CN" sz="2800" dirty="0">
                <a:solidFill>
                  <a:schemeClr val="bg1"/>
                </a:solidFill>
                <a:latin typeface="黑体" pitchFamily="49" charset="-122"/>
                <a:ea typeface="黑体" pitchFamily="49" charset="-122"/>
              </a:rPr>
              <a:t>)</a:t>
            </a:r>
          </a:p>
          <a:p>
            <a:pPr>
              <a:lnSpc>
                <a:spcPct val="150000"/>
              </a:lnSpc>
            </a:pPr>
            <a:r>
              <a:rPr lang="en-US" altLang="zh-CN" sz="2800" dirty="0">
                <a:solidFill>
                  <a:schemeClr val="bg1"/>
                </a:solidFill>
                <a:latin typeface="黑体" pitchFamily="49" charset="-122"/>
                <a:ea typeface="黑体" pitchFamily="49" charset="-122"/>
              </a:rPr>
              <a:t>	box-sizing: content-box;</a:t>
            </a:r>
          </a:p>
          <a:p>
            <a:pPr>
              <a:lnSpc>
                <a:spcPct val="150000"/>
              </a:lnSpc>
            </a:pPr>
            <a:r>
              <a:rPr lang="zh-CN" altLang="en-US" sz="2800" dirty="0">
                <a:solidFill>
                  <a:schemeClr val="bg1"/>
                </a:solidFill>
                <a:latin typeface="黑体" pitchFamily="49" charset="-122"/>
                <a:ea typeface="黑体" pitchFamily="49" charset="-122"/>
              </a:rPr>
              <a:t>怪异盒子模型的触发方式</a:t>
            </a:r>
            <a:r>
              <a:rPr lang="en-US" altLang="zh-CN" sz="2800" dirty="0">
                <a:solidFill>
                  <a:schemeClr val="bg1"/>
                </a:solidFill>
                <a:latin typeface="黑体" pitchFamily="49" charset="-122"/>
                <a:ea typeface="黑体" pitchFamily="49" charset="-122"/>
              </a:rPr>
              <a:t>: </a:t>
            </a:r>
          </a:p>
          <a:p>
            <a:pPr>
              <a:lnSpc>
                <a:spcPct val="150000"/>
              </a:lnSpc>
            </a:pPr>
            <a:r>
              <a:rPr lang="en-US" altLang="zh-CN" sz="2800" dirty="0">
                <a:solidFill>
                  <a:schemeClr val="bg1"/>
                </a:solidFill>
                <a:latin typeface="黑体" pitchFamily="49" charset="-122"/>
                <a:ea typeface="黑体" pitchFamily="49" charset="-122"/>
              </a:rPr>
              <a:t>	box-sizing: border-box;	</a:t>
            </a:r>
            <a:endParaRPr lang="en-US" altLang="zh-CN"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2288679509"/>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5254171" y="726041"/>
            <a:ext cx="5942637" cy="707886"/>
          </a:xfrm>
          <a:prstGeom prst="rect">
            <a:avLst/>
          </a:prstGeom>
          <a:noFill/>
        </p:spPr>
        <p:txBody>
          <a:bodyPr wrap="square" rtlCol="0">
            <a:spAutoFit/>
          </a:bodyPr>
          <a:lstStyle/>
          <a:p>
            <a:pPr algn="ctr"/>
            <a:r>
              <a:rPr lang="en-US" altLang="zh-CN" sz="4000" dirty="0">
                <a:solidFill>
                  <a:schemeClr val="bg1"/>
                </a:solidFill>
                <a:latin typeface="黑体" pitchFamily="49" charset="-122"/>
                <a:ea typeface="黑体" pitchFamily="49" charset="-122"/>
              </a:rPr>
              <a:t>margin</a:t>
            </a:r>
            <a:r>
              <a:rPr lang="zh-CN" altLang="en-US" sz="4000" dirty="0">
                <a:solidFill>
                  <a:schemeClr val="bg1"/>
                </a:solidFill>
                <a:latin typeface="黑体" pitchFamily="49" charset="-122"/>
                <a:ea typeface="黑体" pitchFamily="49" charset="-122"/>
              </a:rPr>
              <a:t>外边距的特性</a:t>
            </a:r>
          </a:p>
        </p:txBody>
      </p:sp>
      <p:sp>
        <p:nvSpPr>
          <p:cNvPr id="7" name="TextBox 6"/>
          <p:cNvSpPr txBox="1"/>
          <p:nvPr/>
        </p:nvSpPr>
        <p:spPr>
          <a:xfrm>
            <a:off x="468579" y="1645819"/>
            <a:ext cx="4683992" cy="3970318"/>
          </a:xfrm>
          <a:prstGeom prst="rect">
            <a:avLst/>
          </a:prstGeom>
          <a:noFill/>
        </p:spPr>
        <p:txBody>
          <a:bodyPr wrap="square" rtlCol="0">
            <a:spAutoFit/>
          </a:bodyPr>
          <a:lstStyle/>
          <a:p>
            <a:pPr>
              <a:lnSpc>
                <a:spcPct val="150000"/>
              </a:lnSpc>
            </a:pPr>
            <a:r>
              <a:rPr lang="zh-CN" altLang="en-US" sz="2800" dirty="0">
                <a:solidFill>
                  <a:schemeClr val="bg1"/>
                </a:solidFill>
                <a:latin typeface="黑体" pitchFamily="49" charset="-122"/>
                <a:ea typeface="黑体" pitchFamily="49" charset="-122"/>
              </a:rPr>
              <a:t>两个垂直排列的盒子都有外边距的情况下</a:t>
            </a:r>
            <a:r>
              <a:rPr lang="en-US" altLang="zh-CN" sz="2800" dirty="0">
                <a:solidFill>
                  <a:schemeClr val="bg1"/>
                </a:solidFill>
                <a:latin typeface="黑体" pitchFamily="49" charset="-122"/>
                <a:ea typeface="黑体" pitchFamily="49" charset="-122"/>
              </a:rPr>
              <a:t>,</a:t>
            </a:r>
            <a:r>
              <a:rPr lang="zh-CN" altLang="en-US" sz="2800" dirty="0">
                <a:solidFill>
                  <a:schemeClr val="bg1"/>
                </a:solidFill>
                <a:latin typeface="黑体" pitchFamily="49" charset="-122"/>
                <a:ea typeface="黑体" pitchFamily="49" charset="-122"/>
              </a:rPr>
              <a:t>盒子外边距会合并成一个外边距</a:t>
            </a:r>
            <a:r>
              <a:rPr lang="en-US" altLang="zh-CN" sz="2800" dirty="0">
                <a:solidFill>
                  <a:schemeClr val="bg1"/>
                </a:solidFill>
                <a:latin typeface="黑体" pitchFamily="49" charset="-122"/>
                <a:ea typeface="黑体" pitchFamily="49" charset="-122"/>
              </a:rPr>
              <a:t>. </a:t>
            </a:r>
          </a:p>
          <a:p>
            <a:pPr>
              <a:lnSpc>
                <a:spcPct val="150000"/>
              </a:lnSpc>
            </a:pPr>
            <a:r>
              <a:rPr lang="zh-CN" altLang="en-US" sz="2800" dirty="0">
                <a:solidFill>
                  <a:schemeClr val="bg1"/>
                </a:solidFill>
                <a:latin typeface="黑体" pitchFamily="49" charset="-122"/>
                <a:ea typeface="黑体" pitchFamily="49" charset="-122"/>
              </a:rPr>
              <a:t>合并后的外边距等于发生合并的外边距的高度的中的较大者</a:t>
            </a:r>
            <a:r>
              <a:rPr lang="en-US" altLang="zh-CN" sz="2800" dirty="0">
                <a:solidFill>
                  <a:schemeClr val="bg1"/>
                </a:solidFill>
                <a:latin typeface="黑体" pitchFamily="49" charset="-122"/>
                <a:ea typeface="黑体" pitchFamily="49" charset="-122"/>
              </a:rPr>
              <a:t>. </a:t>
            </a:r>
            <a:endParaRPr lang="en-US" altLang="zh-CN" dirty="0">
              <a:solidFill>
                <a:schemeClr val="bg1"/>
              </a:solidFill>
              <a:latin typeface="黑体" pitchFamily="49" charset="-122"/>
              <a:ea typeface="黑体" pitchFamily="49" charset="-122"/>
            </a:endParaRPr>
          </a:p>
        </p:txBody>
      </p: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0812" y="1957386"/>
            <a:ext cx="6761188" cy="4145252"/>
          </a:xfrm>
          <a:prstGeom prst="rect">
            <a:avLst/>
          </a:prstGeom>
        </p:spPr>
      </p:pic>
    </p:spTree>
    <p:extLst>
      <p:ext uri="{BB962C8B-B14F-4D97-AF65-F5344CB8AC3E}">
        <p14:creationId xmlns:p14="http://schemas.microsoft.com/office/powerpoint/2010/main" val="96145407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5254171" y="726041"/>
            <a:ext cx="5942637" cy="707886"/>
          </a:xfrm>
          <a:prstGeom prst="rect">
            <a:avLst/>
          </a:prstGeom>
          <a:noFill/>
        </p:spPr>
        <p:txBody>
          <a:bodyPr wrap="square" rtlCol="0">
            <a:spAutoFit/>
          </a:bodyPr>
          <a:lstStyle/>
          <a:p>
            <a:pPr algn="ctr"/>
            <a:r>
              <a:rPr lang="en-US" altLang="zh-CN" sz="4000" dirty="0">
                <a:solidFill>
                  <a:schemeClr val="bg1"/>
                </a:solidFill>
                <a:latin typeface="黑体" pitchFamily="49" charset="-122"/>
                <a:ea typeface="黑体" pitchFamily="49" charset="-122"/>
              </a:rPr>
              <a:t>margin</a:t>
            </a:r>
            <a:r>
              <a:rPr lang="zh-CN" altLang="en-US" sz="4000" dirty="0">
                <a:solidFill>
                  <a:schemeClr val="bg1"/>
                </a:solidFill>
                <a:latin typeface="黑体" pitchFamily="49" charset="-122"/>
                <a:ea typeface="黑体" pitchFamily="49" charset="-122"/>
              </a:rPr>
              <a:t>外边距的特性</a:t>
            </a:r>
          </a:p>
        </p:txBody>
      </p:sp>
      <p:sp>
        <p:nvSpPr>
          <p:cNvPr id="7" name="TextBox 6"/>
          <p:cNvSpPr txBox="1"/>
          <p:nvPr/>
        </p:nvSpPr>
        <p:spPr>
          <a:xfrm>
            <a:off x="2340921" y="1985712"/>
            <a:ext cx="8152907" cy="1154162"/>
          </a:xfrm>
          <a:prstGeom prst="rect">
            <a:avLst/>
          </a:prstGeom>
          <a:noFill/>
        </p:spPr>
        <p:txBody>
          <a:bodyPr wrap="square" rtlCol="0">
            <a:spAutoFit/>
          </a:bodyPr>
          <a:lstStyle/>
          <a:p>
            <a:pPr>
              <a:lnSpc>
                <a:spcPct val="150000"/>
              </a:lnSpc>
            </a:pPr>
            <a:r>
              <a:rPr lang="zh-CN" altLang="en-US" sz="2800" dirty="0">
                <a:solidFill>
                  <a:schemeClr val="bg1"/>
                </a:solidFill>
                <a:latin typeface="黑体" pitchFamily="49" charset="-122"/>
                <a:ea typeface="黑体" pitchFamily="49" charset="-122"/>
              </a:rPr>
              <a:t>父子级之间发生外边距合并的情况</a:t>
            </a:r>
            <a:endParaRPr lang="en-US" altLang="zh-CN" sz="2800" dirty="0">
              <a:solidFill>
                <a:schemeClr val="bg1"/>
              </a:solidFill>
              <a:latin typeface="黑体" pitchFamily="49" charset="-122"/>
              <a:ea typeface="黑体" pitchFamily="49" charset="-122"/>
            </a:endParaRPr>
          </a:p>
          <a:p>
            <a:pPr>
              <a:lnSpc>
                <a:spcPct val="150000"/>
              </a:lnSpc>
            </a:pPr>
            <a:endParaRPr lang="en-US" altLang="zh-CN" dirty="0">
              <a:solidFill>
                <a:schemeClr val="bg1"/>
              </a:solidFill>
              <a:latin typeface="黑体" pitchFamily="49" charset="-122"/>
              <a:ea typeface="黑体" pitchFamily="49" charset="-122"/>
            </a:endParaRPr>
          </a:p>
        </p:txBody>
      </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6457" y="3443740"/>
            <a:ext cx="7417779" cy="2869974"/>
          </a:xfrm>
          <a:prstGeom prst="rect">
            <a:avLst/>
          </a:prstGeom>
        </p:spPr>
      </p:pic>
    </p:spTree>
    <p:extLst>
      <p:ext uri="{BB962C8B-B14F-4D97-AF65-F5344CB8AC3E}">
        <p14:creationId xmlns:p14="http://schemas.microsoft.com/office/powerpoint/2010/main" val="23375004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5254171" y="726041"/>
            <a:ext cx="5942637" cy="707886"/>
          </a:xfrm>
          <a:prstGeom prst="rect">
            <a:avLst/>
          </a:prstGeom>
          <a:noFill/>
        </p:spPr>
        <p:txBody>
          <a:bodyPr wrap="square" rtlCol="0">
            <a:spAutoFit/>
          </a:bodyPr>
          <a:lstStyle/>
          <a:p>
            <a:pPr algn="ctr"/>
            <a:r>
              <a:rPr lang="en-US" altLang="zh-CN" sz="4000" dirty="0">
                <a:solidFill>
                  <a:schemeClr val="bg1"/>
                </a:solidFill>
                <a:latin typeface="黑体" pitchFamily="49" charset="-122"/>
                <a:ea typeface="黑体" pitchFamily="49" charset="-122"/>
              </a:rPr>
              <a:t>margin</a:t>
            </a:r>
            <a:r>
              <a:rPr lang="zh-CN" altLang="en-US" sz="4000" dirty="0">
                <a:solidFill>
                  <a:schemeClr val="bg1"/>
                </a:solidFill>
                <a:latin typeface="黑体" pitchFamily="49" charset="-122"/>
                <a:ea typeface="黑体" pitchFamily="49" charset="-122"/>
              </a:rPr>
              <a:t>外边距的特性</a:t>
            </a:r>
          </a:p>
        </p:txBody>
      </p:sp>
      <p:sp>
        <p:nvSpPr>
          <p:cNvPr id="7" name="TextBox 6"/>
          <p:cNvSpPr txBox="1"/>
          <p:nvPr/>
        </p:nvSpPr>
        <p:spPr>
          <a:xfrm>
            <a:off x="2340921" y="1985712"/>
            <a:ext cx="8152907" cy="3970318"/>
          </a:xfrm>
          <a:prstGeom prst="rect">
            <a:avLst/>
          </a:prstGeom>
          <a:noFill/>
        </p:spPr>
        <p:txBody>
          <a:bodyPr wrap="square" rtlCol="0">
            <a:spAutoFit/>
          </a:bodyPr>
          <a:lstStyle/>
          <a:p>
            <a:pPr>
              <a:lnSpc>
                <a:spcPct val="150000"/>
              </a:lnSpc>
            </a:pPr>
            <a:r>
              <a:rPr lang="zh-CN" altLang="en-US" sz="2800" dirty="0">
                <a:solidFill>
                  <a:schemeClr val="bg1"/>
                </a:solidFill>
                <a:latin typeface="黑体" pitchFamily="49" charset="-122"/>
                <a:ea typeface="黑体" pitchFamily="49" charset="-122"/>
              </a:rPr>
              <a:t>外边距合并的解决办法</a:t>
            </a:r>
            <a:r>
              <a:rPr lang="en-US" altLang="zh-CN" sz="2800" dirty="0">
                <a:solidFill>
                  <a:schemeClr val="bg1"/>
                </a:solidFill>
                <a:latin typeface="黑体" pitchFamily="49" charset="-122"/>
                <a:ea typeface="黑体" pitchFamily="49" charset="-122"/>
              </a:rPr>
              <a:t>:</a:t>
            </a:r>
          </a:p>
          <a:p>
            <a:pPr>
              <a:lnSpc>
                <a:spcPct val="150000"/>
              </a:lnSpc>
            </a:pPr>
            <a:r>
              <a:rPr lang="en-US" altLang="zh-CN" sz="2800" dirty="0">
                <a:solidFill>
                  <a:schemeClr val="bg1"/>
                </a:solidFill>
                <a:latin typeface="黑体" pitchFamily="49" charset="-122"/>
                <a:ea typeface="黑体" pitchFamily="49" charset="-122"/>
              </a:rPr>
              <a:t>	1. </a:t>
            </a:r>
            <a:r>
              <a:rPr lang="zh-CN" altLang="en-US" sz="2800" dirty="0">
                <a:solidFill>
                  <a:schemeClr val="accent2"/>
                </a:solidFill>
                <a:latin typeface="黑体" pitchFamily="49" charset="-122"/>
                <a:ea typeface="黑体" pitchFamily="49" charset="-122"/>
              </a:rPr>
              <a:t>给父级设置内边距代替自己外边距</a:t>
            </a:r>
            <a:r>
              <a:rPr lang="en-US" altLang="zh-CN" sz="2800" dirty="0">
                <a:solidFill>
                  <a:schemeClr val="accent2"/>
                </a:solidFill>
                <a:latin typeface="黑体" pitchFamily="49" charset="-122"/>
                <a:ea typeface="黑体" pitchFamily="49" charset="-122"/>
              </a:rPr>
              <a:t>(</a:t>
            </a:r>
            <a:r>
              <a:rPr lang="zh-CN" altLang="en-US" sz="2800" dirty="0">
                <a:solidFill>
                  <a:schemeClr val="accent2"/>
                </a:solidFill>
                <a:latin typeface="黑体" pitchFamily="49" charset="-122"/>
                <a:ea typeface="黑体" pitchFamily="49" charset="-122"/>
              </a:rPr>
              <a:t>重要</a:t>
            </a:r>
            <a:r>
              <a:rPr lang="en-US" altLang="zh-CN" sz="2800" dirty="0">
                <a:solidFill>
                  <a:schemeClr val="accent2"/>
                </a:solidFill>
                <a:latin typeface="黑体" pitchFamily="49" charset="-122"/>
                <a:ea typeface="黑体" pitchFamily="49" charset="-122"/>
              </a:rPr>
              <a:t>)</a:t>
            </a:r>
          </a:p>
          <a:p>
            <a:pPr>
              <a:lnSpc>
                <a:spcPct val="150000"/>
              </a:lnSpc>
            </a:pPr>
            <a:r>
              <a:rPr lang="en-US" altLang="zh-CN" sz="2800" dirty="0">
                <a:solidFill>
                  <a:schemeClr val="bg1"/>
                </a:solidFill>
                <a:latin typeface="黑体" pitchFamily="49" charset="-122"/>
                <a:ea typeface="黑体" pitchFamily="49" charset="-122"/>
              </a:rPr>
              <a:t>	2. </a:t>
            </a:r>
            <a:r>
              <a:rPr lang="zh-CN" altLang="en-US" sz="2800" dirty="0">
                <a:solidFill>
                  <a:schemeClr val="bg1"/>
                </a:solidFill>
                <a:latin typeface="黑体" pitchFamily="49" charset="-122"/>
                <a:ea typeface="黑体" pitchFamily="49" charset="-122"/>
              </a:rPr>
              <a:t>给父级加边框 </a:t>
            </a:r>
            <a:endParaRPr lang="en-US" altLang="zh-CN" sz="2800" dirty="0">
              <a:solidFill>
                <a:schemeClr val="bg1"/>
              </a:solidFill>
              <a:latin typeface="黑体" pitchFamily="49" charset="-122"/>
              <a:ea typeface="黑体" pitchFamily="49" charset="-122"/>
            </a:endParaRPr>
          </a:p>
          <a:p>
            <a:pPr>
              <a:lnSpc>
                <a:spcPct val="150000"/>
              </a:lnSpc>
            </a:pPr>
            <a:r>
              <a:rPr lang="en-US" altLang="zh-CN" sz="2800" dirty="0">
                <a:solidFill>
                  <a:schemeClr val="bg1"/>
                </a:solidFill>
                <a:latin typeface="黑体" pitchFamily="49" charset="-122"/>
                <a:ea typeface="黑体" pitchFamily="49" charset="-122"/>
              </a:rPr>
              <a:t>	3. </a:t>
            </a:r>
            <a:r>
              <a:rPr lang="zh-CN" altLang="en-US" sz="2800" dirty="0">
                <a:solidFill>
                  <a:schemeClr val="bg1"/>
                </a:solidFill>
                <a:latin typeface="黑体" pitchFamily="49" charset="-122"/>
                <a:ea typeface="黑体" pitchFamily="49" charset="-122"/>
              </a:rPr>
              <a:t>给父级</a:t>
            </a:r>
            <a:r>
              <a:rPr lang="en-US" altLang="zh-CN" sz="2800" dirty="0" err="1">
                <a:solidFill>
                  <a:schemeClr val="bg1"/>
                </a:solidFill>
                <a:latin typeface="黑体" pitchFamily="49" charset="-122"/>
                <a:ea typeface="黑体" pitchFamily="49" charset="-122"/>
              </a:rPr>
              <a:t>overflow:hidden</a:t>
            </a:r>
            <a:r>
              <a:rPr lang="en-US" altLang="zh-CN" sz="2800" dirty="0">
                <a:solidFill>
                  <a:schemeClr val="bg1"/>
                </a:solidFill>
                <a:latin typeface="黑体" pitchFamily="49" charset="-122"/>
                <a:ea typeface="黑体" pitchFamily="49" charset="-122"/>
              </a:rPr>
              <a:t>; </a:t>
            </a:r>
          </a:p>
          <a:p>
            <a:pPr>
              <a:lnSpc>
                <a:spcPct val="150000"/>
              </a:lnSpc>
            </a:pPr>
            <a:r>
              <a:rPr lang="en-US" altLang="zh-CN" sz="2800" dirty="0">
                <a:solidFill>
                  <a:schemeClr val="bg1"/>
                </a:solidFill>
                <a:latin typeface="黑体" pitchFamily="49" charset="-122"/>
                <a:ea typeface="黑体" pitchFamily="49" charset="-122"/>
              </a:rPr>
              <a:t>	4. </a:t>
            </a:r>
            <a:r>
              <a:rPr lang="zh-CN" altLang="en-US" sz="2800" dirty="0">
                <a:solidFill>
                  <a:schemeClr val="bg1"/>
                </a:solidFill>
                <a:latin typeface="黑体" pitchFamily="49" charset="-122"/>
                <a:ea typeface="黑体" pitchFamily="49" charset="-122"/>
              </a:rPr>
              <a:t>设置绝对定位 </a:t>
            </a:r>
            <a:endParaRPr lang="en-US" altLang="zh-CN" sz="2800" dirty="0">
              <a:solidFill>
                <a:schemeClr val="bg1"/>
              </a:solidFill>
              <a:latin typeface="黑体" pitchFamily="49" charset="-122"/>
              <a:ea typeface="黑体" pitchFamily="49" charset="-122"/>
            </a:endParaRPr>
          </a:p>
          <a:p>
            <a:pPr>
              <a:lnSpc>
                <a:spcPct val="150000"/>
              </a:lnSpc>
            </a:pPr>
            <a:r>
              <a:rPr lang="en-US" altLang="zh-CN" sz="2800" dirty="0">
                <a:solidFill>
                  <a:schemeClr val="bg1"/>
                </a:solidFill>
                <a:latin typeface="黑体" pitchFamily="49" charset="-122"/>
                <a:ea typeface="黑体" pitchFamily="49" charset="-122"/>
              </a:rPr>
              <a:t>	5. </a:t>
            </a:r>
            <a:r>
              <a:rPr lang="zh-CN" altLang="en-US" sz="2800" dirty="0">
                <a:solidFill>
                  <a:schemeClr val="bg1"/>
                </a:solidFill>
                <a:latin typeface="黑体" pitchFamily="49" charset="-122"/>
                <a:ea typeface="黑体" pitchFamily="49" charset="-122"/>
              </a:rPr>
              <a:t>设置</a:t>
            </a:r>
            <a:r>
              <a:rPr lang="en-US" altLang="zh-CN" sz="2800" dirty="0" err="1">
                <a:solidFill>
                  <a:schemeClr val="bg1"/>
                </a:solidFill>
                <a:latin typeface="黑体" pitchFamily="49" charset="-122"/>
                <a:ea typeface="黑体" pitchFamily="49" charset="-122"/>
              </a:rPr>
              <a:t>display:inline-block</a:t>
            </a:r>
            <a:r>
              <a:rPr lang="en-US" altLang="zh-CN" sz="2800" dirty="0">
                <a:solidFill>
                  <a:schemeClr val="bg1"/>
                </a:solidFill>
                <a:latin typeface="黑体" pitchFamily="49" charset="-122"/>
                <a:ea typeface="黑体" pitchFamily="49" charset="-122"/>
              </a:rPr>
              <a:t>;</a:t>
            </a:r>
          </a:p>
        </p:txBody>
      </p:sp>
    </p:spTree>
    <p:extLst>
      <p:ext uri="{BB962C8B-B14F-4D97-AF65-F5344CB8AC3E}">
        <p14:creationId xmlns:p14="http://schemas.microsoft.com/office/powerpoint/2010/main" val="1678272030"/>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93" y="672152"/>
            <a:ext cx="2557632" cy="730752"/>
          </a:xfrm>
          <a:prstGeom prst="rect">
            <a:avLst/>
          </a:prstGeom>
        </p:spPr>
      </p:pic>
      <p:sp>
        <p:nvSpPr>
          <p:cNvPr id="7" name="矩形 6"/>
          <p:cNvSpPr/>
          <p:nvPr/>
        </p:nvSpPr>
        <p:spPr>
          <a:xfrm>
            <a:off x="810294" y="1762738"/>
            <a:ext cx="10139058" cy="486314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2951777" y="2311632"/>
            <a:ext cx="6041719" cy="2677656"/>
          </a:xfrm>
          <a:prstGeom prst="rect">
            <a:avLst/>
          </a:prstGeom>
          <a:noFill/>
        </p:spPr>
        <p:txBody>
          <a:bodyPr wrap="none" rtlCol="0">
            <a:spAutoFit/>
          </a:bodyPr>
          <a:lstStyle/>
          <a:p>
            <a:r>
              <a:rPr lang="en-US" altLang="zh-CN" sz="2100" dirty="0">
                <a:solidFill>
                  <a:schemeClr val="bg1"/>
                </a:solidFill>
                <a:latin typeface="思源黑体 CN Regular" panose="020B0500000000000000" pitchFamily="34" charset="-122"/>
                <a:ea typeface="思源黑体 CN Regular" panose="020B0500000000000000" pitchFamily="34" charset="-122"/>
              </a:rPr>
              <a:t>1.</a:t>
            </a:r>
            <a:r>
              <a:rPr lang="zh-CN" altLang="en-US" sz="2100" dirty="0">
                <a:solidFill>
                  <a:schemeClr val="bg1"/>
                </a:solidFill>
                <a:latin typeface="思源黑体 CN Regular" panose="020B0500000000000000" pitchFamily="34" charset="-122"/>
                <a:ea typeface="思源黑体 CN Regular" panose="020B0500000000000000" pitchFamily="34" charset="-122"/>
              </a:rPr>
              <a:t>盒子模型</a:t>
            </a:r>
            <a:endParaRPr lang="en-US" altLang="zh-CN" sz="2100" dirty="0">
              <a:solidFill>
                <a:schemeClr val="bg1"/>
              </a:solidFill>
              <a:latin typeface="思源黑体 CN Regular" panose="020B0500000000000000" pitchFamily="34" charset="-122"/>
              <a:ea typeface="思源黑体 CN Regular" panose="020B0500000000000000" pitchFamily="34" charset="-122"/>
            </a:endParaRPr>
          </a:p>
          <a:p>
            <a:r>
              <a:rPr lang="en-US" altLang="zh-CN" sz="2100" dirty="0">
                <a:solidFill>
                  <a:schemeClr val="bg1"/>
                </a:solidFill>
                <a:latin typeface="思源黑体 CN Regular" panose="020B0500000000000000" pitchFamily="34" charset="-122"/>
                <a:ea typeface="思源黑体 CN Regular" panose="020B0500000000000000" pitchFamily="34" charset="-122"/>
              </a:rPr>
              <a:t>	</a:t>
            </a:r>
            <a:r>
              <a:rPr lang="zh-CN" altLang="en-US" sz="2100" dirty="0">
                <a:solidFill>
                  <a:schemeClr val="bg1"/>
                </a:solidFill>
                <a:latin typeface="思源黑体 CN Regular" panose="020B0500000000000000" pitchFamily="34" charset="-122"/>
                <a:ea typeface="思源黑体 CN Regular" panose="020B0500000000000000" pitchFamily="34" charset="-122"/>
              </a:rPr>
              <a:t>盒子</a:t>
            </a:r>
            <a:endParaRPr lang="en-US" altLang="zh-CN" sz="2100" dirty="0">
              <a:solidFill>
                <a:schemeClr val="bg1"/>
              </a:solidFill>
              <a:latin typeface="思源黑体 CN Regular" panose="020B0500000000000000" pitchFamily="34" charset="-122"/>
              <a:ea typeface="思源黑体 CN Regular" panose="020B0500000000000000" pitchFamily="34" charset="-122"/>
            </a:endParaRPr>
          </a:p>
          <a:p>
            <a:r>
              <a:rPr lang="en-US" altLang="zh-CN" sz="2100" dirty="0">
                <a:solidFill>
                  <a:schemeClr val="bg1"/>
                </a:solidFill>
                <a:latin typeface="思源黑体 CN Regular" panose="020B0500000000000000" pitchFamily="34" charset="-122"/>
                <a:ea typeface="思源黑体 CN Regular" panose="020B0500000000000000" pitchFamily="34" charset="-122"/>
              </a:rPr>
              <a:t>2.border</a:t>
            </a:r>
          </a:p>
          <a:p>
            <a:r>
              <a:rPr lang="en-US" altLang="zh-CN" sz="2100" dirty="0">
                <a:solidFill>
                  <a:schemeClr val="bg1"/>
                </a:solidFill>
                <a:latin typeface="思源黑体 CN Regular" panose="020B0500000000000000" pitchFamily="34" charset="-122"/>
                <a:ea typeface="思源黑体 CN Regular" panose="020B0500000000000000" pitchFamily="34" charset="-122"/>
              </a:rPr>
              <a:t>	</a:t>
            </a:r>
            <a:r>
              <a:rPr lang="zh-CN" altLang="en-US" sz="2100" dirty="0">
                <a:solidFill>
                  <a:schemeClr val="bg1"/>
                </a:solidFill>
                <a:latin typeface="思源黑体 CN Regular" panose="020B0500000000000000" pitchFamily="34" charset="-122"/>
                <a:ea typeface="思源黑体 CN Regular" panose="020B0500000000000000" pitchFamily="34" charset="-122"/>
              </a:rPr>
              <a:t>三要素：大小 颜色 风格及分解写法</a:t>
            </a:r>
            <a:endParaRPr lang="en-US" altLang="zh-CN" sz="2100" dirty="0">
              <a:solidFill>
                <a:schemeClr val="bg1"/>
              </a:solidFill>
              <a:latin typeface="思源黑体 CN Regular" panose="020B0500000000000000" pitchFamily="34" charset="-122"/>
              <a:ea typeface="思源黑体 CN Regular" panose="020B0500000000000000" pitchFamily="34" charset="-122"/>
            </a:endParaRPr>
          </a:p>
          <a:p>
            <a:r>
              <a:rPr lang="en-US" altLang="zh-CN" sz="2100" dirty="0">
                <a:solidFill>
                  <a:schemeClr val="bg1"/>
                </a:solidFill>
                <a:latin typeface="思源黑体 CN Regular" panose="020B0500000000000000" pitchFamily="34" charset="-122"/>
                <a:ea typeface="思源黑体 CN Regular" panose="020B0500000000000000" pitchFamily="34" charset="-122"/>
              </a:rPr>
              <a:t>3.margin</a:t>
            </a:r>
            <a:r>
              <a:rPr lang="zh-CN" altLang="en-US" sz="2100" dirty="0">
                <a:solidFill>
                  <a:schemeClr val="bg1"/>
                </a:solidFill>
                <a:latin typeface="思源黑体 CN Regular" panose="020B0500000000000000" pitchFamily="34" charset="-122"/>
                <a:ea typeface="思源黑体 CN Regular" panose="020B0500000000000000" pitchFamily="34" charset="-122"/>
              </a:rPr>
              <a:t>：</a:t>
            </a:r>
            <a:endParaRPr lang="en-US" altLang="zh-CN" sz="2100" dirty="0">
              <a:solidFill>
                <a:schemeClr val="bg1"/>
              </a:solidFill>
              <a:latin typeface="思源黑体 CN Regular" panose="020B0500000000000000" pitchFamily="34" charset="-122"/>
              <a:ea typeface="思源黑体 CN Regular" panose="020B0500000000000000" pitchFamily="34" charset="-122"/>
            </a:endParaRPr>
          </a:p>
          <a:p>
            <a:r>
              <a:rPr lang="en-US" altLang="zh-CN" sz="2100" dirty="0">
                <a:solidFill>
                  <a:schemeClr val="bg1"/>
                </a:solidFill>
                <a:latin typeface="思源黑体 CN Regular" panose="020B0500000000000000" pitchFamily="34" charset="-122"/>
                <a:ea typeface="思源黑体 CN Regular" panose="020B0500000000000000" pitchFamily="34" charset="-122"/>
              </a:rPr>
              <a:t>	</a:t>
            </a:r>
            <a:r>
              <a:rPr lang="zh-CN" altLang="en-US" sz="2100" dirty="0">
                <a:solidFill>
                  <a:schemeClr val="bg1"/>
                </a:solidFill>
                <a:latin typeface="思源黑体 CN Regular" panose="020B0500000000000000" pitchFamily="34" charset="-122"/>
                <a:ea typeface="思源黑体 CN Regular" panose="020B0500000000000000" pitchFamily="34" charset="-122"/>
              </a:rPr>
              <a:t>具体值</a:t>
            </a:r>
            <a:r>
              <a:rPr lang="en-US" altLang="zh-CN" sz="2100" dirty="0" err="1">
                <a:solidFill>
                  <a:schemeClr val="bg1"/>
                </a:solidFill>
                <a:latin typeface="思源黑体 CN Regular" panose="020B0500000000000000" pitchFamily="34" charset="-122"/>
                <a:ea typeface="思源黑体 CN Regular" panose="020B0500000000000000" pitchFamily="34" charset="-122"/>
              </a:rPr>
              <a:t>px</a:t>
            </a:r>
            <a:r>
              <a:rPr lang="en-US" altLang="zh-CN" sz="2100" dirty="0">
                <a:solidFill>
                  <a:schemeClr val="bg1"/>
                </a:solidFill>
                <a:latin typeface="思源黑体 CN Regular" panose="020B0500000000000000" pitchFamily="34" charset="-122"/>
                <a:ea typeface="思源黑体 CN Regular" panose="020B0500000000000000" pitchFamily="34" charset="-122"/>
              </a:rPr>
              <a:t> </a:t>
            </a:r>
            <a:r>
              <a:rPr lang="zh-CN" altLang="en-US" sz="2100" dirty="0">
                <a:solidFill>
                  <a:schemeClr val="bg1"/>
                </a:solidFill>
                <a:latin typeface="思源黑体 CN Regular" panose="020B0500000000000000" pitchFamily="34" charset="-122"/>
                <a:ea typeface="思源黑体 CN Regular" panose="020B0500000000000000" pitchFamily="34" charset="-122"/>
              </a:rPr>
              <a:t>百分比 负值 分解写法 复合写法</a:t>
            </a:r>
            <a:endParaRPr lang="en-US" altLang="zh-CN" sz="2100" dirty="0">
              <a:solidFill>
                <a:schemeClr val="bg1"/>
              </a:solidFill>
              <a:latin typeface="思源黑体 CN Regular" panose="020B0500000000000000" pitchFamily="34" charset="-122"/>
              <a:ea typeface="思源黑体 CN Regular" panose="020B0500000000000000" pitchFamily="34" charset="-122"/>
            </a:endParaRPr>
          </a:p>
          <a:p>
            <a:r>
              <a:rPr lang="en-US" altLang="zh-CN" sz="2100" dirty="0">
                <a:solidFill>
                  <a:schemeClr val="bg1"/>
                </a:solidFill>
                <a:latin typeface="思源黑体 CN Regular" panose="020B0500000000000000" pitchFamily="34" charset="-122"/>
                <a:ea typeface="思源黑体 CN Regular" panose="020B0500000000000000" pitchFamily="34" charset="-122"/>
              </a:rPr>
              <a:t>4.padding</a:t>
            </a:r>
          </a:p>
          <a:p>
            <a:r>
              <a:rPr lang="en-US" altLang="zh-CN" sz="2100" dirty="0">
                <a:solidFill>
                  <a:schemeClr val="bg1"/>
                </a:solidFill>
                <a:latin typeface="思源黑体 CN Regular" panose="020B0500000000000000" pitchFamily="34" charset="-122"/>
                <a:ea typeface="思源黑体 CN Regular" panose="020B0500000000000000" pitchFamily="34" charset="-122"/>
              </a:rPr>
              <a:t>	</a:t>
            </a:r>
            <a:r>
              <a:rPr lang="zh-CN" altLang="en-US" sz="2100" dirty="0">
                <a:solidFill>
                  <a:schemeClr val="bg1"/>
                </a:solidFill>
                <a:latin typeface="思源黑体 CN Regular" panose="020B0500000000000000" pitchFamily="34" charset="-122"/>
                <a:ea typeface="思源黑体 CN Regular" panose="020B0500000000000000" pitchFamily="34" charset="-122"/>
              </a:rPr>
              <a:t>撑大盒子，不支持负值！</a:t>
            </a:r>
            <a:endParaRPr lang="en-US" altLang="zh-CN" sz="2100" dirty="0">
              <a:solidFill>
                <a:schemeClr val="bg1"/>
              </a:solidFill>
              <a:latin typeface="思源黑体 CN Regular" panose="020B0500000000000000" pitchFamily="34" charset="-122"/>
              <a:ea typeface="思源黑体 CN Regular" panose="020B0500000000000000" pitchFamily="34" charset="-122"/>
            </a:endParaRPr>
          </a:p>
        </p:txBody>
      </p:sp>
      <p:sp>
        <p:nvSpPr>
          <p:cNvPr id="9" name="TextBox 8"/>
          <p:cNvSpPr txBox="1"/>
          <p:nvPr/>
        </p:nvSpPr>
        <p:spPr>
          <a:xfrm>
            <a:off x="5254171" y="726041"/>
            <a:ext cx="5942637"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总结</a:t>
            </a:r>
          </a:p>
        </p:txBody>
      </p:sp>
    </p:spTree>
    <p:extLst>
      <p:ext uri="{BB962C8B-B14F-4D97-AF65-F5344CB8AC3E}">
        <p14:creationId xmlns:p14="http://schemas.microsoft.com/office/powerpoint/2010/main" val="407238876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3814533" y="2471044"/>
            <a:ext cx="5351502" cy="1754326"/>
          </a:xfrm>
          <a:prstGeom prst="rect">
            <a:avLst/>
          </a:prstGeom>
          <a:noFill/>
        </p:spPr>
        <p:txBody>
          <a:bodyPr wrap="square" rtlCol="0">
            <a:spAutoFit/>
          </a:bodyPr>
          <a:lstStyle/>
          <a:p>
            <a:pPr marL="457200" indent="-457200">
              <a:lnSpc>
                <a:spcPct val="150000"/>
              </a:lnSpc>
              <a:buAutoNum type="arabicPeriod"/>
            </a:pPr>
            <a:r>
              <a:rPr lang="zh-CN" altLang="en-US" sz="2400" dirty="0">
                <a:solidFill>
                  <a:schemeClr val="bg1"/>
                </a:solidFill>
                <a:latin typeface="黑体" pitchFamily="49" charset="-122"/>
                <a:ea typeface="黑体" pitchFamily="49" charset="-122"/>
              </a:rPr>
              <a:t>做出多个三角形</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利用</a:t>
            </a:r>
            <a:r>
              <a:rPr lang="en-US" altLang="zh-CN" sz="2400" dirty="0">
                <a:solidFill>
                  <a:schemeClr val="bg1"/>
                </a:solidFill>
                <a:latin typeface="黑体" pitchFamily="49" charset="-122"/>
                <a:ea typeface="黑体" pitchFamily="49" charset="-122"/>
              </a:rPr>
              <a:t>border),</a:t>
            </a:r>
            <a:r>
              <a:rPr lang="zh-CN" altLang="en-US" sz="2400">
                <a:solidFill>
                  <a:schemeClr val="bg1"/>
                </a:solidFill>
                <a:latin typeface="黑体" pitchFamily="49" charset="-122"/>
                <a:ea typeface="黑体" pitchFamily="49" charset="-122"/>
              </a:rPr>
              <a:t>朝向形状颜色</a:t>
            </a:r>
            <a:endParaRPr lang="en-US" altLang="zh-CN" sz="2400" dirty="0">
              <a:solidFill>
                <a:schemeClr val="bg1"/>
              </a:solidFill>
              <a:latin typeface="黑体" pitchFamily="49" charset="-122"/>
              <a:ea typeface="黑体" pitchFamily="49" charset="-122"/>
            </a:endParaRPr>
          </a:p>
          <a:p>
            <a:pPr marL="457200" indent="-457200">
              <a:lnSpc>
                <a:spcPct val="150000"/>
              </a:lnSpc>
              <a:buAutoNum type="arabicPeriod"/>
            </a:pPr>
            <a:r>
              <a:rPr lang="zh-CN" altLang="en-US" sz="2400" dirty="0">
                <a:solidFill>
                  <a:schemeClr val="bg1"/>
                </a:solidFill>
                <a:latin typeface="黑体" pitchFamily="49" charset="-122"/>
                <a:ea typeface="黑体" pitchFamily="49" charset="-122"/>
              </a:rPr>
              <a:t>总结今日学习的</a:t>
            </a:r>
            <a:endParaRPr lang="en-US" altLang="zh-CN" sz="2400" dirty="0">
              <a:solidFill>
                <a:schemeClr val="bg1"/>
              </a:solidFill>
              <a:latin typeface="黑体" pitchFamily="49" charset="-122"/>
              <a:ea typeface="黑体" pitchFamily="49" charset="-122"/>
            </a:endParaRPr>
          </a:p>
        </p:txBody>
      </p:sp>
      <p:sp>
        <p:nvSpPr>
          <p:cNvPr id="3" name="矩形 2"/>
          <p:cNvSpPr/>
          <p:nvPr/>
        </p:nvSpPr>
        <p:spPr>
          <a:xfrm>
            <a:off x="6688276" y="726041"/>
            <a:ext cx="4570961" cy="707886"/>
          </a:xfrm>
          <a:prstGeom prst="rect">
            <a:avLst/>
          </a:prstGeom>
        </p:spPr>
        <p:txBody>
          <a:bodyPr wrap="square">
            <a:spAutoFit/>
          </a:bodyPr>
          <a:lstStyle/>
          <a:p>
            <a:pPr algn="ctr"/>
            <a:r>
              <a:rPr lang="zh-CN" altLang="en-US" sz="4000">
                <a:solidFill>
                  <a:schemeClr val="bg1"/>
                </a:solidFill>
                <a:latin typeface="黑体" pitchFamily="49" charset="-122"/>
                <a:ea typeface="黑体" pitchFamily="49" charset="-122"/>
              </a:rPr>
              <a:t>第三章</a:t>
            </a:r>
            <a:r>
              <a:rPr lang="zh-CN" altLang="en-US" sz="4000" dirty="0">
                <a:solidFill>
                  <a:schemeClr val="bg1"/>
                </a:solidFill>
                <a:latin typeface="黑体" pitchFamily="49" charset="-122"/>
                <a:ea typeface="黑体" pitchFamily="49" charset="-122"/>
              </a:rPr>
              <a:t>的作业</a:t>
            </a:r>
          </a:p>
        </p:txBody>
      </p:sp>
    </p:spTree>
    <p:extLst>
      <p:ext uri="{BB962C8B-B14F-4D97-AF65-F5344CB8AC3E}">
        <p14:creationId xmlns:p14="http://schemas.microsoft.com/office/powerpoint/2010/main" val="71018666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5941764" y="746609"/>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什么是盒子</a:t>
            </a:r>
          </a:p>
        </p:txBody>
      </p:sp>
      <p:sp>
        <p:nvSpPr>
          <p:cNvPr id="8" name="TextBox 7"/>
          <p:cNvSpPr txBox="1"/>
          <p:nvPr/>
        </p:nvSpPr>
        <p:spPr>
          <a:xfrm>
            <a:off x="7274803" y="1602140"/>
            <a:ext cx="4502228" cy="3416320"/>
          </a:xfrm>
          <a:prstGeom prst="rect">
            <a:avLst/>
          </a:prstGeom>
          <a:noFill/>
        </p:spPr>
        <p:txBody>
          <a:bodyPr wrap="square" rtlCol="0">
            <a:spAutoFit/>
          </a:bodyPr>
          <a:lstStyle/>
          <a:p>
            <a:pPr>
              <a:lnSpc>
                <a:spcPct val="150000"/>
              </a:lnSpc>
            </a:pPr>
            <a:r>
              <a:rPr lang="zh-CN" altLang="en-US" sz="2400" dirty="0">
                <a:solidFill>
                  <a:schemeClr val="bg1"/>
                </a:solidFill>
                <a:latin typeface="黑体" pitchFamily="49" charset="-122"/>
                <a:ea typeface="黑体" pitchFamily="49" charset="-122"/>
              </a:rPr>
              <a:t>这就是盒子</a:t>
            </a:r>
            <a:r>
              <a:rPr lang="en-US" altLang="zh-CN" sz="2400" dirty="0">
                <a:solidFill>
                  <a:schemeClr val="bg1"/>
                </a:solidFill>
                <a:latin typeface="黑体" pitchFamily="49" charset="-122"/>
                <a:ea typeface="黑体" pitchFamily="49" charset="-122"/>
              </a:rPr>
              <a:t>!</a:t>
            </a:r>
          </a:p>
          <a:p>
            <a:pPr>
              <a:lnSpc>
                <a:spcPct val="150000"/>
              </a:lnSpc>
            </a:pPr>
            <a:r>
              <a:rPr lang="zh-CN" altLang="en-US" sz="2400" dirty="0">
                <a:solidFill>
                  <a:schemeClr val="bg1"/>
                </a:solidFill>
                <a:latin typeface="黑体" pitchFamily="49" charset="-122"/>
                <a:ea typeface="黑体" pitchFamily="49" charset="-122"/>
              </a:rPr>
              <a:t>是的</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长成什么不重要</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重要的是盒子存在的意义</a:t>
            </a:r>
            <a:r>
              <a:rPr lang="en-US" altLang="zh-CN" sz="2400" dirty="0">
                <a:solidFill>
                  <a:schemeClr val="bg1"/>
                </a:solidFill>
                <a:latin typeface="黑体" pitchFamily="49" charset="-122"/>
                <a:ea typeface="黑体" pitchFamily="49" charset="-122"/>
              </a:rPr>
              <a:t>!</a:t>
            </a:r>
          </a:p>
          <a:p>
            <a:pPr>
              <a:lnSpc>
                <a:spcPct val="150000"/>
              </a:lnSpc>
            </a:pPr>
            <a:r>
              <a:rPr lang="zh-CN" altLang="en-US" sz="2400" dirty="0">
                <a:solidFill>
                  <a:schemeClr val="bg1"/>
                </a:solidFill>
                <a:latin typeface="黑体" pitchFamily="49" charset="-122"/>
                <a:ea typeface="黑体" pitchFamily="49" charset="-122"/>
              </a:rPr>
              <a:t>盒子是容器</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用来装东西的</a:t>
            </a:r>
            <a:r>
              <a:rPr lang="en-US" altLang="zh-CN" sz="2400" dirty="0">
                <a:solidFill>
                  <a:schemeClr val="bg1"/>
                </a:solidFill>
                <a:latin typeface="黑体" pitchFamily="49" charset="-122"/>
                <a:ea typeface="黑体" pitchFamily="49" charset="-122"/>
              </a:rPr>
              <a:t>.</a:t>
            </a:r>
          </a:p>
          <a:p>
            <a:pPr>
              <a:lnSpc>
                <a:spcPct val="150000"/>
              </a:lnSpc>
            </a:pPr>
            <a:r>
              <a:rPr lang="zh-CN" altLang="en-US" sz="2400" dirty="0">
                <a:solidFill>
                  <a:schemeClr val="bg1"/>
                </a:solidFill>
                <a:latin typeface="黑体" pitchFamily="49" charset="-122"/>
                <a:ea typeface="黑体" pitchFamily="49" charset="-122"/>
              </a:rPr>
              <a:t>我们抽象出来了盒子这个概念用于表述页面的元素</a:t>
            </a:r>
            <a:r>
              <a:rPr lang="en-US" altLang="zh-CN" sz="2400" dirty="0">
                <a:solidFill>
                  <a:schemeClr val="bg1"/>
                </a:solidFill>
                <a:latin typeface="黑体" pitchFamily="49" charset="-122"/>
                <a:ea typeface="黑体" pitchFamily="49" charset="-122"/>
              </a:rPr>
              <a:t>.</a:t>
            </a:r>
          </a:p>
        </p:txBody>
      </p: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5776" y="1602140"/>
            <a:ext cx="5066172" cy="4073202"/>
          </a:xfrm>
          <a:prstGeom prst="rect">
            <a:avLst/>
          </a:prstGeom>
        </p:spPr>
      </p:pic>
      <p:sp>
        <p:nvSpPr>
          <p:cNvPr id="9" name="右箭头 8"/>
          <p:cNvSpPr/>
          <p:nvPr/>
        </p:nvSpPr>
        <p:spPr>
          <a:xfrm rot="10800000">
            <a:off x="5367649" y="2496988"/>
            <a:ext cx="1821453" cy="1081922"/>
          </a:xfrm>
          <a:prstGeom prst="rightArrow">
            <a:avLst/>
          </a:prstGeom>
          <a:solidFill>
            <a:schemeClr val="bg1"/>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641590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1189823" y="2088129"/>
            <a:ext cx="10311788" cy="2800767"/>
          </a:xfrm>
          <a:prstGeom prst="rect">
            <a:avLst/>
          </a:prstGeom>
          <a:noFill/>
        </p:spPr>
        <p:txBody>
          <a:bodyPr wrap="square" rtlCol="0">
            <a:spAutoFit/>
          </a:bodyPr>
          <a:lstStyle/>
          <a:p>
            <a:pPr algn="ctr"/>
            <a:r>
              <a:rPr lang="zh-CN" altLang="en-US" sz="8800" dirty="0">
                <a:solidFill>
                  <a:schemeClr val="bg1"/>
                </a:solidFill>
                <a:latin typeface="黑体" pitchFamily="49" charset="-122"/>
                <a:ea typeface="黑体" pitchFamily="49" charset="-122"/>
              </a:rPr>
              <a:t>页面的元素就是盒子</a:t>
            </a:r>
            <a:r>
              <a:rPr lang="en-US" altLang="zh-CN" sz="8800" dirty="0">
                <a:solidFill>
                  <a:schemeClr val="bg1"/>
                </a:solidFill>
                <a:latin typeface="黑体" pitchFamily="49" charset="-122"/>
                <a:ea typeface="黑体" pitchFamily="49" charset="-122"/>
              </a:rPr>
              <a:t>!</a:t>
            </a:r>
          </a:p>
          <a:p>
            <a:pPr algn="ctr"/>
            <a:r>
              <a:rPr lang="zh-CN" altLang="en-US" sz="8800" strike="sngStrike" dirty="0">
                <a:solidFill>
                  <a:schemeClr val="bg1"/>
                </a:solidFill>
                <a:latin typeface="黑体" pitchFamily="49" charset="-122"/>
                <a:ea typeface="黑体" pitchFamily="49" charset="-122"/>
              </a:rPr>
              <a:t>因为他是距形的</a:t>
            </a:r>
          </a:p>
        </p:txBody>
      </p:sp>
    </p:spTree>
    <p:extLst>
      <p:ext uri="{BB962C8B-B14F-4D97-AF65-F5344CB8AC3E}">
        <p14:creationId xmlns:p14="http://schemas.microsoft.com/office/powerpoint/2010/main" val="3962037309"/>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8" name="TextBox 7"/>
          <p:cNvSpPr txBox="1"/>
          <p:nvPr/>
        </p:nvSpPr>
        <p:spPr>
          <a:xfrm>
            <a:off x="1200839" y="1817921"/>
            <a:ext cx="9584675" cy="3970318"/>
          </a:xfrm>
          <a:prstGeom prst="rect">
            <a:avLst/>
          </a:prstGeom>
          <a:noFill/>
        </p:spPr>
        <p:txBody>
          <a:bodyPr wrap="square" rtlCol="0">
            <a:spAutoFit/>
          </a:bodyPr>
          <a:lstStyle/>
          <a:p>
            <a:pPr>
              <a:lnSpc>
                <a:spcPct val="150000"/>
              </a:lnSpc>
            </a:pPr>
            <a:r>
              <a:rPr lang="zh-CN" altLang="en-US" sz="2400" dirty="0">
                <a:solidFill>
                  <a:schemeClr val="bg1"/>
                </a:solidFill>
                <a:latin typeface="黑体" pitchFamily="49" charset="-122"/>
                <a:ea typeface="黑体" pitchFamily="49" charset="-122"/>
              </a:rPr>
              <a:t>通常情况下</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这是严谨</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无论是文字还是图片</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都有所占据的一定的矩形区域</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所以我们要讨论他的特点</a:t>
            </a:r>
            <a:r>
              <a:rPr lang="en-US" altLang="zh-CN" sz="2400" dirty="0">
                <a:solidFill>
                  <a:schemeClr val="bg1"/>
                </a:solidFill>
                <a:latin typeface="黑体" pitchFamily="49" charset="-122"/>
                <a:ea typeface="黑体" pitchFamily="49" charset="-122"/>
              </a:rPr>
              <a:t>:</a:t>
            </a:r>
          </a:p>
          <a:p>
            <a:pPr>
              <a:lnSpc>
                <a:spcPct val="150000"/>
              </a:lnSpc>
            </a:pPr>
            <a:r>
              <a:rPr lang="en-US" altLang="zh-CN" sz="2400" dirty="0">
                <a:solidFill>
                  <a:schemeClr val="bg1"/>
                </a:solidFill>
                <a:latin typeface="黑体" pitchFamily="49" charset="-122"/>
                <a:ea typeface="黑体" pitchFamily="49" charset="-122"/>
              </a:rPr>
              <a:t>1. </a:t>
            </a:r>
            <a:r>
              <a:rPr lang="zh-CN" altLang="en-US" sz="2400" dirty="0">
                <a:solidFill>
                  <a:schemeClr val="bg1"/>
                </a:solidFill>
                <a:latin typeface="黑体" pitchFamily="49" charset="-122"/>
                <a:ea typeface="黑体" pitchFamily="49" charset="-122"/>
              </a:rPr>
              <a:t>认识一下盒子模型的组成</a:t>
            </a:r>
            <a:r>
              <a:rPr lang="en-US" altLang="zh-CN" sz="2400" dirty="0">
                <a:solidFill>
                  <a:schemeClr val="bg1"/>
                </a:solidFill>
                <a:latin typeface="黑体" pitchFamily="49" charset="-122"/>
                <a:ea typeface="黑体" pitchFamily="49" charset="-122"/>
              </a:rPr>
              <a:t>;</a:t>
            </a:r>
          </a:p>
          <a:p>
            <a:pPr>
              <a:lnSpc>
                <a:spcPct val="150000"/>
              </a:lnSpc>
            </a:pPr>
            <a:r>
              <a:rPr lang="en-US" altLang="zh-CN" sz="2400" dirty="0">
                <a:solidFill>
                  <a:schemeClr val="bg1"/>
                </a:solidFill>
                <a:latin typeface="黑体" pitchFamily="49" charset="-122"/>
                <a:ea typeface="黑体" pitchFamily="49" charset="-122"/>
              </a:rPr>
              <a:t>2. </a:t>
            </a:r>
            <a:r>
              <a:rPr lang="zh-CN" altLang="en-US" sz="2400" dirty="0">
                <a:solidFill>
                  <a:schemeClr val="bg1"/>
                </a:solidFill>
                <a:latin typeface="黑体" pitchFamily="49" charset="-122"/>
                <a:ea typeface="黑体" pitchFamily="49" charset="-122"/>
              </a:rPr>
              <a:t>各个组成的用处</a:t>
            </a:r>
            <a:r>
              <a:rPr lang="en-US" altLang="zh-CN" sz="2400" dirty="0">
                <a:solidFill>
                  <a:schemeClr val="bg1"/>
                </a:solidFill>
                <a:latin typeface="黑体" pitchFamily="49" charset="-122"/>
                <a:ea typeface="黑体" pitchFamily="49" charset="-122"/>
              </a:rPr>
              <a:t>;</a:t>
            </a:r>
          </a:p>
          <a:p>
            <a:pPr>
              <a:lnSpc>
                <a:spcPct val="150000"/>
              </a:lnSpc>
            </a:pPr>
            <a:r>
              <a:rPr lang="en-US" altLang="zh-CN" sz="2400" dirty="0">
                <a:solidFill>
                  <a:schemeClr val="bg1"/>
                </a:solidFill>
                <a:latin typeface="黑体" pitchFamily="49" charset="-122"/>
                <a:ea typeface="黑体" pitchFamily="49" charset="-122"/>
              </a:rPr>
              <a:t>3. </a:t>
            </a:r>
            <a:r>
              <a:rPr lang="zh-CN" altLang="en-US" sz="2400" dirty="0">
                <a:solidFill>
                  <a:schemeClr val="bg1"/>
                </a:solidFill>
                <a:latin typeface="黑体" pitchFamily="49" charset="-122"/>
                <a:ea typeface="黑体" pitchFamily="49" charset="-122"/>
              </a:rPr>
              <a:t>控制方式</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写法</a:t>
            </a:r>
            <a:r>
              <a:rPr lang="en-US" altLang="zh-CN" sz="2400" dirty="0">
                <a:solidFill>
                  <a:schemeClr val="bg1"/>
                </a:solidFill>
                <a:latin typeface="黑体" pitchFamily="49" charset="-122"/>
                <a:ea typeface="黑体" pitchFamily="49" charset="-122"/>
              </a:rPr>
              <a:t>);</a:t>
            </a:r>
          </a:p>
          <a:p>
            <a:pPr>
              <a:lnSpc>
                <a:spcPct val="150000"/>
              </a:lnSpc>
            </a:pPr>
            <a:r>
              <a:rPr lang="en-US" altLang="zh-CN" sz="2400" dirty="0">
                <a:solidFill>
                  <a:schemeClr val="bg1"/>
                </a:solidFill>
                <a:latin typeface="黑体" pitchFamily="49" charset="-122"/>
                <a:ea typeface="黑体" pitchFamily="49" charset="-122"/>
              </a:rPr>
              <a:t>4. </a:t>
            </a:r>
            <a:r>
              <a:rPr lang="zh-CN" altLang="en-US" sz="2400" dirty="0">
                <a:solidFill>
                  <a:schemeClr val="bg1"/>
                </a:solidFill>
                <a:latin typeface="黑体" pitchFamily="49" charset="-122"/>
                <a:ea typeface="黑体" pitchFamily="49" charset="-122"/>
              </a:rPr>
              <a:t>控制方式</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写法</a:t>
            </a:r>
            <a:r>
              <a:rPr lang="en-US" altLang="zh-CN" sz="2400" dirty="0">
                <a:solidFill>
                  <a:schemeClr val="bg1"/>
                </a:solidFill>
                <a:latin typeface="黑体" pitchFamily="49" charset="-122"/>
                <a:ea typeface="黑体" pitchFamily="49" charset="-122"/>
              </a:rPr>
              <a:t>);</a:t>
            </a:r>
          </a:p>
          <a:p>
            <a:pPr>
              <a:lnSpc>
                <a:spcPct val="150000"/>
              </a:lnSpc>
            </a:pPr>
            <a:endParaRPr lang="en-US" altLang="zh-CN" sz="2400" dirty="0">
              <a:solidFill>
                <a:schemeClr val="bg1"/>
              </a:solidFill>
              <a:latin typeface="黑体" pitchFamily="49" charset="-122"/>
              <a:ea typeface="黑体" pitchFamily="49" charset="-122"/>
            </a:endParaRPr>
          </a:p>
        </p:txBody>
      </p:sp>
      <p:sp>
        <p:nvSpPr>
          <p:cNvPr id="9" name="TextBox 8"/>
          <p:cNvSpPr txBox="1"/>
          <p:nvPr/>
        </p:nvSpPr>
        <p:spPr>
          <a:xfrm>
            <a:off x="5941764" y="746609"/>
            <a:ext cx="5100809" cy="707886"/>
          </a:xfrm>
          <a:prstGeom prst="rect">
            <a:avLst/>
          </a:prstGeom>
          <a:noFill/>
        </p:spPr>
        <p:txBody>
          <a:bodyPr wrap="square" rtlCol="0">
            <a:spAutoFit/>
          </a:bodyPr>
          <a:lstStyle/>
          <a:p>
            <a:pPr algn="ctr"/>
            <a:r>
              <a:rPr lang="zh-CN" altLang="en-US" sz="4000" dirty="0">
                <a:solidFill>
                  <a:schemeClr val="accent2"/>
                </a:solidFill>
                <a:latin typeface="黑体" pitchFamily="49" charset="-122"/>
                <a:ea typeface="黑体" pitchFamily="49" charset="-122"/>
              </a:rPr>
              <a:t>本堂课的要点</a:t>
            </a:r>
          </a:p>
        </p:txBody>
      </p:sp>
    </p:spTree>
    <p:extLst>
      <p:ext uri="{BB962C8B-B14F-4D97-AF65-F5344CB8AC3E}">
        <p14:creationId xmlns:p14="http://schemas.microsoft.com/office/powerpoint/2010/main" val="332612564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6095999" y="726041"/>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盒子模型的组成</a:t>
            </a:r>
            <a:r>
              <a:rPr lang="en-US" altLang="zh-CN" sz="4000" dirty="0">
                <a:solidFill>
                  <a:schemeClr val="bg1"/>
                </a:solidFill>
                <a:latin typeface="黑体" pitchFamily="49" charset="-122"/>
                <a:ea typeface="黑体" pitchFamily="49" charset="-122"/>
              </a:rPr>
              <a:t>:</a:t>
            </a:r>
            <a:r>
              <a:rPr lang="zh-CN" altLang="en-US" sz="4000" dirty="0">
                <a:solidFill>
                  <a:schemeClr val="bg1"/>
                </a:solidFill>
                <a:latin typeface="黑体" pitchFamily="49" charset="-122"/>
                <a:ea typeface="黑体" pitchFamily="49" charset="-122"/>
              </a:rPr>
              <a:t>边框</a:t>
            </a:r>
          </a:p>
        </p:txBody>
      </p:sp>
      <p:sp>
        <p:nvSpPr>
          <p:cNvPr id="7" name="TextBox 6"/>
          <p:cNvSpPr txBox="1"/>
          <p:nvPr/>
        </p:nvSpPr>
        <p:spPr>
          <a:xfrm>
            <a:off x="1200839" y="1481105"/>
            <a:ext cx="9584675" cy="5262979"/>
          </a:xfrm>
          <a:prstGeom prst="rect">
            <a:avLst/>
          </a:prstGeom>
          <a:noFill/>
        </p:spPr>
        <p:txBody>
          <a:bodyPr wrap="square" rtlCol="0">
            <a:spAutoFit/>
          </a:bodyPr>
          <a:lstStyle/>
          <a:p>
            <a:pPr>
              <a:lnSpc>
                <a:spcPct val="150000"/>
              </a:lnSpc>
            </a:pPr>
            <a:r>
              <a:rPr lang="zh-CN" altLang="en-US" sz="3200" dirty="0">
                <a:solidFill>
                  <a:schemeClr val="bg1"/>
                </a:solidFill>
                <a:latin typeface="黑体" pitchFamily="49" charset="-122"/>
                <a:ea typeface="黑体" pitchFamily="49" charset="-122"/>
              </a:rPr>
              <a:t>我们怎么样先看到一个盒子</a:t>
            </a:r>
            <a:r>
              <a:rPr lang="en-US" altLang="zh-CN" sz="3200" dirty="0">
                <a:solidFill>
                  <a:schemeClr val="bg1"/>
                </a:solidFill>
                <a:latin typeface="黑体" pitchFamily="49" charset="-122"/>
                <a:ea typeface="黑体" pitchFamily="49" charset="-122"/>
              </a:rPr>
              <a:t>?</a:t>
            </a:r>
          </a:p>
          <a:p>
            <a:pPr>
              <a:lnSpc>
                <a:spcPct val="150000"/>
              </a:lnSpc>
            </a:pPr>
            <a:r>
              <a:rPr lang="en-US" altLang="zh-CN" sz="3200" dirty="0">
                <a:solidFill>
                  <a:schemeClr val="bg1"/>
                </a:solidFill>
                <a:latin typeface="黑体" pitchFamily="49" charset="-122"/>
                <a:ea typeface="黑体" pitchFamily="49" charset="-122"/>
              </a:rPr>
              <a:t>	</a:t>
            </a:r>
            <a:r>
              <a:rPr lang="zh-CN" altLang="en-US" sz="3200" dirty="0">
                <a:solidFill>
                  <a:schemeClr val="bg1"/>
                </a:solidFill>
                <a:latin typeface="黑体" pitchFamily="49" charset="-122"/>
                <a:ea typeface="黑体" pitchFamily="49" charset="-122"/>
              </a:rPr>
              <a:t>给盒子一个边框</a:t>
            </a:r>
            <a:r>
              <a:rPr lang="en-US" altLang="zh-CN" sz="3200" dirty="0">
                <a:solidFill>
                  <a:schemeClr val="bg1"/>
                </a:solidFill>
                <a:latin typeface="黑体" pitchFamily="49" charset="-122"/>
                <a:ea typeface="黑体" pitchFamily="49" charset="-122"/>
              </a:rPr>
              <a:t>.</a:t>
            </a:r>
          </a:p>
          <a:p>
            <a:pPr>
              <a:lnSpc>
                <a:spcPct val="150000"/>
              </a:lnSpc>
            </a:pPr>
            <a:r>
              <a:rPr lang="en-US" altLang="zh-CN" sz="3200" dirty="0">
                <a:solidFill>
                  <a:schemeClr val="bg1"/>
                </a:solidFill>
                <a:latin typeface="黑体" pitchFamily="49" charset="-122"/>
                <a:ea typeface="黑体" pitchFamily="49" charset="-122"/>
              </a:rPr>
              <a:t>border: 1px red solid; </a:t>
            </a:r>
          </a:p>
          <a:p>
            <a:pPr>
              <a:lnSpc>
                <a:spcPct val="150000"/>
              </a:lnSpc>
            </a:pPr>
            <a:r>
              <a:rPr lang="zh-CN" altLang="en-US" sz="3200" dirty="0">
                <a:solidFill>
                  <a:schemeClr val="bg1"/>
                </a:solidFill>
                <a:latin typeface="黑体" pitchFamily="49" charset="-122"/>
                <a:ea typeface="黑体" pitchFamily="49" charset="-122"/>
              </a:rPr>
              <a:t>边框宽度</a:t>
            </a:r>
            <a:r>
              <a:rPr lang="en-US" altLang="zh-CN" sz="3200" dirty="0">
                <a:solidFill>
                  <a:schemeClr val="bg1"/>
                </a:solidFill>
                <a:latin typeface="黑体" pitchFamily="49" charset="-122"/>
                <a:ea typeface="黑体" pitchFamily="49" charset="-122"/>
              </a:rPr>
              <a:t>: </a:t>
            </a:r>
            <a:r>
              <a:rPr lang="zh-CN" altLang="en-US" sz="3200" dirty="0">
                <a:solidFill>
                  <a:schemeClr val="bg1"/>
                </a:solidFill>
                <a:latin typeface="黑体" pitchFamily="49" charset="-122"/>
                <a:ea typeface="黑体" pitchFamily="49" charset="-122"/>
              </a:rPr>
              <a:t>长度</a:t>
            </a:r>
            <a:r>
              <a:rPr lang="en-US" altLang="zh-CN" sz="3200" dirty="0">
                <a:solidFill>
                  <a:schemeClr val="bg1"/>
                </a:solidFill>
                <a:latin typeface="黑体" pitchFamily="49" charset="-122"/>
                <a:ea typeface="黑体" pitchFamily="49" charset="-122"/>
              </a:rPr>
              <a:t>(</a:t>
            </a:r>
            <a:r>
              <a:rPr lang="zh-CN" altLang="en-US" sz="3200" dirty="0">
                <a:solidFill>
                  <a:schemeClr val="bg1"/>
                </a:solidFill>
                <a:latin typeface="黑体" pitchFamily="49" charset="-122"/>
                <a:ea typeface="黑体" pitchFamily="49" charset="-122"/>
              </a:rPr>
              <a:t>单位通常是</a:t>
            </a:r>
            <a:r>
              <a:rPr lang="en-US" altLang="zh-CN" sz="3200" dirty="0" err="1">
                <a:solidFill>
                  <a:schemeClr val="bg1"/>
                </a:solidFill>
                <a:latin typeface="黑体" pitchFamily="49" charset="-122"/>
                <a:ea typeface="黑体" pitchFamily="49" charset="-122"/>
              </a:rPr>
              <a:t>px</a:t>
            </a:r>
            <a:r>
              <a:rPr lang="en-US" altLang="zh-CN" sz="3200" dirty="0">
                <a:solidFill>
                  <a:schemeClr val="bg1"/>
                </a:solidFill>
                <a:latin typeface="黑体" pitchFamily="49" charset="-122"/>
                <a:ea typeface="黑体" pitchFamily="49" charset="-122"/>
              </a:rPr>
              <a:t>)</a:t>
            </a:r>
          </a:p>
          <a:p>
            <a:pPr>
              <a:lnSpc>
                <a:spcPct val="150000"/>
              </a:lnSpc>
            </a:pPr>
            <a:r>
              <a:rPr lang="zh-CN" altLang="en-US" sz="3200" dirty="0">
                <a:solidFill>
                  <a:schemeClr val="bg1"/>
                </a:solidFill>
                <a:latin typeface="黑体" pitchFamily="49" charset="-122"/>
                <a:ea typeface="黑体" pitchFamily="49" charset="-122"/>
              </a:rPr>
              <a:t>边框颜色</a:t>
            </a:r>
            <a:r>
              <a:rPr lang="en-US" altLang="zh-CN" sz="3200" dirty="0">
                <a:solidFill>
                  <a:schemeClr val="bg1"/>
                </a:solidFill>
                <a:latin typeface="黑体" pitchFamily="49" charset="-122"/>
                <a:ea typeface="黑体" pitchFamily="49" charset="-122"/>
              </a:rPr>
              <a:t>: </a:t>
            </a:r>
            <a:r>
              <a:rPr lang="zh-CN" altLang="en-US" sz="3200" dirty="0">
                <a:solidFill>
                  <a:schemeClr val="bg1"/>
                </a:solidFill>
                <a:latin typeface="黑体" pitchFamily="49" charset="-122"/>
                <a:ea typeface="黑体" pitchFamily="49" charset="-122"/>
              </a:rPr>
              <a:t>颜色书写方式</a:t>
            </a:r>
            <a:r>
              <a:rPr lang="en-US" altLang="zh-CN" sz="3200" dirty="0" err="1">
                <a:solidFill>
                  <a:schemeClr val="bg1"/>
                </a:solidFill>
                <a:latin typeface="黑体" pitchFamily="49" charset="-122"/>
                <a:ea typeface="黑体" pitchFamily="49" charset="-122"/>
              </a:rPr>
              <a:t>rgb</a:t>
            </a:r>
            <a:r>
              <a:rPr lang="en-US" altLang="zh-CN" sz="3200" dirty="0">
                <a:solidFill>
                  <a:schemeClr val="bg1"/>
                </a:solidFill>
                <a:latin typeface="黑体" pitchFamily="49" charset="-122"/>
                <a:ea typeface="黑体" pitchFamily="49" charset="-122"/>
              </a:rPr>
              <a:t>/</a:t>
            </a:r>
            <a:r>
              <a:rPr lang="en-US" altLang="zh-CN" sz="3200" dirty="0" err="1">
                <a:solidFill>
                  <a:schemeClr val="bg1"/>
                </a:solidFill>
                <a:latin typeface="黑体" pitchFamily="49" charset="-122"/>
                <a:ea typeface="黑体" pitchFamily="49" charset="-122"/>
              </a:rPr>
              <a:t>rgba</a:t>
            </a:r>
            <a:r>
              <a:rPr lang="en-US" altLang="zh-CN" sz="3200" dirty="0">
                <a:solidFill>
                  <a:schemeClr val="bg1"/>
                </a:solidFill>
                <a:latin typeface="黑体" pitchFamily="49" charset="-122"/>
                <a:ea typeface="黑体" pitchFamily="49" charset="-122"/>
              </a:rPr>
              <a:t>/#/</a:t>
            </a:r>
            <a:r>
              <a:rPr lang="zh-CN" altLang="en-US" sz="3200" dirty="0">
                <a:solidFill>
                  <a:schemeClr val="bg1"/>
                </a:solidFill>
                <a:latin typeface="黑体" pitchFamily="49" charset="-122"/>
                <a:ea typeface="黑体" pitchFamily="49" charset="-122"/>
              </a:rPr>
              <a:t>文字</a:t>
            </a:r>
            <a:endParaRPr lang="en-US" altLang="zh-CN" sz="3200" dirty="0">
              <a:solidFill>
                <a:schemeClr val="bg1"/>
              </a:solidFill>
              <a:latin typeface="黑体" pitchFamily="49" charset="-122"/>
              <a:ea typeface="黑体" pitchFamily="49" charset="-122"/>
            </a:endParaRPr>
          </a:p>
          <a:p>
            <a:pPr>
              <a:lnSpc>
                <a:spcPct val="150000"/>
              </a:lnSpc>
            </a:pPr>
            <a:r>
              <a:rPr lang="zh-CN" altLang="en-US" sz="3200" dirty="0">
                <a:solidFill>
                  <a:schemeClr val="bg1"/>
                </a:solidFill>
                <a:latin typeface="黑体" pitchFamily="49" charset="-122"/>
                <a:ea typeface="黑体" pitchFamily="49" charset="-122"/>
              </a:rPr>
              <a:t>边框线条样式</a:t>
            </a:r>
            <a:r>
              <a:rPr lang="en-US" altLang="zh-CN" sz="3200" dirty="0">
                <a:solidFill>
                  <a:schemeClr val="bg1"/>
                </a:solidFill>
                <a:latin typeface="黑体" pitchFamily="49" charset="-122"/>
                <a:ea typeface="黑体" pitchFamily="49" charset="-122"/>
              </a:rPr>
              <a:t>: solid/dotted/double/dashed</a:t>
            </a:r>
          </a:p>
          <a:p>
            <a:pPr>
              <a:lnSpc>
                <a:spcPct val="150000"/>
              </a:lnSpc>
            </a:pPr>
            <a:r>
              <a:rPr lang="zh-CN" altLang="en-US" sz="3200" dirty="0">
                <a:solidFill>
                  <a:schemeClr val="bg1"/>
                </a:solidFill>
                <a:latin typeface="黑体" pitchFamily="49" charset="-122"/>
                <a:ea typeface="黑体" pitchFamily="49" charset="-122"/>
              </a:rPr>
              <a:t>去除边框</a:t>
            </a:r>
            <a:r>
              <a:rPr lang="en-US" altLang="zh-CN" sz="3200" dirty="0">
                <a:solidFill>
                  <a:schemeClr val="bg1"/>
                </a:solidFill>
                <a:latin typeface="黑体" pitchFamily="49" charset="-122"/>
                <a:ea typeface="黑体" pitchFamily="49" charset="-122"/>
              </a:rPr>
              <a:t>: border: none;</a:t>
            </a:r>
          </a:p>
        </p:txBody>
      </p:sp>
    </p:spTree>
    <p:extLst>
      <p:ext uri="{BB962C8B-B14F-4D97-AF65-F5344CB8AC3E}">
        <p14:creationId xmlns:p14="http://schemas.microsoft.com/office/powerpoint/2010/main" val="4019349911"/>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6095999" y="726041"/>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盒子模型的组成</a:t>
            </a:r>
            <a:r>
              <a:rPr lang="en-US" altLang="zh-CN" sz="4000" dirty="0">
                <a:solidFill>
                  <a:schemeClr val="bg1"/>
                </a:solidFill>
                <a:latin typeface="黑体" pitchFamily="49" charset="-122"/>
                <a:ea typeface="黑体" pitchFamily="49" charset="-122"/>
              </a:rPr>
              <a:t>:</a:t>
            </a:r>
            <a:r>
              <a:rPr lang="zh-CN" altLang="en-US" sz="4000" dirty="0">
                <a:solidFill>
                  <a:schemeClr val="bg1"/>
                </a:solidFill>
                <a:latin typeface="黑体" pitchFamily="49" charset="-122"/>
                <a:ea typeface="黑体" pitchFamily="49" charset="-122"/>
              </a:rPr>
              <a:t>边框</a:t>
            </a:r>
          </a:p>
        </p:txBody>
      </p:sp>
      <p:sp>
        <p:nvSpPr>
          <p:cNvPr id="7" name="TextBox 6"/>
          <p:cNvSpPr txBox="1"/>
          <p:nvPr/>
        </p:nvSpPr>
        <p:spPr>
          <a:xfrm>
            <a:off x="874979" y="1788892"/>
            <a:ext cx="9584675" cy="4524315"/>
          </a:xfrm>
          <a:prstGeom prst="rect">
            <a:avLst/>
          </a:prstGeom>
          <a:noFill/>
        </p:spPr>
        <p:txBody>
          <a:bodyPr wrap="square" rtlCol="0">
            <a:spAutoFit/>
          </a:bodyPr>
          <a:lstStyle/>
          <a:p>
            <a:pPr>
              <a:lnSpc>
                <a:spcPct val="150000"/>
              </a:lnSpc>
            </a:pPr>
            <a:r>
              <a:rPr lang="zh-CN" altLang="en-US" sz="3200" dirty="0">
                <a:solidFill>
                  <a:schemeClr val="bg1"/>
                </a:solidFill>
                <a:latin typeface="黑体" pitchFamily="49" charset="-122"/>
                <a:ea typeface="黑体" pitchFamily="49" charset="-122"/>
              </a:rPr>
              <a:t>第二种种写法</a:t>
            </a:r>
            <a:r>
              <a:rPr lang="en-US" altLang="zh-CN" sz="3200" dirty="0">
                <a:solidFill>
                  <a:schemeClr val="bg1"/>
                </a:solidFill>
                <a:latin typeface="黑体" pitchFamily="49" charset="-122"/>
                <a:ea typeface="黑体" pitchFamily="49" charset="-122"/>
              </a:rPr>
              <a:t>:(</a:t>
            </a:r>
            <a:r>
              <a:rPr lang="zh-CN" altLang="en-US" sz="3200" dirty="0">
                <a:solidFill>
                  <a:schemeClr val="bg1"/>
                </a:solidFill>
                <a:latin typeface="黑体" pitchFamily="49" charset="-122"/>
                <a:ea typeface="黑体" pitchFamily="49" charset="-122"/>
              </a:rPr>
              <a:t>单例性写法</a:t>
            </a:r>
            <a:r>
              <a:rPr lang="en-US" altLang="zh-CN" sz="3200" dirty="0">
                <a:solidFill>
                  <a:schemeClr val="bg1"/>
                </a:solidFill>
                <a:latin typeface="黑体" pitchFamily="49" charset="-122"/>
                <a:ea typeface="黑体" pitchFamily="49" charset="-122"/>
              </a:rPr>
              <a:t>,</a:t>
            </a:r>
            <a:r>
              <a:rPr lang="zh-CN" altLang="en-US" sz="3200" dirty="0">
                <a:solidFill>
                  <a:schemeClr val="bg1"/>
                </a:solidFill>
                <a:latin typeface="黑体" pitchFamily="49" charset="-122"/>
                <a:ea typeface="黑体" pitchFamily="49" charset="-122"/>
              </a:rPr>
              <a:t>依据类型</a:t>
            </a:r>
            <a:r>
              <a:rPr lang="en-US" altLang="zh-CN" sz="3200" dirty="0">
                <a:solidFill>
                  <a:schemeClr val="bg1"/>
                </a:solidFill>
                <a:latin typeface="黑体" pitchFamily="49" charset="-122"/>
                <a:ea typeface="黑体" pitchFamily="49" charset="-122"/>
              </a:rPr>
              <a:t>)</a:t>
            </a:r>
          </a:p>
          <a:p>
            <a:pPr>
              <a:lnSpc>
                <a:spcPct val="150000"/>
              </a:lnSpc>
            </a:pPr>
            <a:r>
              <a:rPr lang="en-US" altLang="zh-CN" sz="3200" dirty="0">
                <a:solidFill>
                  <a:schemeClr val="bg1"/>
                </a:solidFill>
                <a:latin typeface="黑体" pitchFamily="49" charset="-122"/>
                <a:ea typeface="黑体" pitchFamily="49" charset="-122"/>
              </a:rPr>
              <a:t>border-width: 1px;</a:t>
            </a:r>
          </a:p>
          <a:p>
            <a:pPr>
              <a:lnSpc>
                <a:spcPct val="150000"/>
              </a:lnSpc>
            </a:pPr>
            <a:r>
              <a:rPr lang="en-US" altLang="zh-CN" sz="3200" dirty="0">
                <a:solidFill>
                  <a:schemeClr val="bg1"/>
                </a:solidFill>
                <a:latin typeface="黑体" pitchFamily="49" charset="-122"/>
                <a:ea typeface="黑体" pitchFamily="49" charset="-122"/>
              </a:rPr>
              <a:t>border-color: red;</a:t>
            </a:r>
          </a:p>
          <a:p>
            <a:pPr>
              <a:lnSpc>
                <a:spcPct val="150000"/>
              </a:lnSpc>
            </a:pPr>
            <a:r>
              <a:rPr lang="en-US" altLang="zh-CN" sz="3200" dirty="0">
                <a:solidFill>
                  <a:schemeClr val="bg1"/>
                </a:solidFill>
                <a:latin typeface="黑体" pitchFamily="49" charset="-122"/>
                <a:ea typeface="黑体" pitchFamily="49" charset="-122"/>
              </a:rPr>
              <a:t>border-style: solid;</a:t>
            </a:r>
          </a:p>
          <a:p>
            <a:pPr>
              <a:lnSpc>
                <a:spcPct val="150000"/>
              </a:lnSpc>
            </a:pPr>
            <a:r>
              <a:rPr lang="zh-CN" altLang="en-US" sz="3200" dirty="0">
                <a:solidFill>
                  <a:schemeClr val="bg1"/>
                </a:solidFill>
                <a:latin typeface="黑体" pitchFamily="49" charset="-122"/>
                <a:ea typeface="黑体" pitchFamily="49" charset="-122"/>
              </a:rPr>
              <a:t>第三种写法</a:t>
            </a:r>
            <a:r>
              <a:rPr lang="en-US" altLang="zh-CN" sz="3200" dirty="0">
                <a:solidFill>
                  <a:schemeClr val="bg1"/>
                </a:solidFill>
                <a:latin typeface="黑体" pitchFamily="49" charset="-122"/>
                <a:ea typeface="黑体" pitchFamily="49" charset="-122"/>
              </a:rPr>
              <a:t>: (</a:t>
            </a:r>
            <a:r>
              <a:rPr lang="zh-CN" altLang="en-US" sz="3200" dirty="0">
                <a:solidFill>
                  <a:schemeClr val="bg1"/>
                </a:solidFill>
                <a:latin typeface="黑体" pitchFamily="49" charset="-122"/>
                <a:ea typeface="黑体" pitchFamily="49" charset="-122"/>
              </a:rPr>
              <a:t>依据边的顺序写</a:t>
            </a:r>
            <a:r>
              <a:rPr lang="en-US" altLang="zh-CN" sz="3200" dirty="0">
                <a:solidFill>
                  <a:schemeClr val="bg1"/>
                </a:solidFill>
                <a:latin typeface="黑体" pitchFamily="49" charset="-122"/>
                <a:ea typeface="黑体" pitchFamily="49" charset="-122"/>
              </a:rPr>
              <a:t>)</a:t>
            </a:r>
          </a:p>
          <a:p>
            <a:pPr>
              <a:lnSpc>
                <a:spcPct val="150000"/>
              </a:lnSpc>
            </a:pPr>
            <a:r>
              <a:rPr lang="en-US" altLang="zh-CN" sz="3200" dirty="0">
                <a:solidFill>
                  <a:schemeClr val="bg1"/>
                </a:solidFill>
                <a:latin typeface="黑体" pitchFamily="49" charset="-122"/>
                <a:ea typeface="黑体" pitchFamily="49" charset="-122"/>
              </a:rPr>
              <a:t>border-top: 1px red solid;</a:t>
            </a:r>
          </a:p>
        </p:txBody>
      </p:sp>
    </p:spTree>
    <p:extLst>
      <p:ext uri="{BB962C8B-B14F-4D97-AF65-F5344CB8AC3E}">
        <p14:creationId xmlns:p14="http://schemas.microsoft.com/office/powerpoint/2010/main" val="951717509"/>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6095999" y="726041"/>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盒子模型的组成</a:t>
            </a:r>
            <a:r>
              <a:rPr lang="en-US" altLang="zh-CN" sz="4000" dirty="0">
                <a:solidFill>
                  <a:schemeClr val="bg1"/>
                </a:solidFill>
                <a:latin typeface="黑体" pitchFamily="49" charset="-122"/>
                <a:ea typeface="黑体" pitchFamily="49" charset="-122"/>
              </a:rPr>
              <a:t>:</a:t>
            </a:r>
            <a:r>
              <a:rPr lang="zh-CN" altLang="en-US" sz="4000" dirty="0">
                <a:solidFill>
                  <a:schemeClr val="bg1"/>
                </a:solidFill>
                <a:latin typeface="黑体" pitchFamily="49" charset="-122"/>
                <a:ea typeface="黑体" pitchFamily="49" charset="-122"/>
              </a:rPr>
              <a:t>边框</a:t>
            </a:r>
          </a:p>
        </p:txBody>
      </p:sp>
      <p:sp>
        <p:nvSpPr>
          <p:cNvPr id="7" name="TextBox 6"/>
          <p:cNvSpPr txBox="1"/>
          <p:nvPr/>
        </p:nvSpPr>
        <p:spPr>
          <a:xfrm>
            <a:off x="874979" y="1788892"/>
            <a:ext cx="9584675" cy="4524315"/>
          </a:xfrm>
          <a:prstGeom prst="rect">
            <a:avLst/>
          </a:prstGeom>
          <a:noFill/>
        </p:spPr>
        <p:txBody>
          <a:bodyPr wrap="square" rtlCol="0">
            <a:spAutoFit/>
          </a:bodyPr>
          <a:lstStyle/>
          <a:p>
            <a:pPr>
              <a:lnSpc>
                <a:spcPct val="150000"/>
              </a:lnSpc>
            </a:pPr>
            <a:r>
              <a:rPr lang="zh-CN" altLang="en-US" sz="3200" dirty="0">
                <a:solidFill>
                  <a:schemeClr val="bg1"/>
                </a:solidFill>
                <a:latin typeface="黑体" pitchFamily="49" charset="-122"/>
                <a:ea typeface="黑体" pitchFamily="49" charset="-122"/>
              </a:rPr>
              <a:t>也可以</a:t>
            </a:r>
            <a:r>
              <a:rPr lang="en-US" altLang="zh-CN" sz="3200" dirty="0">
                <a:solidFill>
                  <a:schemeClr val="bg1"/>
                </a:solidFill>
                <a:latin typeface="黑体" pitchFamily="49" charset="-122"/>
                <a:ea typeface="黑体" pitchFamily="49" charset="-122"/>
              </a:rPr>
              <a:t>: </a:t>
            </a:r>
          </a:p>
          <a:p>
            <a:pPr>
              <a:lnSpc>
                <a:spcPct val="150000"/>
              </a:lnSpc>
            </a:pPr>
            <a:r>
              <a:rPr lang="en-US" altLang="zh-CN" sz="3200" dirty="0">
                <a:solidFill>
                  <a:schemeClr val="bg1"/>
                </a:solidFill>
                <a:latin typeface="黑体" pitchFamily="49" charset="-122"/>
                <a:ea typeface="黑体" pitchFamily="49" charset="-122"/>
              </a:rPr>
              <a:t>border-top-width: 1px;</a:t>
            </a:r>
          </a:p>
          <a:p>
            <a:pPr>
              <a:lnSpc>
                <a:spcPct val="150000"/>
              </a:lnSpc>
            </a:pPr>
            <a:r>
              <a:rPr lang="en-US" altLang="zh-CN" sz="3200" dirty="0">
                <a:solidFill>
                  <a:schemeClr val="bg1"/>
                </a:solidFill>
                <a:latin typeface="黑体" pitchFamily="49" charset="-122"/>
                <a:ea typeface="黑体" pitchFamily="49" charset="-122"/>
              </a:rPr>
              <a:t>border-top-color: red;</a:t>
            </a:r>
          </a:p>
          <a:p>
            <a:pPr>
              <a:lnSpc>
                <a:spcPct val="150000"/>
              </a:lnSpc>
            </a:pPr>
            <a:r>
              <a:rPr lang="en-US" altLang="zh-CN" sz="3200" dirty="0">
                <a:solidFill>
                  <a:schemeClr val="bg1"/>
                </a:solidFill>
                <a:latin typeface="黑体" pitchFamily="49" charset="-122"/>
                <a:ea typeface="黑体" pitchFamily="49" charset="-122"/>
              </a:rPr>
              <a:t>border-top-style: solid;</a:t>
            </a:r>
          </a:p>
          <a:p>
            <a:pPr>
              <a:lnSpc>
                <a:spcPct val="150000"/>
              </a:lnSpc>
            </a:pPr>
            <a:r>
              <a:rPr lang="zh-CN" altLang="en-US" sz="3200" dirty="0">
                <a:solidFill>
                  <a:schemeClr val="bg1"/>
                </a:solidFill>
                <a:latin typeface="黑体" pitchFamily="49" charset="-122"/>
                <a:ea typeface="黑体" pitchFamily="49" charset="-122"/>
              </a:rPr>
              <a:t>边框顺序</a:t>
            </a:r>
            <a:r>
              <a:rPr lang="en-US" altLang="zh-CN" sz="3200" dirty="0">
                <a:solidFill>
                  <a:schemeClr val="bg1"/>
                </a:solidFill>
                <a:latin typeface="黑体" pitchFamily="49" charset="-122"/>
                <a:ea typeface="黑体" pitchFamily="49" charset="-122"/>
              </a:rPr>
              <a:t>: </a:t>
            </a:r>
            <a:r>
              <a:rPr lang="zh-CN" altLang="en-US" sz="3200" dirty="0">
                <a:solidFill>
                  <a:schemeClr val="bg1"/>
                </a:solidFill>
                <a:latin typeface="黑体" pitchFamily="49" charset="-122"/>
                <a:ea typeface="黑体" pitchFamily="49" charset="-122"/>
              </a:rPr>
              <a:t>上右下左</a:t>
            </a:r>
            <a:endParaRPr lang="en-US" altLang="zh-CN" sz="3200" dirty="0">
              <a:solidFill>
                <a:schemeClr val="bg1"/>
              </a:solidFill>
              <a:latin typeface="黑体" pitchFamily="49" charset="-122"/>
              <a:ea typeface="黑体" pitchFamily="49" charset="-122"/>
            </a:endParaRPr>
          </a:p>
          <a:p>
            <a:pPr>
              <a:lnSpc>
                <a:spcPct val="150000"/>
              </a:lnSpc>
            </a:pPr>
            <a:r>
              <a:rPr lang="en-US" altLang="zh-CN" sz="3200" dirty="0">
                <a:solidFill>
                  <a:schemeClr val="bg1"/>
                </a:solidFill>
                <a:latin typeface="黑体" pitchFamily="49" charset="-122"/>
                <a:ea typeface="黑体" pitchFamily="49" charset="-122"/>
              </a:rPr>
              <a:t>border-width: 1px 2px 3px 4px; </a:t>
            </a:r>
          </a:p>
        </p:txBody>
      </p:sp>
    </p:spTree>
    <p:extLst>
      <p:ext uri="{BB962C8B-B14F-4D97-AF65-F5344CB8AC3E}">
        <p14:creationId xmlns:p14="http://schemas.microsoft.com/office/powerpoint/2010/main" val="3671425332"/>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5" name="TextBox 4"/>
          <p:cNvSpPr txBox="1"/>
          <p:nvPr/>
        </p:nvSpPr>
        <p:spPr>
          <a:xfrm>
            <a:off x="6095999" y="726041"/>
            <a:ext cx="5100809"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颜色写法</a:t>
            </a:r>
          </a:p>
        </p:txBody>
      </p:sp>
      <p:sp>
        <p:nvSpPr>
          <p:cNvPr id="8" name="TextBox 7"/>
          <p:cNvSpPr txBox="1"/>
          <p:nvPr/>
        </p:nvSpPr>
        <p:spPr>
          <a:xfrm>
            <a:off x="1090670" y="2110521"/>
            <a:ext cx="9805012" cy="2862322"/>
          </a:xfrm>
          <a:prstGeom prst="rect">
            <a:avLst/>
          </a:prstGeom>
          <a:noFill/>
        </p:spPr>
        <p:txBody>
          <a:bodyPr wrap="square" rtlCol="0">
            <a:spAutoFit/>
          </a:bodyPr>
          <a:lstStyle/>
          <a:p>
            <a:pPr>
              <a:lnSpc>
                <a:spcPct val="150000"/>
              </a:lnSpc>
            </a:pPr>
            <a:r>
              <a:rPr lang="zh-CN" altLang="en-US" sz="2400" dirty="0">
                <a:solidFill>
                  <a:schemeClr val="bg1"/>
                </a:solidFill>
                <a:latin typeface="黑体" pitchFamily="49" charset="-122"/>
                <a:ea typeface="黑体" pitchFamily="49" charset="-122"/>
              </a:rPr>
              <a:t>单词</a:t>
            </a: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参见附件</a:t>
            </a:r>
            <a:r>
              <a:rPr lang="en-US" altLang="zh-CN" sz="2400" dirty="0">
                <a:solidFill>
                  <a:schemeClr val="bg1"/>
                </a:solidFill>
                <a:latin typeface="黑体" pitchFamily="49" charset="-122"/>
                <a:ea typeface="黑体" pitchFamily="49" charset="-122"/>
              </a:rPr>
              <a:t>)(</a:t>
            </a:r>
            <a:r>
              <a:rPr lang="zh-CN" altLang="en-US" sz="2400" dirty="0">
                <a:solidFill>
                  <a:schemeClr val="bg1"/>
                </a:solidFill>
                <a:latin typeface="黑体" pitchFamily="49" charset="-122"/>
                <a:ea typeface="黑体" pitchFamily="49" charset="-122"/>
              </a:rPr>
              <a:t>例如</a:t>
            </a:r>
            <a:r>
              <a:rPr lang="en-US" altLang="zh-CN" sz="2400" dirty="0">
                <a:solidFill>
                  <a:schemeClr val="bg1"/>
                </a:solidFill>
                <a:latin typeface="黑体" pitchFamily="49" charset="-122"/>
                <a:ea typeface="黑体" pitchFamily="49" charset="-122"/>
              </a:rPr>
              <a:t>: red /blue /yellow)</a:t>
            </a:r>
          </a:p>
          <a:p>
            <a:pPr>
              <a:lnSpc>
                <a:spcPct val="150000"/>
              </a:lnSpc>
            </a:pPr>
            <a:r>
              <a:rPr lang="en-US" altLang="zh-CN" sz="2400" dirty="0" err="1">
                <a:solidFill>
                  <a:schemeClr val="bg1"/>
                </a:solidFill>
                <a:latin typeface="黑体" pitchFamily="49" charset="-122"/>
                <a:ea typeface="黑体" pitchFamily="49" charset="-122"/>
              </a:rPr>
              <a:t>rbg</a:t>
            </a:r>
            <a:r>
              <a:rPr lang="en-US" altLang="zh-CN" sz="2400" dirty="0">
                <a:solidFill>
                  <a:schemeClr val="bg1"/>
                </a:solidFill>
                <a:latin typeface="黑体" pitchFamily="49" charset="-122"/>
                <a:ea typeface="黑体" pitchFamily="49" charset="-122"/>
              </a:rPr>
              <a:t>(0-255,0-255,0-255): r:red/g:green/b:blue </a:t>
            </a:r>
            <a:r>
              <a:rPr lang="zh-CN" altLang="en-US" sz="2400" dirty="0">
                <a:solidFill>
                  <a:schemeClr val="bg1"/>
                </a:solidFill>
                <a:latin typeface="黑体" pitchFamily="49" charset="-122"/>
                <a:ea typeface="黑体" pitchFamily="49" charset="-122"/>
              </a:rPr>
              <a:t>三原色叠加</a:t>
            </a:r>
            <a:endParaRPr lang="en-US" altLang="zh-CN" sz="2400" dirty="0">
              <a:solidFill>
                <a:schemeClr val="bg1"/>
              </a:solidFill>
              <a:latin typeface="黑体" pitchFamily="49" charset="-122"/>
              <a:ea typeface="黑体" pitchFamily="49" charset="-122"/>
            </a:endParaRPr>
          </a:p>
          <a:p>
            <a:pPr>
              <a:lnSpc>
                <a:spcPct val="150000"/>
              </a:lnSpc>
            </a:pPr>
            <a:r>
              <a:rPr lang="en-US" altLang="zh-CN" sz="2400" dirty="0" err="1">
                <a:solidFill>
                  <a:schemeClr val="bg1"/>
                </a:solidFill>
                <a:latin typeface="黑体" pitchFamily="49" charset="-122"/>
                <a:ea typeface="黑体" pitchFamily="49" charset="-122"/>
              </a:rPr>
              <a:t>rgba</a:t>
            </a:r>
            <a:r>
              <a:rPr lang="en-US" altLang="zh-CN" sz="2400" dirty="0">
                <a:solidFill>
                  <a:schemeClr val="bg1"/>
                </a:solidFill>
                <a:latin typeface="黑体" pitchFamily="49" charset="-122"/>
                <a:ea typeface="黑体" pitchFamily="49" charset="-122"/>
              </a:rPr>
              <a:t>(0-255,0-255,0-255,0-1): a/alpha</a:t>
            </a:r>
          </a:p>
          <a:p>
            <a:pPr>
              <a:lnSpc>
                <a:spcPct val="150000"/>
              </a:lnSpc>
            </a:pPr>
            <a:r>
              <a:rPr lang="en-US" altLang="zh-CN" sz="2400" dirty="0">
                <a:solidFill>
                  <a:schemeClr val="bg1"/>
                </a:solidFill>
                <a:latin typeface="黑体" pitchFamily="49" charset="-122"/>
                <a:ea typeface="黑体" pitchFamily="49" charset="-122"/>
              </a:rPr>
              <a:t>#000000-#</a:t>
            </a:r>
            <a:r>
              <a:rPr lang="en-US" altLang="zh-CN" sz="2400" dirty="0" err="1">
                <a:solidFill>
                  <a:schemeClr val="bg1"/>
                </a:solidFill>
                <a:latin typeface="黑体" pitchFamily="49" charset="-122"/>
                <a:ea typeface="黑体" pitchFamily="49" charset="-122"/>
              </a:rPr>
              <a:t>ffffff</a:t>
            </a:r>
            <a:r>
              <a:rPr lang="en-US" altLang="zh-CN" sz="2400" dirty="0">
                <a:solidFill>
                  <a:schemeClr val="bg1"/>
                </a:solidFill>
                <a:latin typeface="黑体" pitchFamily="49" charset="-122"/>
                <a:ea typeface="黑体" pitchFamily="49" charset="-122"/>
              </a:rPr>
              <a:t> </a:t>
            </a:r>
            <a:r>
              <a:rPr lang="zh-CN" altLang="en-US" sz="2400" dirty="0">
                <a:solidFill>
                  <a:schemeClr val="bg1"/>
                </a:solidFill>
                <a:latin typeface="黑体" pitchFamily="49" charset="-122"/>
                <a:ea typeface="黑体" pitchFamily="49" charset="-122"/>
              </a:rPr>
              <a:t>十六进制写法</a:t>
            </a:r>
            <a:endParaRPr lang="en-US" altLang="zh-CN" sz="2400" dirty="0">
              <a:solidFill>
                <a:schemeClr val="bg1"/>
              </a:solidFill>
              <a:latin typeface="黑体" pitchFamily="49" charset="-122"/>
              <a:ea typeface="黑体" pitchFamily="49" charset="-122"/>
            </a:endParaRPr>
          </a:p>
          <a:p>
            <a:pPr>
              <a:lnSpc>
                <a:spcPct val="150000"/>
              </a:lnSpc>
            </a:pPr>
            <a:r>
              <a:rPr lang="zh-CN" altLang="en-US" sz="2400" dirty="0">
                <a:solidFill>
                  <a:schemeClr val="bg1"/>
                </a:solidFill>
                <a:latin typeface="黑体" pitchFamily="49" charset="-122"/>
                <a:ea typeface="黑体" pitchFamily="49" charset="-122"/>
              </a:rPr>
              <a:t>颜色色度从</a:t>
            </a:r>
            <a:r>
              <a:rPr lang="en-US" altLang="zh-CN" sz="2400" dirty="0">
                <a:solidFill>
                  <a:schemeClr val="bg1"/>
                </a:solidFill>
                <a:latin typeface="黑体" pitchFamily="49" charset="-122"/>
                <a:ea typeface="黑体" pitchFamily="49" charset="-122"/>
              </a:rPr>
              <a:t>0</a:t>
            </a:r>
            <a:r>
              <a:rPr lang="zh-CN" altLang="en-US" sz="2400" dirty="0">
                <a:solidFill>
                  <a:schemeClr val="bg1"/>
                </a:solidFill>
                <a:latin typeface="黑体" pitchFamily="49" charset="-122"/>
                <a:ea typeface="黑体" pitchFamily="49" charset="-122"/>
              </a:rPr>
              <a:t>开始到</a:t>
            </a:r>
            <a:r>
              <a:rPr lang="en-US" altLang="zh-CN" sz="2400" dirty="0">
                <a:solidFill>
                  <a:schemeClr val="bg1"/>
                </a:solidFill>
                <a:latin typeface="黑体" pitchFamily="49" charset="-122"/>
                <a:ea typeface="黑体" pitchFamily="49" charset="-122"/>
              </a:rPr>
              <a:t>255</a:t>
            </a:r>
            <a:r>
              <a:rPr lang="zh-CN" altLang="en-US" sz="2400" dirty="0">
                <a:solidFill>
                  <a:schemeClr val="bg1"/>
                </a:solidFill>
                <a:latin typeface="黑体" pitchFamily="49" charset="-122"/>
                <a:ea typeface="黑体" pitchFamily="49" charset="-122"/>
              </a:rPr>
              <a:t>结束</a:t>
            </a:r>
            <a:r>
              <a:rPr lang="en-US" altLang="zh-CN" sz="2400" dirty="0">
                <a:solidFill>
                  <a:schemeClr val="bg1"/>
                </a:solidFill>
                <a:latin typeface="黑体" pitchFamily="49" charset="-122"/>
                <a:ea typeface="黑体" pitchFamily="49" charset="-122"/>
              </a:rPr>
              <a:t>: 0-255==00-ff</a:t>
            </a:r>
          </a:p>
        </p:txBody>
      </p:sp>
    </p:spTree>
    <p:extLst>
      <p:ext uri="{BB962C8B-B14F-4D97-AF65-F5344CB8AC3E}">
        <p14:creationId xmlns:p14="http://schemas.microsoft.com/office/powerpoint/2010/main" val="1025346886"/>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久石譲 (Joe Hisaishi) - 月光の雲海">
            <a:hlinkClick r:id="" action="ppaction://media"/>
            <a:extLst>
              <a:ext uri="{FF2B5EF4-FFF2-40B4-BE49-F238E27FC236}">
                <a16:creationId xmlns:a16="http://schemas.microsoft.com/office/drawing/2014/main" id="{F3BF0438-6140-401E-B143-4D628AE760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557760" y="5493038"/>
            <a:ext cx="609600" cy="6096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0" y="767177"/>
            <a:ext cx="2333625" cy="666750"/>
          </a:xfrm>
          <a:prstGeom prst="rect">
            <a:avLst/>
          </a:prstGeom>
        </p:spPr>
      </p:pic>
      <p:sp>
        <p:nvSpPr>
          <p:cNvPr id="6" name="TextBox 5"/>
          <p:cNvSpPr txBox="1"/>
          <p:nvPr/>
        </p:nvSpPr>
        <p:spPr>
          <a:xfrm>
            <a:off x="5254171" y="726041"/>
            <a:ext cx="5942637" cy="707886"/>
          </a:xfrm>
          <a:prstGeom prst="rect">
            <a:avLst/>
          </a:prstGeom>
          <a:noFill/>
        </p:spPr>
        <p:txBody>
          <a:bodyPr wrap="square" rtlCol="0">
            <a:spAutoFit/>
          </a:bodyPr>
          <a:lstStyle/>
          <a:p>
            <a:pPr algn="ctr"/>
            <a:r>
              <a:rPr lang="zh-CN" altLang="en-US" sz="4000" dirty="0">
                <a:solidFill>
                  <a:schemeClr val="bg1"/>
                </a:solidFill>
                <a:latin typeface="黑体" pitchFamily="49" charset="-122"/>
                <a:ea typeface="黑体" pitchFamily="49" charset="-122"/>
              </a:rPr>
              <a:t>盒子模型的组成</a:t>
            </a:r>
            <a:r>
              <a:rPr lang="en-US" altLang="zh-CN" sz="4000" dirty="0">
                <a:solidFill>
                  <a:schemeClr val="bg1"/>
                </a:solidFill>
                <a:latin typeface="黑体" pitchFamily="49" charset="-122"/>
                <a:ea typeface="黑体" pitchFamily="49" charset="-122"/>
              </a:rPr>
              <a:t>:</a:t>
            </a:r>
            <a:r>
              <a:rPr lang="zh-CN" altLang="en-US" sz="4000" dirty="0">
                <a:solidFill>
                  <a:schemeClr val="bg1"/>
                </a:solidFill>
                <a:latin typeface="黑体" pitchFamily="49" charset="-122"/>
                <a:ea typeface="黑体" pitchFamily="49" charset="-122"/>
              </a:rPr>
              <a:t>外边距</a:t>
            </a:r>
          </a:p>
        </p:txBody>
      </p:sp>
      <p:sp>
        <p:nvSpPr>
          <p:cNvPr id="7" name="TextBox 6"/>
          <p:cNvSpPr txBox="1"/>
          <p:nvPr/>
        </p:nvSpPr>
        <p:spPr>
          <a:xfrm>
            <a:off x="1223322" y="2516014"/>
            <a:ext cx="9584675" cy="3046988"/>
          </a:xfrm>
          <a:prstGeom prst="rect">
            <a:avLst/>
          </a:prstGeom>
          <a:noFill/>
        </p:spPr>
        <p:txBody>
          <a:bodyPr wrap="square" rtlCol="0">
            <a:spAutoFit/>
          </a:bodyPr>
          <a:lstStyle/>
          <a:p>
            <a:pPr>
              <a:lnSpc>
                <a:spcPct val="150000"/>
              </a:lnSpc>
            </a:pPr>
            <a:r>
              <a:rPr lang="zh-CN" altLang="en-US" sz="3200" dirty="0">
                <a:solidFill>
                  <a:schemeClr val="bg1"/>
                </a:solidFill>
                <a:latin typeface="黑体" pitchFamily="49" charset="-122"/>
                <a:ea typeface="黑体" pitchFamily="49" charset="-122"/>
              </a:rPr>
              <a:t>盒子所占据的位置以及水平居中的方式</a:t>
            </a:r>
            <a:r>
              <a:rPr lang="en-US" altLang="zh-CN" sz="3200" dirty="0">
                <a:solidFill>
                  <a:schemeClr val="bg1"/>
                </a:solidFill>
                <a:latin typeface="黑体" pitchFamily="49" charset="-122"/>
                <a:ea typeface="黑体" pitchFamily="49" charset="-122"/>
              </a:rPr>
              <a:t>:</a:t>
            </a:r>
          </a:p>
          <a:p>
            <a:pPr>
              <a:lnSpc>
                <a:spcPct val="150000"/>
              </a:lnSpc>
            </a:pPr>
            <a:endParaRPr lang="en-US" altLang="zh-CN" sz="3200" dirty="0">
              <a:solidFill>
                <a:schemeClr val="bg1"/>
              </a:solidFill>
              <a:latin typeface="黑体" pitchFamily="49" charset="-122"/>
              <a:ea typeface="黑体" pitchFamily="49" charset="-122"/>
            </a:endParaRPr>
          </a:p>
          <a:p>
            <a:pPr>
              <a:lnSpc>
                <a:spcPct val="150000"/>
              </a:lnSpc>
            </a:pPr>
            <a:endParaRPr lang="en-US" altLang="zh-CN" sz="3200" dirty="0">
              <a:solidFill>
                <a:schemeClr val="bg1"/>
              </a:solidFill>
              <a:latin typeface="黑体" pitchFamily="49" charset="-122"/>
              <a:ea typeface="黑体" pitchFamily="49" charset="-122"/>
            </a:endParaRPr>
          </a:p>
          <a:p>
            <a:pPr>
              <a:lnSpc>
                <a:spcPct val="150000"/>
              </a:lnSpc>
            </a:pPr>
            <a:r>
              <a:rPr lang="zh-CN" altLang="en-US" sz="3200" dirty="0">
                <a:solidFill>
                  <a:schemeClr val="bg1"/>
                </a:solidFill>
                <a:latin typeface="黑体" pitchFamily="49" charset="-122"/>
                <a:ea typeface="黑体" pitchFamily="49" charset="-122"/>
              </a:rPr>
              <a:t>外边距</a:t>
            </a:r>
            <a:r>
              <a:rPr lang="en-US" altLang="zh-CN" sz="3200" dirty="0">
                <a:solidFill>
                  <a:schemeClr val="bg1"/>
                </a:solidFill>
                <a:latin typeface="黑体" pitchFamily="49" charset="-122"/>
                <a:ea typeface="黑体" pitchFamily="49" charset="-122"/>
              </a:rPr>
              <a:t>margin</a:t>
            </a:r>
            <a:r>
              <a:rPr lang="zh-CN" altLang="en-US" sz="3200" dirty="0">
                <a:solidFill>
                  <a:schemeClr val="bg1"/>
                </a:solidFill>
                <a:latin typeface="黑体" pitchFamily="49" charset="-122"/>
                <a:ea typeface="黑体" pitchFamily="49" charset="-122"/>
              </a:rPr>
              <a:t>的写法</a:t>
            </a:r>
            <a:r>
              <a:rPr lang="en-US" altLang="zh-CN" sz="3200" dirty="0">
                <a:solidFill>
                  <a:schemeClr val="bg1"/>
                </a:solidFill>
                <a:latin typeface="黑体" pitchFamily="49" charset="-122"/>
                <a:ea typeface="黑体" pitchFamily="49" charset="-122"/>
              </a:rPr>
              <a:t>: </a:t>
            </a:r>
          </a:p>
        </p:txBody>
      </p:sp>
    </p:spTree>
    <p:extLst>
      <p:ext uri="{BB962C8B-B14F-4D97-AF65-F5344CB8AC3E}">
        <p14:creationId xmlns:p14="http://schemas.microsoft.com/office/powerpoint/2010/main" val="179013839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炫彩多边形简约运营工作汇报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rgbClr val="203864"/>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TotalTime>
  <Words>552</Words>
  <Application>Microsoft Office PowerPoint</Application>
  <PresentationFormat>宽屏</PresentationFormat>
  <Paragraphs>127</Paragraphs>
  <Slides>19</Slides>
  <Notes>18</Notes>
  <HiddenSlides>0</HiddenSlides>
  <MMClips>18</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等线 Light</vt:lpstr>
      <vt:lpstr>黑体</vt:lpstr>
      <vt:lpstr>思源黑体 CN Regular</vt:lpstr>
      <vt:lpstr>幼圆</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炫彩多边形简约运营工作汇报PPT模板</dc:title>
  <dc:creator>Administrator</dc:creator>
  <cp:lastModifiedBy>王 育新</cp:lastModifiedBy>
  <cp:revision>417</cp:revision>
  <dcterms:created xsi:type="dcterms:W3CDTF">2017-07-25T14:12:10Z</dcterms:created>
  <dcterms:modified xsi:type="dcterms:W3CDTF">2018-08-07T11:02:26Z</dcterms:modified>
</cp:coreProperties>
</file>