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76" r:id="rId3"/>
    <p:sldId id="267" r:id="rId4"/>
    <p:sldId id="302" r:id="rId5"/>
    <p:sldId id="311" r:id="rId6"/>
    <p:sldId id="313" r:id="rId7"/>
    <p:sldId id="312" r:id="rId8"/>
    <p:sldId id="314" r:id="rId9"/>
    <p:sldId id="290" r:id="rId10"/>
    <p:sldId id="315" r:id="rId11"/>
    <p:sldId id="303" r:id="rId12"/>
    <p:sldId id="277" r:id="rId13"/>
    <p:sldId id="316" r:id="rId14"/>
    <p:sldId id="317" r:id="rId15"/>
    <p:sldId id="310" r:id="rId16"/>
    <p:sldId id="27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72" y="-106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57" y="957665"/>
            <a:ext cx="11567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第五章</a:t>
            </a:r>
            <a:r>
              <a:rPr lang="en-US" altLang="zh-CN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背景</a:t>
            </a:r>
            <a:r>
              <a:rPr lang="en-US" altLang="zh-CN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background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337" y="2795529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积善行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思利他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背景图片裁切区域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背景图片从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开始裁切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background-clip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content-box: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背景图片相对于内容边框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padding-box: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背景图片从内边距开始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背景图片相当于边框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复合型写法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背景是复合属性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background: color image repeat attachment position/size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省略部分会被默认值替代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position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size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之间要用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分割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16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圆角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boder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-radius)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839" y="1463603"/>
            <a:ext cx="958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盒子的展示的时候可以选择将盒子的边角裁剪一下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border-radius: 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32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px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em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% 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相对于宽度或者高度数值的百分比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圆角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boder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-radius)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839" y="1463603"/>
            <a:ext cx="95846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盒子的展示的时候可以选择将盒子的边角裁剪一下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单个角样式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上右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下右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可以两个值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一个值就是相同值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border-top-left-radius: 10px 20px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border-top-right-radius: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border-bottom-left-radius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	border-bottom-right-radius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圆角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boder</a:t>
            </a:r>
            <a:r>
              <a:rPr lang="en-US" altLang="zh-CN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-radius)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0839" y="1463603"/>
            <a:ext cx="1043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盒子的展示的时候可以选择将盒子的边角裁剪圆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多个角值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复合型写法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类似于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margin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border-radius: 10px;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四个角都是圆角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10px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border-radius: 10px 20px;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左上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右下  右上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左下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border-radius: 10px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20px 30px;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 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右上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左下 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border-radius: 10px 20px 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30px 40px;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左上  右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 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右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 左下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order-radius: 10px 20px 30px 40px/50px 60px 70px 80px;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规律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上上 右上上 右下下 左下下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左上左 右上右 右下右 左下左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0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857" y="726041"/>
            <a:ext cx="829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2857" y="2021121"/>
            <a:ext cx="5742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背景的相关属性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背景写法的要点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圆角相关写法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6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整理笔记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讨论交流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附件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第五章</a:t>
            </a:r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的作业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0839" y="1817921"/>
            <a:ext cx="9584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background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和圆角学习要点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背景的范围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前景之下直到边框外界的所有空间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内容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内边距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2.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背景颜色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定位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依附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基点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大小</a:t>
            </a: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圆角的值与写法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本堂课的要点</a:t>
            </a:r>
            <a:endParaRPr lang="zh-CN" altLang="en-US" sz="40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背景颜色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1141" y="1495804"/>
            <a:ext cx="103196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背景颜色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background-color: </a:t>
            </a:r>
            <a:r>
              <a:rPr lang="zh-CN" altLang="en-US" sz="2800" dirty="0" smtClean="0">
                <a:solidFill>
                  <a:schemeClr val="bg1"/>
                </a:solidFill>
              </a:rPr>
              <a:t>初始值为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rgba</a:t>
            </a:r>
            <a:r>
              <a:rPr lang="en-US" altLang="zh-CN" sz="2800" dirty="0" smtClean="0">
                <a:solidFill>
                  <a:schemeClr val="bg1"/>
                </a:solidFill>
              </a:rPr>
              <a:t>(0,0,0,0)(transparent)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单词</a:t>
            </a:r>
            <a:r>
              <a:rPr lang="en-US" altLang="zh-CN" sz="2800" dirty="0" smtClean="0">
                <a:solidFill>
                  <a:schemeClr val="bg1"/>
                </a:solidFill>
              </a:rPr>
              <a:t>: red/green/blue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RGB</a:t>
            </a:r>
            <a:r>
              <a:rPr lang="zh-CN" altLang="en-US" sz="2800" dirty="0">
                <a:solidFill>
                  <a:schemeClr val="bg1"/>
                </a:solidFill>
              </a:rPr>
              <a:t>颜色</a:t>
            </a:r>
            <a:r>
              <a:rPr lang="en-US" altLang="zh-CN" sz="2800" dirty="0">
                <a:solidFill>
                  <a:schemeClr val="bg1"/>
                </a:solidFill>
              </a:rPr>
              <a:t>: </a:t>
            </a:r>
            <a:r>
              <a:rPr lang="en-US" altLang="zh-CN" sz="2800" dirty="0" err="1">
                <a:solidFill>
                  <a:schemeClr val="bg1"/>
                </a:solidFill>
              </a:rPr>
              <a:t>rgb</a:t>
            </a:r>
            <a:r>
              <a:rPr lang="en-US" altLang="zh-CN" sz="2800" dirty="0">
                <a:solidFill>
                  <a:schemeClr val="bg1"/>
                </a:solidFill>
              </a:rPr>
              <a:t>(0,0,0)-</a:t>
            </a:r>
            <a:r>
              <a:rPr lang="en-US" altLang="zh-CN" sz="2800" dirty="0" err="1">
                <a:solidFill>
                  <a:schemeClr val="bg1"/>
                </a:solidFill>
              </a:rPr>
              <a:t>rgb</a:t>
            </a:r>
            <a:r>
              <a:rPr lang="en-US" altLang="zh-CN" sz="2800" dirty="0">
                <a:solidFill>
                  <a:schemeClr val="bg1"/>
                </a:solidFill>
              </a:rPr>
              <a:t>(255,255,255</a:t>
            </a:r>
            <a:r>
              <a:rPr lang="en-US" altLang="zh-CN" sz="2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r: red/g: green/b: blue;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十六位颜色</a:t>
            </a:r>
            <a:r>
              <a:rPr lang="en-US" altLang="zh-CN" sz="2800" dirty="0" smtClean="0">
                <a:solidFill>
                  <a:schemeClr val="bg1"/>
                </a:solidFill>
              </a:rPr>
              <a:t>: #000000-#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ffffff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大</a:t>
            </a:r>
            <a:r>
              <a:rPr lang="zh-CN" altLang="en-US" sz="2800" dirty="0" smtClean="0">
                <a:solidFill>
                  <a:schemeClr val="bg1"/>
                </a:solidFill>
              </a:rPr>
              <a:t>小写都可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但是要统一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#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aabbcc</a:t>
            </a:r>
            <a:r>
              <a:rPr lang="zh-CN" altLang="en-US" sz="2800" dirty="0" smtClean="0">
                <a:solidFill>
                  <a:schemeClr val="bg1"/>
                </a:solidFill>
              </a:rPr>
              <a:t>简写</a:t>
            </a:r>
            <a:r>
              <a:rPr lang="en-US" altLang="zh-CN" sz="2800" dirty="0" smtClean="0">
                <a:solidFill>
                  <a:schemeClr val="bg1"/>
                </a:solidFill>
              </a:rPr>
              <a:t>: #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abc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RGBA</a:t>
            </a:r>
            <a:r>
              <a:rPr lang="zh-CN" altLang="en-US" sz="2800" dirty="0" smtClean="0">
                <a:solidFill>
                  <a:schemeClr val="bg1"/>
                </a:solidFill>
              </a:rPr>
              <a:t>颜色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rgb</a:t>
            </a:r>
            <a:r>
              <a:rPr lang="en-US" altLang="zh-CN" sz="2800" dirty="0" smtClean="0">
                <a:solidFill>
                  <a:schemeClr val="bg1"/>
                </a:solidFill>
              </a:rPr>
              <a:t>(0,0,0,0)-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rgba</a:t>
            </a:r>
            <a:r>
              <a:rPr lang="en-US" altLang="zh-CN" sz="2800" dirty="0" smtClean="0">
                <a:solidFill>
                  <a:schemeClr val="bg1"/>
                </a:solidFill>
              </a:rPr>
              <a:t>(255,255,255,1);(</a:t>
            </a:r>
            <a:r>
              <a:rPr lang="zh-CN" altLang="en-US" sz="2800" dirty="0" smtClean="0">
                <a:solidFill>
                  <a:schemeClr val="bg1"/>
                </a:solidFill>
              </a:rPr>
              <a:t>也可以百分比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a: alpha(</a:t>
            </a:r>
            <a:r>
              <a:rPr lang="zh-CN" altLang="en-US" sz="2800" dirty="0" smtClean="0">
                <a:solidFill>
                  <a:schemeClr val="bg1"/>
                </a:solidFill>
              </a:rPr>
              <a:t>透明度</a:t>
            </a:r>
            <a:r>
              <a:rPr lang="en-US" altLang="zh-CN" sz="2800" dirty="0" smtClean="0">
                <a:solidFill>
                  <a:schemeClr val="bg1"/>
                </a:solidFill>
              </a:rPr>
              <a:t>): 0-1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HSL: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hsl</a:t>
            </a:r>
            <a:r>
              <a:rPr lang="en-US" altLang="zh-CN" sz="2800" dirty="0" smtClean="0">
                <a:solidFill>
                  <a:schemeClr val="bg1"/>
                </a:solidFill>
              </a:rPr>
              <a:t>(0,0%,0%)-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hsl</a:t>
            </a:r>
            <a:r>
              <a:rPr lang="en-US" altLang="zh-CN" sz="2800" dirty="0" smtClean="0">
                <a:solidFill>
                  <a:schemeClr val="bg1"/>
                </a:solidFill>
              </a:rPr>
              <a:t>(360,100%,100%)(</a:t>
            </a:r>
            <a:r>
              <a:rPr lang="zh-CN" altLang="en-US" sz="2800" dirty="0" smtClean="0">
                <a:solidFill>
                  <a:schemeClr val="bg1"/>
                </a:solidFill>
              </a:rPr>
              <a:t>不要求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不推荐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h: </a:t>
            </a:r>
            <a:r>
              <a:rPr lang="zh-CN" altLang="en-US" sz="2800" dirty="0" smtClean="0">
                <a:solidFill>
                  <a:schemeClr val="bg1"/>
                </a:solidFill>
              </a:rPr>
              <a:t>色调 </a:t>
            </a:r>
            <a:r>
              <a:rPr lang="en-US" altLang="zh-CN" sz="2800" dirty="0" smtClean="0">
                <a:solidFill>
                  <a:schemeClr val="bg1"/>
                </a:solidFill>
              </a:rPr>
              <a:t>s: </a:t>
            </a:r>
            <a:r>
              <a:rPr lang="zh-CN" altLang="en-US" sz="2800" dirty="0" smtClean="0">
                <a:solidFill>
                  <a:schemeClr val="bg1"/>
                </a:solidFill>
              </a:rPr>
              <a:t>饱和度 </a:t>
            </a:r>
            <a:r>
              <a:rPr lang="en-US" altLang="zh-CN" sz="2800" dirty="0" smtClean="0">
                <a:solidFill>
                  <a:schemeClr val="bg1"/>
                </a:solidFill>
              </a:rPr>
              <a:t>l: </a:t>
            </a:r>
            <a:r>
              <a:rPr lang="zh-CN" altLang="en-US" sz="2800" dirty="0" smtClean="0">
                <a:solidFill>
                  <a:schemeClr val="bg1"/>
                </a:solidFill>
              </a:rPr>
              <a:t>亮度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transparent: </a:t>
            </a:r>
            <a:r>
              <a:rPr lang="zh-CN" altLang="en-US" sz="2800" dirty="0" smtClean="0">
                <a:solidFill>
                  <a:schemeClr val="bg1"/>
                </a:solidFill>
              </a:rPr>
              <a:t>默认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透明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不继承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inherit: </a:t>
            </a:r>
            <a:r>
              <a:rPr lang="zh-CN" altLang="en-US" sz="2800" dirty="0" smtClean="0">
                <a:solidFill>
                  <a:schemeClr val="bg1"/>
                </a:solidFill>
              </a:rPr>
              <a:t>继承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1141" y="1710452"/>
            <a:ext cx="103196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背景图片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background-image:  </a:t>
            </a:r>
            <a:r>
              <a:rPr lang="zh-CN" altLang="en-US" sz="2800" dirty="0" smtClean="0">
                <a:solidFill>
                  <a:schemeClr val="bg1"/>
                </a:solidFill>
              </a:rPr>
              <a:t>初始值为</a:t>
            </a:r>
            <a:r>
              <a:rPr lang="en-US" altLang="zh-CN" sz="2800" dirty="0" smtClean="0">
                <a:solidFill>
                  <a:schemeClr val="bg1"/>
                </a:solidFill>
              </a:rPr>
              <a:t>none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url</a:t>
            </a:r>
            <a:r>
              <a:rPr lang="en-US" altLang="zh-CN" sz="2800" dirty="0" smtClean="0">
                <a:solidFill>
                  <a:schemeClr val="bg1"/>
                </a:solidFill>
              </a:rPr>
              <a:t>(‘</a:t>
            </a:r>
            <a:r>
              <a:rPr lang="zh-CN" altLang="en-US" sz="2800" dirty="0" smtClean="0">
                <a:solidFill>
                  <a:schemeClr val="bg1"/>
                </a:solidFill>
              </a:rPr>
              <a:t>图片地址</a:t>
            </a:r>
            <a:r>
              <a:rPr lang="en-US" altLang="zh-CN" sz="2800" dirty="0" smtClean="0">
                <a:solidFill>
                  <a:schemeClr val="bg1"/>
                </a:solidFill>
              </a:rPr>
              <a:t>’); /* </a:t>
            </a:r>
            <a:r>
              <a:rPr lang="zh-CN" altLang="en-US" sz="2800" dirty="0" smtClean="0">
                <a:solidFill>
                  <a:schemeClr val="bg1"/>
                </a:solidFill>
              </a:rPr>
              <a:t>支持</a:t>
            </a:r>
            <a:r>
              <a:rPr lang="en-US" altLang="zh-CN" sz="2800" dirty="0" smtClean="0">
                <a:solidFill>
                  <a:schemeClr val="bg1"/>
                </a:solidFill>
              </a:rPr>
              <a:t>gif </a:t>
            </a:r>
            <a:r>
              <a:rPr lang="zh-CN" altLang="en-US" sz="2800" dirty="0" smtClean="0">
                <a:solidFill>
                  <a:schemeClr val="bg1"/>
                </a:solidFill>
              </a:rPr>
              <a:t>动</a:t>
            </a:r>
            <a:r>
              <a:rPr lang="en-US" altLang="zh-CN" sz="2800" dirty="0" smtClean="0">
                <a:solidFill>
                  <a:schemeClr val="bg1"/>
                </a:solidFill>
              </a:rPr>
              <a:t>~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r>
              <a:rPr lang="en-US" altLang="zh-CN" sz="2800" dirty="0" smtClean="0">
                <a:solidFill>
                  <a:schemeClr val="bg1"/>
                </a:solidFill>
              </a:rPr>
              <a:t>*/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inherit: </a:t>
            </a:r>
            <a:r>
              <a:rPr lang="zh-CN" altLang="en-US" sz="2800" dirty="0" smtClean="0">
                <a:solidFill>
                  <a:schemeClr val="bg1"/>
                </a:solidFill>
              </a:rPr>
              <a:t>继承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.jpg    </a:t>
            </a:r>
            <a:r>
              <a:rPr lang="zh-CN" altLang="en-US" sz="2800" dirty="0" smtClean="0">
                <a:solidFill>
                  <a:schemeClr val="bg1"/>
                </a:solidFill>
              </a:rPr>
              <a:t>不支持动画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不支持透明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渐进显示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颜色丰富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有损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png</a:t>
            </a: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zh-CN" altLang="en-US" sz="2800" dirty="0" smtClean="0">
                <a:solidFill>
                  <a:schemeClr val="bg1"/>
                </a:solidFill>
              </a:rPr>
              <a:t>不支持动画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支持透明度</a:t>
            </a:r>
            <a:r>
              <a:rPr lang="en-US" altLang="zh-CN" sz="2800" dirty="0" smtClean="0">
                <a:solidFill>
                  <a:schemeClr val="bg1"/>
                </a:solidFill>
              </a:rPr>
              <a:t>, </a:t>
            </a:r>
            <a:r>
              <a:rPr lang="zh-CN" altLang="en-US" sz="2800" dirty="0" smtClean="0">
                <a:solidFill>
                  <a:schemeClr val="bg1"/>
                </a:solidFill>
              </a:rPr>
              <a:t>颜色更丰富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无损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.gif 	</a:t>
            </a:r>
            <a:r>
              <a:rPr lang="zh-CN" altLang="en-US" sz="2800" dirty="0" smtClean="0">
                <a:solidFill>
                  <a:schemeClr val="bg1"/>
                </a:solidFill>
              </a:rPr>
              <a:t>支持动画</a:t>
            </a:r>
            <a:r>
              <a:rPr lang="en-US" altLang="zh-CN" sz="2800" dirty="0" smtClean="0">
                <a:solidFill>
                  <a:schemeClr val="bg1"/>
                </a:solidFill>
              </a:rPr>
              <a:t>,256</a:t>
            </a:r>
            <a:r>
              <a:rPr lang="zh-CN" altLang="en-US" sz="2800" dirty="0" smtClean="0">
                <a:solidFill>
                  <a:schemeClr val="bg1"/>
                </a:solidFill>
              </a:rPr>
              <a:t>种颜色</a:t>
            </a:r>
            <a:r>
              <a:rPr lang="en-US" altLang="zh-CN" sz="2800" dirty="0" smtClean="0">
                <a:solidFill>
                  <a:schemeClr val="bg1"/>
                </a:solidFill>
              </a:rPr>
              <a:t>,2</a:t>
            </a:r>
            <a:r>
              <a:rPr lang="zh-CN" altLang="en-US" sz="2800" dirty="0" smtClean="0">
                <a:solidFill>
                  <a:schemeClr val="bg1"/>
                </a:solidFill>
              </a:rPr>
              <a:t>种透明度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渐进显示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.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webp</a:t>
            </a:r>
            <a:r>
              <a:rPr lang="zh-CN" altLang="en-US" sz="2800" dirty="0" smtClean="0">
                <a:solidFill>
                  <a:schemeClr val="bg1"/>
                </a:solidFill>
              </a:rPr>
              <a:t>支持动画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高压缩率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高加载速率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点个赞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背景图片平铺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1141" y="1710452"/>
            <a:ext cx="103196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背景图片平铺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background-repeat:</a:t>
            </a:r>
            <a:r>
              <a:rPr lang="zh-CN" altLang="en-US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</a:rPr>
              <a:t>初始值为</a:t>
            </a:r>
            <a:r>
              <a:rPr lang="en-US" altLang="zh-CN" sz="2800" dirty="0" smtClean="0">
                <a:solidFill>
                  <a:schemeClr val="bg1"/>
                </a:solidFill>
              </a:rPr>
              <a:t>repeat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分解为两个值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background-repeat-x/background-repeat-y</a:t>
            </a: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background-repeat-x: no-repeat;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写法二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background-repeat: repeat-x;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background-repeat: repeat-y;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背景图片位置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1141" y="1710452"/>
            <a:ext cx="103196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背景图片位置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background-position: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0% 0%;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背景图片有两个方向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zh-CN" altLang="en-US" sz="2800" dirty="0" smtClean="0">
                <a:solidFill>
                  <a:schemeClr val="bg1"/>
                </a:solidFill>
              </a:rPr>
              <a:t>什么是方向</a:t>
            </a:r>
            <a:r>
              <a:rPr lang="en-US" altLang="zh-CN" sz="28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水平方向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background-position-x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400" dirty="0" smtClean="0">
                <a:solidFill>
                  <a:schemeClr val="bg1"/>
                </a:solidFill>
              </a:rPr>
              <a:t>数值</a:t>
            </a:r>
            <a:r>
              <a:rPr lang="en-US" altLang="zh-CN" sz="2400" dirty="0" smtClean="0">
                <a:solidFill>
                  <a:schemeClr val="bg1"/>
                </a:solidFill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</a:rPr>
              <a:t>单位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px</a:t>
            </a:r>
            <a:r>
              <a:rPr lang="en-US" altLang="zh-CN" sz="2400" dirty="0" smtClean="0">
                <a:solidFill>
                  <a:schemeClr val="bg1"/>
                </a:solidFill>
              </a:rPr>
              <a:t>/%/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em</a:t>
            </a:r>
            <a:r>
              <a:rPr lang="zh-CN" altLang="en-US" sz="2400" dirty="0" smtClean="0">
                <a:solidFill>
                  <a:schemeClr val="bg1"/>
                </a:solidFill>
              </a:rPr>
              <a:t>等长度单位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竖直方向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backgroudn</a:t>
            </a:r>
            <a:r>
              <a:rPr lang="en-US" altLang="zh-CN" sz="2800" dirty="0" smtClean="0">
                <a:solidFill>
                  <a:schemeClr val="bg1"/>
                </a:solidFill>
              </a:rPr>
              <a:t>-position-y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复合型写法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background-position: </a:t>
            </a:r>
            <a:r>
              <a:rPr lang="zh-CN" altLang="en-US" sz="2800" dirty="0" smtClean="0">
                <a:solidFill>
                  <a:schemeClr val="bg1"/>
                </a:solidFill>
              </a:rPr>
              <a:t>水平 竖直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偏移起始点与终点始终在盒子内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描述写法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  <a:r>
              <a:rPr lang="zh-CN" altLang="en-US" sz="2800" dirty="0" smtClean="0">
                <a:solidFill>
                  <a:schemeClr val="bg1"/>
                </a:solidFill>
              </a:rPr>
              <a:t>水平</a:t>
            </a:r>
            <a:r>
              <a:rPr lang="en-US" altLang="zh-CN" sz="2800" dirty="0" smtClean="0">
                <a:solidFill>
                  <a:schemeClr val="bg1"/>
                </a:solidFill>
              </a:rPr>
              <a:t>: left(0%) center(50%) right(100%)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竖直</a:t>
            </a:r>
            <a:r>
              <a:rPr lang="en-US" altLang="zh-CN" sz="2800" dirty="0" smtClean="0">
                <a:solidFill>
                  <a:schemeClr val="bg1"/>
                </a:solidFill>
              </a:rPr>
              <a:t>: top(0%) center(50%) bottom(100%)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如果只写一个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第二个就是默认</a:t>
            </a:r>
            <a:r>
              <a:rPr lang="en-US" altLang="zh-CN" sz="2800" dirty="0" smtClean="0">
                <a:solidFill>
                  <a:schemeClr val="bg1"/>
                </a:solidFill>
              </a:rPr>
              <a:t>center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306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背景图片缩放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1141" y="1710452"/>
            <a:ext cx="103196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背景图片缩放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background-size: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0% 0%;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百分比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  <a:r>
              <a:rPr lang="zh-CN" altLang="en-US" sz="2800" dirty="0" smtClean="0">
                <a:solidFill>
                  <a:schemeClr val="bg1"/>
                </a:solidFill>
              </a:rPr>
              <a:t>按原始比例缩放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像素</a:t>
            </a:r>
            <a:r>
              <a:rPr lang="en-US" altLang="zh-CN" sz="2800" dirty="0" smtClean="0">
                <a:solidFill>
                  <a:schemeClr val="bg1"/>
                </a:solidFill>
              </a:rPr>
              <a:t>: </a:t>
            </a:r>
            <a:r>
              <a:rPr lang="zh-CN" altLang="en-US" sz="2800" dirty="0" smtClean="0">
                <a:solidFill>
                  <a:schemeClr val="bg1"/>
                </a:solidFill>
              </a:rPr>
              <a:t>直接数值</a:t>
            </a:r>
            <a:r>
              <a:rPr lang="en-US" altLang="zh-CN" sz="2800" dirty="0" smtClean="0">
                <a:solidFill>
                  <a:schemeClr val="bg1"/>
                </a:solidFill>
              </a:rPr>
              <a:t>; </a:t>
            </a:r>
            <a:r>
              <a:rPr lang="zh-CN" altLang="en-US" sz="2800" dirty="0" smtClean="0">
                <a:solidFill>
                  <a:schemeClr val="bg1"/>
                </a:solidFill>
              </a:rPr>
              <a:t>只有一个值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第二个默认</a:t>
            </a:r>
            <a:r>
              <a:rPr lang="en-US" altLang="zh-CN" sz="2800" dirty="0" smtClean="0">
                <a:solidFill>
                  <a:schemeClr val="bg1"/>
                </a:solidFill>
              </a:rPr>
              <a:t>auto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cover: </a:t>
            </a:r>
            <a:r>
              <a:rPr lang="zh-CN" altLang="en-US" sz="2800" dirty="0" smtClean="0">
                <a:solidFill>
                  <a:schemeClr val="bg1"/>
                </a:solidFill>
              </a:rPr>
              <a:t>图片等比缩放直到刚好覆盖背景区域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contain: </a:t>
            </a:r>
            <a:r>
              <a:rPr lang="zh-CN" altLang="en-US" sz="2800" dirty="0" smtClean="0">
                <a:solidFill>
                  <a:schemeClr val="bg1"/>
                </a:solidFill>
              </a:rPr>
              <a:t>图片等比缩放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直到有一条边触碰到边框就停止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数值可以写一个可以写两个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如果只有一个第二个就是默认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2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背景图片关联依附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1141" y="1710452"/>
            <a:ext cx="103196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背景图片关联依附</a:t>
            </a:r>
            <a:r>
              <a:rPr lang="en-US" altLang="zh-CN" sz="2800" dirty="0" smtClean="0">
                <a:solidFill>
                  <a:schemeClr val="bg1"/>
                </a:solidFill>
              </a:rPr>
              <a:t>: background-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attatchment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scroll: </a:t>
            </a:r>
            <a:r>
              <a:rPr lang="zh-CN" altLang="en-US" sz="2800" dirty="0" smtClean="0">
                <a:solidFill>
                  <a:schemeClr val="bg1"/>
                </a:solidFill>
              </a:rPr>
              <a:t>背景图片随着页面滚动而滚动</a:t>
            </a:r>
            <a:r>
              <a:rPr lang="en-US" altLang="zh-CN" sz="2800" dirty="0" smtClean="0">
                <a:solidFill>
                  <a:schemeClr val="bg1"/>
                </a:solidFill>
              </a:rPr>
              <a:t>;</a:t>
            </a:r>
            <a:r>
              <a:rPr lang="zh-CN" altLang="en-US" sz="2800" dirty="0" smtClean="0">
                <a:solidFill>
                  <a:schemeClr val="bg1"/>
                </a:solidFill>
              </a:rPr>
              <a:t>通常情况</a:t>
            </a:r>
            <a:r>
              <a:rPr lang="en-US" altLang="zh-CN" sz="2800" dirty="0" smtClean="0">
                <a:solidFill>
                  <a:schemeClr val="bg1"/>
                </a:solidFill>
              </a:rPr>
              <a:t>~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fixed: </a:t>
            </a:r>
            <a:r>
              <a:rPr lang="zh-CN" altLang="en-US" sz="2800" dirty="0" smtClean="0">
                <a:solidFill>
                  <a:schemeClr val="bg1"/>
                </a:solidFill>
              </a:rPr>
              <a:t>背景图片不随滚轮滚动而滚动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背景相对于浏览器窗口展示位置</a:t>
            </a:r>
            <a:r>
              <a:rPr lang="en-US" altLang="zh-CN" sz="2800" dirty="0" smtClean="0">
                <a:solidFill>
                  <a:schemeClr val="bg1"/>
                </a:solidFill>
              </a:rPr>
              <a:t>. 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1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=""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背景图片显示基点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839" y="1817921"/>
            <a:ext cx="958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背景图片从</a:t>
            </a:r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开始展示</a:t>
            </a:r>
            <a:r>
              <a:rPr lang="en-US" altLang="zh-CN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background-origin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content-box: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背景图片相对于内容边框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里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padding-box: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背景图片从内边距开始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border-box: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背景图片相当于边框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外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0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261</Words>
  <Application>Microsoft Office PowerPoint</Application>
  <PresentationFormat>自定义</PresentationFormat>
  <Paragraphs>129</Paragraphs>
  <Slides>16</Slides>
  <Notes>16</Notes>
  <HiddenSlides>0</HiddenSlides>
  <MMClips>16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Duban</cp:lastModifiedBy>
  <cp:revision>857</cp:revision>
  <dcterms:created xsi:type="dcterms:W3CDTF">2017-07-25T14:12:10Z</dcterms:created>
  <dcterms:modified xsi:type="dcterms:W3CDTF">2018-05-25T15:37:20Z</dcterms:modified>
</cp:coreProperties>
</file>