
<file path=[Content_Types].xml><?xml version="1.0" encoding="utf-8"?>
<Types xmlns="http://schemas.openxmlformats.org/package/2006/content-types">
  <Default Extension="bin" ContentType="application/vnd.openxmlformats-officedocument.oleObject"/>
  <Default Extension="jpeg" ContentType="image/jpeg"/>
  <Default Extension="mp3" ContentType="audio/m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5" r:id="rId2"/>
    <p:sldId id="276" r:id="rId3"/>
    <p:sldId id="302" r:id="rId4"/>
    <p:sldId id="324" r:id="rId5"/>
    <p:sldId id="267" r:id="rId6"/>
    <p:sldId id="323" r:id="rId7"/>
    <p:sldId id="290" r:id="rId8"/>
    <p:sldId id="329" r:id="rId9"/>
    <p:sldId id="325" r:id="rId10"/>
    <p:sldId id="328" r:id="rId11"/>
    <p:sldId id="326" r:id="rId12"/>
    <p:sldId id="330" r:id="rId13"/>
    <p:sldId id="331" r:id="rId14"/>
    <p:sldId id="332" r:id="rId15"/>
    <p:sldId id="333" r:id="rId16"/>
    <p:sldId id="334" r:id="rId17"/>
    <p:sldId id="275" r:id="rId18"/>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A6A31"/>
    <a:srgbClr val="FE4052"/>
    <a:srgbClr val="2D6B81"/>
    <a:srgbClr val="30BAA0"/>
    <a:srgbClr val="EB3F32"/>
    <a:srgbClr val="95DACD"/>
    <a:srgbClr val="2AB7AE"/>
    <a:srgbClr val="203864"/>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00" autoAdjust="0"/>
    <p:restoredTop sz="94660" autoAdjust="0"/>
  </p:normalViewPr>
  <p:slideViewPr>
    <p:cSldViewPr snapToGrid="0" showGuides="1">
      <p:cViewPr varScale="1">
        <p:scale>
          <a:sx n="72" d="100"/>
          <a:sy n="72" d="100"/>
        </p:scale>
        <p:origin x="708" y="54"/>
      </p:cViewPr>
      <p:guideLst>
        <p:guide orient="horz" pos="2205"/>
        <p:guide pos="3863"/>
      </p:guideLst>
    </p:cSldViewPr>
  </p:slideViewPr>
  <p:outlineViewPr>
    <p:cViewPr>
      <p:scale>
        <a:sx n="33" d="100"/>
        <a:sy n="33" d="100"/>
      </p:scale>
      <p:origin x="0" y="0"/>
    </p:cViewPr>
  </p:outlin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D99B61-1965-4EFE-8CC7-B07ABC51CE77}" type="datetimeFigureOut">
              <a:rPr lang="zh-CN" altLang="en-US" smtClean="0"/>
              <a:t>2019/1/12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8278BB-0B43-4416-AB87-665455D97D6B}" type="slidenum">
              <a:rPr lang="zh-CN" altLang="en-US" smtClean="0"/>
              <a:t>‹#›</a:t>
            </a:fld>
            <a:endParaRPr lang="zh-CN" altLang="en-US"/>
          </a:p>
        </p:txBody>
      </p:sp>
    </p:spTree>
    <p:extLst>
      <p:ext uri="{BB962C8B-B14F-4D97-AF65-F5344CB8AC3E}">
        <p14:creationId xmlns:p14="http://schemas.microsoft.com/office/powerpoint/2010/main" val="237353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1</a:t>
            </a:fld>
            <a:endParaRPr lang="zh-CN" altLang="en-US"/>
          </a:p>
        </p:txBody>
      </p:sp>
    </p:spTree>
    <p:extLst>
      <p:ext uri="{BB962C8B-B14F-4D97-AF65-F5344CB8AC3E}">
        <p14:creationId xmlns:p14="http://schemas.microsoft.com/office/powerpoint/2010/main" val="4074946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10</a:t>
            </a:fld>
            <a:endParaRPr lang="zh-CN" altLang="en-US"/>
          </a:p>
        </p:txBody>
      </p:sp>
    </p:spTree>
    <p:extLst>
      <p:ext uri="{BB962C8B-B14F-4D97-AF65-F5344CB8AC3E}">
        <p14:creationId xmlns:p14="http://schemas.microsoft.com/office/powerpoint/2010/main" val="2649701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11</a:t>
            </a:fld>
            <a:endParaRPr lang="zh-CN" altLang="en-US"/>
          </a:p>
        </p:txBody>
      </p:sp>
    </p:spTree>
    <p:extLst>
      <p:ext uri="{BB962C8B-B14F-4D97-AF65-F5344CB8AC3E}">
        <p14:creationId xmlns:p14="http://schemas.microsoft.com/office/powerpoint/2010/main" val="2674258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12</a:t>
            </a:fld>
            <a:endParaRPr lang="zh-CN" altLang="en-US"/>
          </a:p>
        </p:txBody>
      </p:sp>
    </p:spTree>
    <p:extLst>
      <p:ext uri="{BB962C8B-B14F-4D97-AF65-F5344CB8AC3E}">
        <p14:creationId xmlns:p14="http://schemas.microsoft.com/office/powerpoint/2010/main" val="3204449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13</a:t>
            </a:fld>
            <a:endParaRPr lang="zh-CN" altLang="en-US"/>
          </a:p>
        </p:txBody>
      </p:sp>
    </p:spTree>
    <p:extLst>
      <p:ext uri="{BB962C8B-B14F-4D97-AF65-F5344CB8AC3E}">
        <p14:creationId xmlns:p14="http://schemas.microsoft.com/office/powerpoint/2010/main" val="3065432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14</a:t>
            </a:fld>
            <a:endParaRPr lang="zh-CN" altLang="en-US"/>
          </a:p>
        </p:txBody>
      </p:sp>
    </p:spTree>
    <p:extLst>
      <p:ext uri="{BB962C8B-B14F-4D97-AF65-F5344CB8AC3E}">
        <p14:creationId xmlns:p14="http://schemas.microsoft.com/office/powerpoint/2010/main" val="25474708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15</a:t>
            </a:fld>
            <a:endParaRPr lang="zh-CN" altLang="en-US"/>
          </a:p>
        </p:txBody>
      </p:sp>
    </p:spTree>
    <p:extLst>
      <p:ext uri="{BB962C8B-B14F-4D97-AF65-F5344CB8AC3E}">
        <p14:creationId xmlns:p14="http://schemas.microsoft.com/office/powerpoint/2010/main" val="3725251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16</a:t>
            </a:fld>
            <a:endParaRPr lang="zh-CN" altLang="en-US"/>
          </a:p>
        </p:txBody>
      </p:sp>
    </p:spTree>
    <p:extLst>
      <p:ext uri="{BB962C8B-B14F-4D97-AF65-F5344CB8AC3E}">
        <p14:creationId xmlns:p14="http://schemas.microsoft.com/office/powerpoint/2010/main" val="20683978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17</a:t>
            </a:fld>
            <a:endParaRPr lang="zh-CN" altLang="en-US"/>
          </a:p>
        </p:txBody>
      </p:sp>
    </p:spTree>
    <p:extLst>
      <p:ext uri="{BB962C8B-B14F-4D97-AF65-F5344CB8AC3E}">
        <p14:creationId xmlns:p14="http://schemas.microsoft.com/office/powerpoint/2010/main" val="4074946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2</a:t>
            </a:fld>
            <a:endParaRPr lang="zh-CN" altLang="en-US"/>
          </a:p>
        </p:txBody>
      </p:sp>
    </p:spTree>
    <p:extLst>
      <p:ext uri="{BB962C8B-B14F-4D97-AF65-F5344CB8AC3E}">
        <p14:creationId xmlns:p14="http://schemas.microsoft.com/office/powerpoint/2010/main" val="4074946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3</a:t>
            </a:fld>
            <a:endParaRPr lang="zh-CN" altLang="en-US"/>
          </a:p>
        </p:txBody>
      </p:sp>
    </p:spTree>
    <p:extLst>
      <p:ext uri="{BB962C8B-B14F-4D97-AF65-F5344CB8AC3E}">
        <p14:creationId xmlns:p14="http://schemas.microsoft.com/office/powerpoint/2010/main" val="4074946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4</a:t>
            </a:fld>
            <a:endParaRPr lang="zh-CN" altLang="en-US"/>
          </a:p>
        </p:txBody>
      </p:sp>
    </p:spTree>
    <p:extLst>
      <p:ext uri="{BB962C8B-B14F-4D97-AF65-F5344CB8AC3E}">
        <p14:creationId xmlns:p14="http://schemas.microsoft.com/office/powerpoint/2010/main" val="3490777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5</a:t>
            </a:fld>
            <a:endParaRPr lang="zh-CN" altLang="en-US"/>
          </a:p>
        </p:txBody>
      </p:sp>
    </p:spTree>
    <p:extLst>
      <p:ext uri="{BB962C8B-B14F-4D97-AF65-F5344CB8AC3E}">
        <p14:creationId xmlns:p14="http://schemas.microsoft.com/office/powerpoint/2010/main" val="4074946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6</a:t>
            </a:fld>
            <a:endParaRPr lang="zh-CN" altLang="en-US"/>
          </a:p>
        </p:txBody>
      </p:sp>
    </p:spTree>
    <p:extLst>
      <p:ext uri="{BB962C8B-B14F-4D97-AF65-F5344CB8AC3E}">
        <p14:creationId xmlns:p14="http://schemas.microsoft.com/office/powerpoint/2010/main" val="4127759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7</a:t>
            </a:fld>
            <a:endParaRPr lang="zh-CN" altLang="en-US"/>
          </a:p>
        </p:txBody>
      </p:sp>
    </p:spTree>
    <p:extLst>
      <p:ext uri="{BB962C8B-B14F-4D97-AF65-F5344CB8AC3E}">
        <p14:creationId xmlns:p14="http://schemas.microsoft.com/office/powerpoint/2010/main" val="4074946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8</a:t>
            </a:fld>
            <a:endParaRPr lang="zh-CN" altLang="en-US"/>
          </a:p>
        </p:txBody>
      </p:sp>
    </p:spTree>
    <p:extLst>
      <p:ext uri="{BB962C8B-B14F-4D97-AF65-F5344CB8AC3E}">
        <p14:creationId xmlns:p14="http://schemas.microsoft.com/office/powerpoint/2010/main" val="1722414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9</a:t>
            </a:fld>
            <a:endParaRPr lang="zh-CN" altLang="en-US"/>
          </a:p>
        </p:txBody>
      </p:sp>
    </p:spTree>
    <p:extLst>
      <p:ext uri="{BB962C8B-B14F-4D97-AF65-F5344CB8AC3E}">
        <p14:creationId xmlns:p14="http://schemas.microsoft.com/office/powerpoint/2010/main" val="2567526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E88861-68FC-4AEA-98F9-FBF694DA10E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63D7916-F8D3-4CB7-9890-7D1913FD68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8B0A1E82-8289-4819-87B3-D5CF14621CCE}"/>
              </a:ext>
            </a:extLst>
          </p:cNvPr>
          <p:cNvSpPr>
            <a:spLocks noGrp="1"/>
          </p:cNvSpPr>
          <p:nvPr>
            <p:ph type="dt" sz="half" idx="10"/>
          </p:nvPr>
        </p:nvSpPr>
        <p:spPr/>
        <p:txBody>
          <a:bodyPr/>
          <a:lstStyle/>
          <a:p>
            <a:fld id="{3C95AA19-1DBA-4536-AE77-3798F5218B94}" type="datetimeFigureOut">
              <a:rPr lang="zh-CN" altLang="en-US" smtClean="0"/>
              <a:t>2019/1/12</a:t>
            </a:fld>
            <a:endParaRPr lang="zh-CN" altLang="en-US"/>
          </a:p>
        </p:txBody>
      </p:sp>
      <p:sp>
        <p:nvSpPr>
          <p:cNvPr id="5" name="页脚占位符 4">
            <a:extLst>
              <a:ext uri="{FF2B5EF4-FFF2-40B4-BE49-F238E27FC236}">
                <a16:creationId xmlns:a16="http://schemas.microsoft.com/office/drawing/2014/main" id="{CCE3385B-2A41-4B18-A839-B90FC4CC37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5BAC0C-7DC4-44E4-9D06-DCEBB439F879}"/>
              </a:ext>
            </a:extLst>
          </p:cNvPr>
          <p:cNvSpPr>
            <a:spLocks noGrp="1"/>
          </p:cNvSpPr>
          <p:nvPr>
            <p:ph type="sldNum" sz="quarter" idx="12"/>
          </p:nvPr>
        </p:nvSpPr>
        <p:spPr/>
        <p:txBody>
          <a:bodyPr/>
          <a:lstStyle/>
          <a:p>
            <a:fld id="{64640597-647B-4160-821B-B765FEAFEA79}" type="slidenum">
              <a:rPr lang="zh-CN" altLang="en-US" smtClean="0"/>
              <a:t>‹#›</a:t>
            </a:fld>
            <a:endParaRPr lang="zh-CN" altLang="en-US"/>
          </a:p>
        </p:txBody>
      </p:sp>
    </p:spTree>
    <p:extLst>
      <p:ext uri="{BB962C8B-B14F-4D97-AF65-F5344CB8AC3E}">
        <p14:creationId xmlns:p14="http://schemas.microsoft.com/office/powerpoint/2010/main" val="3281829243"/>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E619EA-7A11-47CE-9AF5-C5FB5D1FC0B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9E5FD84-4A4A-4290-B403-A9D7A4A9E67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17AF4ED-4C3E-4180-9D88-7D0873928403}"/>
              </a:ext>
            </a:extLst>
          </p:cNvPr>
          <p:cNvSpPr>
            <a:spLocks noGrp="1"/>
          </p:cNvSpPr>
          <p:nvPr>
            <p:ph type="dt" sz="half" idx="10"/>
          </p:nvPr>
        </p:nvSpPr>
        <p:spPr/>
        <p:txBody>
          <a:bodyPr/>
          <a:lstStyle/>
          <a:p>
            <a:fld id="{3C95AA19-1DBA-4536-AE77-3798F5218B94}" type="datetimeFigureOut">
              <a:rPr lang="zh-CN" altLang="en-US" smtClean="0"/>
              <a:t>2019/1/12</a:t>
            </a:fld>
            <a:endParaRPr lang="zh-CN" altLang="en-US"/>
          </a:p>
        </p:txBody>
      </p:sp>
      <p:sp>
        <p:nvSpPr>
          <p:cNvPr id="5" name="页脚占位符 4">
            <a:extLst>
              <a:ext uri="{FF2B5EF4-FFF2-40B4-BE49-F238E27FC236}">
                <a16:creationId xmlns:a16="http://schemas.microsoft.com/office/drawing/2014/main" id="{731914C0-378C-4FE5-BFB6-5379D6E6C3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FB46C3-02BE-4AC5-9F71-2A9E21383EC5}"/>
              </a:ext>
            </a:extLst>
          </p:cNvPr>
          <p:cNvSpPr>
            <a:spLocks noGrp="1"/>
          </p:cNvSpPr>
          <p:nvPr>
            <p:ph type="sldNum" sz="quarter" idx="12"/>
          </p:nvPr>
        </p:nvSpPr>
        <p:spPr/>
        <p:txBody>
          <a:bodyPr/>
          <a:lstStyle/>
          <a:p>
            <a:fld id="{64640597-647B-4160-821B-B765FEAFEA79}" type="slidenum">
              <a:rPr lang="zh-CN" altLang="en-US" smtClean="0"/>
              <a:t>‹#›</a:t>
            </a:fld>
            <a:endParaRPr lang="zh-CN" altLang="en-US"/>
          </a:p>
        </p:txBody>
      </p:sp>
    </p:spTree>
    <p:extLst>
      <p:ext uri="{BB962C8B-B14F-4D97-AF65-F5344CB8AC3E}">
        <p14:creationId xmlns:p14="http://schemas.microsoft.com/office/powerpoint/2010/main" val="1322132653"/>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14F8FCB-C639-40CE-86BD-4E0CE340D0A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1DD7DC9-1CE5-4C14-B7BD-8EC2E10D250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48B0A06-FC06-4823-8603-C0364D656E22}"/>
              </a:ext>
            </a:extLst>
          </p:cNvPr>
          <p:cNvSpPr>
            <a:spLocks noGrp="1"/>
          </p:cNvSpPr>
          <p:nvPr>
            <p:ph type="dt" sz="half" idx="10"/>
          </p:nvPr>
        </p:nvSpPr>
        <p:spPr/>
        <p:txBody>
          <a:bodyPr/>
          <a:lstStyle/>
          <a:p>
            <a:fld id="{3C95AA19-1DBA-4536-AE77-3798F5218B94}" type="datetimeFigureOut">
              <a:rPr lang="zh-CN" altLang="en-US" smtClean="0"/>
              <a:t>2019/1/12</a:t>
            </a:fld>
            <a:endParaRPr lang="zh-CN" altLang="en-US"/>
          </a:p>
        </p:txBody>
      </p:sp>
      <p:sp>
        <p:nvSpPr>
          <p:cNvPr id="5" name="页脚占位符 4">
            <a:extLst>
              <a:ext uri="{FF2B5EF4-FFF2-40B4-BE49-F238E27FC236}">
                <a16:creationId xmlns:a16="http://schemas.microsoft.com/office/drawing/2014/main" id="{183100C9-490F-4558-8943-204AA3D4AD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B3501E-E940-48FB-AB13-F9291694E586}"/>
              </a:ext>
            </a:extLst>
          </p:cNvPr>
          <p:cNvSpPr>
            <a:spLocks noGrp="1"/>
          </p:cNvSpPr>
          <p:nvPr>
            <p:ph type="sldNum" sz="quarter" idx="12"/>
          </p:nvPr>
        </p:nvSpPr>
        <p:spPr/>
        <p:txBody>
          <a:bodyPr/>
          <a:lstStyle/>
          <a:p>
            <a:fld id="{64640597-647B-4160-821B-B765FEAFEA79}" type="slidenum">
              <a:rPr lang="zh-CN" altLang="en-US" smtClean="0"/>
              <a:t>‹#›</a:t>
            </a:fld>
            <a:endParaRPr lang="zh-CN" altLang="en-US"/>
          </a:p>
        </p:txBody>
      </p:sp>
    </p:spTree>
    <p:extLst>
      <p:ext uri="{BB962C8B-B14F-4D97-AF65-F5344CB8AC3E}">
        <p14:creationId xmlns:p14="http://schemas.microsoft.com/office/powerpoint/2010/main" val="602191725"/>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9B1DED-71D3-44ED-BBBA-1199D425384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7ABC780-8EB3-4FCE-8D78-5DADB618C26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EA04F2D-4621-4D12-AF80-7CF919118867}"/>
              </a:ext>
            </a:extLst>
          </p:cNvPr>
          <p:cNvSpPr>
            <a:spLocks noGrp="1"/>
          </p:cNvSpPr>
          <p:nvPr>
            <p:ph type="dt" sz="half" idx="10"/>
          </p:nvPr>
        </p:nvSpPr>
        <p:spPr/>
        <p:txBody>
          <a:bodyPr/>
          <a:lstStyle/>
          <a:p>
            <a:fld id="{3C95AA19-1DBA-4536-AE77-3798F5218B94}" type="datetimeFigureOut">
              <a:rPr lang="zh-CN" altLang="en-US" smtClean="0"/>
              <a:t>2019/1/12</a:t>
            </a:fld>
            <a:endParaRPr lang="zh-CN" altLang="en-US"/>
          </a:p>
        </p:txBody>
      </p:sp>
      <p:sp>
        <p:nvSpPr>
          <p:cNvPr id="5" name="页脚占位符 4">
            <a:extLst>
              <a:ext uri="{FF2B5EF4-FFF2-40B4-BE49-F238E27FC236}">
                <a16:creationId xmlns:a16="http://schemas.microsoft.com/office/drawing/2014/main" id="{871B307D-A64B-4D17-8216-570E8466E1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6CC741-DA88-4931-A911-CC83CEE1689B}"/>
              </a:ext>
            </a:extLst>
          </p:cNvPr>
          <p:cNvSpPr>
            <a:spLocks noGrp="1"/>
          </p:cNvSpPr>
          <p:nvPr>
            <p:ph type="sldNum" sz="quarter" idx="12"/>
          </p:nvPr>
        </p:nvSpPr>
        <p:spPr/>
        <p:txBody>
          <a:bodyPr/>
          <a:lstStyle/>
          <a:p>
            <a:fld id="{64640597-647B-4160-821B-B765FEAFEA79}" type="slidenum">
              <a:rPr lang="zh-CN" altLang="en-US" smtClean="0"/>
              <a:t>‹#›</a:t>
            </a:fld>
            <a:endParaRPr lang="zh-CN" altLang="en-US"/>
          </a:p>
        </p:txBody>
      </p:sp>
    </p:spTree>
    <p:extLst>
      <p:ext uri="{BB962C8B-B14F-4D97-AF65-F5344CB8AC3E}">
        <p14:creationId xmlns:p14="http://schemas.microsoft.com/office/powerpoint/2010/main" val="2864808393"/>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2E0300-5CB3-490D-B59F-DC6BFC4F154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6EF1CBE-6614-4528-8FE7-CFA7CF5F15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56B9B41-2EAC-4F02-88F2-30EDB08CD372}"/>
              </a:ext>
            </a:extLst>
          </p:cNvPr>
          <p:cNvSpPr>
            <a:spLocks noGrp="1"/>
          </p:cNvSpPr>
          <p:nvPr>
            <p:ph type="dt" sz="half" idx="10"/>
          </p:nvPr>
        </p:nvSpPr>
        <p:spPr/>
        <p:txBody>
          <a:bodyPr/>
          <a:lstStyle/>
          <a:p>
            <a:fld id="{3C95AA19-1DBA-4536-AE77-3798F5218B94}" type="datetimeFigureOut">
              <a:rPr lang="zh-CN" altLang="en-US" smtClean="0"/>
              <a:t>2019/1/12</a:t>
            </a:fld>
            <a:endParaRPr lang="zh-CN" altLang="en-US"/>
          </a:p>
        </p:txBody>
      </p:sp>
      <p:sp>
        <p:nvSpPr>
          <p:cNvPr id="5" name="页脚占位符 4">
            <a:extLst>
              <a:ext uri="{FF2B5EF4-FFF2-40B4-BE49-F238E27FC236}">
                <a16:creationId xmlns:a16="http://schemas.microsoft.com/office/drawing/2014/main" id="{36D9E8BF-193D-4C26-90C2-0D65675414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866AAF-78AB-4C94-A72F-4626CBC1971E}"/>
              </a:ext>
            </a:extLst>
          </p:cNvPr>
          <p:cNvSpPr>
            <a:spLocks noGrp="1"/>
          </p:cNvSpPr>
          <p:nvPr>
            <p:ph type="sldNum" sz="quarter" idx="12"/>
          </p:nvPr>
        </p:nvSpPr>
        <p:spPr/>
        <p:txBody>
          <a:bodyPr/>
          <a:lstStyle/>
          <a:p>
            <a:fld id="{64640597-647B-4160-821B-B765FEAFEA79}" type="slidenum">
              <a:rPr lang="zh-CN" altLang="en-US" smtClean="0"/>
              <a:t>‹#›</a:t>
            </a:fld>
            <a:endParaRPr lang="zh-CN" altLang="en-US"/>
          </a:p>
        </p:txBody>
      </p:sp>
    </p:spTree>
    <p:extLst>
      <p:ext uri="{BB962C8B-B14F-4D97-AF65-F5344CB8AC3E}">
        <p14:creationId xmlns:p14="http://schemas.microsoft.com/office/powerpoint/2010/main" val="4005757621"/>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C46C37-1CC0-4E79-A303-5FE1FE61D44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3F43B52-DE3D-4704-A451-2C1DD7F53939}"/>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7F87157-C606-43B7-8644-413B0F677C5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B7EDE8C-1226-4CC9-BF1D-9A8E7F584AA7}"/>
              </a:ext>
            </a:extLst>
          </p:cNvPr>
          <p:cNvSpPr>
            <a:spLocks noGrp="1"/>
          </p:cNvSpPr>
          <p:nvPr>
            <p:ph type="dt" sz="half" idx="10"/>
          </p:nvPr>
        </p:nvSpPr>
        <p:spPr/>
        <p:txBody>
          <a:bodyPr/>
          <a:lstStyle/>
          <a:p>
            <a:fld id="{3C95AA19-1DBA-4536-AE77-3798F5218B94}" type="datetimeFigureOut">
              <a:rPr lang="zh-CN" altLang="en-US" smtClean="0"/>
              <a:t>2019/1/12</a:t>
            </a:fld>
            <a:endParaRPr lang="zh-CN" altLang="en-US"/>
          </a:p>
        </p:txBody>
      </p:sp>
      <p:sp>
        <p:nvSpPr>
          <p:cNvPr id="6" name="页脚占位符 5">
            <a:extLst>
              <a:ext uri="{FF2B5EF4-FFF2-40B4-BE49-F238E27FC236}">
                <a16:creationId xmlns:a16="http://schemas.microsoft.com/office/drawing/2014/main" id="{0AEC4466-A7D5-493B-A252-17D2EB3A9F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DADDE1C-B312-4857-9F40-72D60E8C3027}"/>
              </a:ext>
            </a:extLst>
          </p:cNvPr>
          <p:cNvSpPr>
            <a:spLocks noGrp="1"/>
          </p:cNvSpPr>
          <p:nvPr>
            <p:ph type="sldNum" sz="quarter" idx="12"/>
          </p:nvPr>
        </p:nvSpPr>
        <p:spPr/>
        <p:txBody>
          <a:bodyPr/>
          <a:lstStyle/>
          <a:p>
            <a:fld id="{64640597-647B-4160-821B-B765FEAFEA79}" type="slidenum">
              <a:rPr lang="zh-CN" altLang="en-US" smtClean="0"/>
              <a:t>‹#›</a:t>
            </a:fld>
            <a:endParaRPr lang="zh-CN" altLang="en-US"/>
          </a:p>
        </p:txBody>
      </p:sp>
    </p:spTree>
    <p:extLst>
      <p:ext uri="{BB962C8B-B14F-4D97-AF65-F5344CB8AC3E}">
        <p14:creationId xmlns:p14="http://schemas.microsoft.com/office/powerpoint/2010/main" val="287822904"/>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831FD0-4521-4B71-B496-BB6ABBC7CF2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4B6BAE6-2929-40B3-95B4-D610842479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2440283-92CC-479D-B868-60B4691D74F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32A9FCD4-FD55-43CF-BEAD-A00C18D48B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F993449-B850-4555-9455-E8C808E5D94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A31BE21-9AB7-466F-8A8C-2BCEB0C0C8BF}"/>
              </a:ext>
            </a:extLst>
          </p:cNvPr>
          <p:cNvSpPr>
            <a:spLocks noGrp="1"/>
          </p:cNvSpPr>
          <p:nvPr>
            <p:ph type="dt" sz="half" idx="10"/>
          </p:nvPr>
        </p:nvSpPr>
        <p:spPr/>
        <p:txBody>
          <a:bodyPr/>
          <a:lstStyle/>
          <a:p>
            <a:fld id="{3C95AA19-1DBA-4536-AE77-3798F5218B94}" type="datetimeFigureOut">
              <a:rPr lang="zh-CN" altLang="en-US" smtClean="0"/>
              <a:t>2019/1/12</a:t>
            </a:fld>
            <a:endParaRPr lang="zh-CN" altLang="en-US"/>
          </a:p>
        </p:txBody>
      </p:sp>
      <p:sp>
        <p:nvSpPr>
          <p:cNvPr id="8" name="页脚占位符 7">
            <a:extLst>
              <a:ext uri="{FF2B5EF4-FFF2-40B4-BE49-F238E27FC236}">
                <a16:creationId xmlns:a16="http://schemas.microsoft.com/office/drawing/2014/main" id="{D777BA08-F043-43CF-B237-DE4A77F868A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43694DC-BBB8-4536-AB04-B49E4C527DD0}"/>
              </a:ext>
            </a:extLst>
          </p:cNvPr>
          <p:cNvSpPr>
            <a:spLocks noGrp="1"/>
          </p:cNvSpPr>
          <p:nvPr>
            <p:ph type="sldNum" sz="quarter" idx="12"/>
          </p:nvPr>
        </p:nvSpPr>
        <p:spPr/>
        <p:txBody>
          <a:bodyPr/>
          <a:lstStyle/>
          <a:p>
            <a:fld id="{64640597-647B-4160-821B-B765FEAFEA79}" type="slidenum">
              <a:rPr lang="zh-CN" altLang="en-US" smtClean="0"/>
              <a:t>‹#›</a:t>
            </a:fld>
            <a:endParaRPr lang="zh-CN" altLang="en-US"/>
          </a:p>
        </p:txBody>
      </p:sp>
    </p:spTree>
    <p:extLst>
      <p:ext uri="{BB962C8B-B14F-4D97-AF65-F5344CB8AC3E}">
        <p14:creationId xmlns:p14="http://schemas.microsoft.com/office/powerpoint/2010/main" val="1659651301"/>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8A976-83E7-4489-A678-CFE5AE22902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B7C0FD6-C8AE-4FD3-821A-03EA1CA02FAB}"/>
              </a:ext>
            </a:extLst>
          </p:cNvPr>
          <p:cNvSpPr>
            <a:spLocks noGrp="1"/>
          </p:cNvSpPr>
          <p:nvPr>
            <p:ph type="dt" sz="half" idx="10"/>
          </p:nvPr>
        </p:nvSpPr>
        <p:spPr/>
        <p:txBody>
          <a:bodyPr/>
          <a:lstStyle/>
          <a:p>
            <a:fld id="{3C95AA19-1DBA-4536-AE77-3798F5218B94}" type="datetimeFigureOut">
              <a:rPr lang="zh-CN" altLang="en-US" smtClean="0"/>
              <a:t>2019/1/12</a:t>
            </a:fld>
            <a:endParaRPr lang="zh-CN" altLang="en-US"/>
          </a:p>
        </p:txBody>
      </p:sp>
      <p:sp>
        <p:nvSpPr>
          <p:cNvPr id="4" name="页脚占位符 3">
            <a:extLst>
              <a:ext uri="{FF2B5EF4-FFF2-40B4-BE49-F238E27FC236}">
                <a16:creationId xmlns:a16="http://schemas.microsoft.com/office/drawing/2014/main" id="{847F1A97-0A44-4284-88E3-D5FB3C54A84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C4D4369-2FAF-40E0-AAB3-F7D94EEFAEB2}"/>
              </a:ext>
            </a:extLst>
          </p:cNvPr>
          <p:cNvSpPr>
            <a:spLocks noGrp="1"/>
          </p:cNvSpPr>
          <p:nvPr>
            <p:ph type="sldNum" sz="quarter" idx="12"/>
          </p:nvPr>
        </p:nvSpPr>
        <p:spPr/>
        <p:txBody>
          <a:bodyPr/>
          <a:lstStyle/>
          <a:p>
            <a:fld id="{64640597-647B-4160-821B-B765FEAFEA79}" type="slidenum">
              <a:rPr lang="zh-CN" altLang="en-US" smtClean="0"/>
              <a:t>‹#›</a:t>
            </a:fld>
            <a:endParaRPr lang="zh-CN" altLang="en-US"/>
          </a:p>
        </p:txBody>
      </p:sp>
    </p:spTree>
    <p:extLst>
      <p:ext uri="{BB962C8B-B14F-4D97-AF65-F5344CB8AC3E}">
        <p14:creationId xmlns:p14="http://schemas.microsoft.com/office/powerpoint/2010/main" val="2903401345"/>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C384350-9C43-4B24-B53A-5550392221D7}"/>
              </a:ext>
            </a:extLst>
          </p:cNvPr>
          <p:cNvSpPr>
            <a:spLocks noGrp="1"/>
          </p:cNvSpPr>
          <p:nvPr>
            <p:ph type="dt" sz="half" idx="10"/>
          </p:nvPr>
        </p:nvSpPr>
        <p:spPr/>
        <p:txBody>
          <a:bodyPr/>
          <a:lstStyle/>
          <a:p>
            <a:fld id="{3C95AA19-1DBA-4536-AE77-3798F5218B94}" type="datetimeFigureOut">
              <a:rPr lang="zh-CN" altLang="en-US" smtClean="0"/>
              <a:t>2019/1/12</a:t>
            </a:fld>
            <a:endParaRPr lang="zh-CN" altLang="en-US"/>
          </a:p>
        </p:txBody>
      </p:sp>
      <p:sp>
        <p:nvSpPr>
          <p:cNvPr id="3" name="页脚占位符 2">
            <a:extLst>
              <a:ext uri="{FF2B5EF4-FFF2-40B4-BE49-F238E27FC236}">
                <a16:creationId xmlns:a16="http://schemas.microsoft.com/office/drawing/2014/main" id="{1874CF69-4B84-44E7-9E3E-C39A4982C39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5BA9226-E063-4B0A-A098-478BF975B9B5}"/>
              </a:ext>
            </a:extLst>
          </p:cNvPr>
          <p:cNvSpPr>
            <a:spLocks noGrp="1"/>
          </p:cNvSpPr>
          <p:nvPr>
            <p:ph type="sldNum" sz="quarter" idx="12"/>
          </p:nvPr>
        </p:nvSpPr>
        <p:spPr/>
        <p:txBody>
          <a:bodyPr/>
          <a:lstStyle/>
          <a:p>
            <a:fld id="{64640597-647B-4160-821B-B765FEAFEA79}" type="slidenum">
              <a:rPr lang="zh-CN" altLang="en-US" smtClean="0"/>
              <a:t>‹#›</a:t>
            </a:fld>
            <a:endParaRPr lang="zh-CN" altLang="en-US"/>
          </a:p>
        </p:txBody>
      </p:sp>
    </p:spTree>
    <p:extLst>
      <p:ext uri="{BB962C8B-B14F-4D97-AF65-F5344CB8AC3E}">
        <p14:creationId xmlns:p14="http://schemas.microsoft.com/office/powerpoint/2010/main" val="507495582"/>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DA02CA-EA6E-49DE-BD85-F4317312869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AA70FF3-1FD3-4767-AC15-CD6D6064AA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9A21953-4705-4247-8447-0EFB8B56F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1D485AD-FEB3-4674-9E4F-C54274D3E9E9}"/>
              </a:ext>
            </a:extLst>
          </p:cNvPr>
          <p:cNvSpPr>
            <a:spLocks noGrp="1"/>
          </p:cNvSpPr>
          <p:nvPr>
            <p:ph type="dt" sz="half" idx="10"/>
          </p:nvPr>
        </p:nvSpPr>
        <p:spPr/>
        <p:txBody>
          <a:bodyPr/>
          <a:lstStyle/>
          <a:p>
            <a:fld id="{3C95AA19-1DBA-4536-AE77-3798F5218B94}" type="datetimeFigureOut">
              <a:rPr lang="zh-CN" altLang="en-US" smtClean="0"/>
              <a:t>2019/1/12</a:t>
            </a:fld>
            <a:endParaRPr lang="zh-CN" altLang="en-US"/>
          </a:p>
        </p:txBody>
      </p:sp>
      <p:sp>
        <p:nvSpPr>
          <p:cNvPr id="6" name="页脚占位符 5">
            <a:extLst>
              <a:ext uri="{FF2B5EF4-FFF2-40B4-BE49-F238E27FC236}">
                <a16:creationId xmlns:a16="http://schemas.microsoft.com/office/drawing/2014/main" id="{802BE61E-D0C7-4683-BF15-0D95F9E47F6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D21329-A680-4994-840A-3BE6FE23BF73}"/>
              </a:ext>
            </a:extLst>
          </p:cNvPr>
          <p:cNvSpPr>
            <a:spLocks noGrp="1"/>
          </p:cNvSpPr>
          <p:nvPr>
            <p:ph type="sldNum" sz="quarter" idx="12"/>
          </p:nvPr>
        </p:nvSpPr>
        <p:spPr/>
        <p:txBody>
          <a:bodyPr/>
          <a:lstStyle/>
          <a:p>
            <a:fld id="{64640597-647B-4160-821B-B765FEAFEA79}" type="slidenum">
              <a:rPr lang="zh-CN" altLang="en-US" smtClean="0"/>
              <a:t>‹#›</a:t>
            </a:fld>
            <a:endParaRPr lang="zh-CN" altLang="en-US"/>
          </a:p>
        </p:txBody>
      </p:sp>
    </p:spTree>
    <p:extLst>
      <p:ext uri="{BB962C8B-B14F-4D97-AF65-F5344CB8AC3E}">
        <p14:creationId xmlns:p14="http://schemas.microsoft.com/office/powerpoint/2010/main" val="3714575826"/>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1B958D-E7D2-4696-A2F1-07B8EBFFC59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EBA68FB-1216-4EE6-ADCA-E305C9C20B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F6DD553-6ACA-48E9-8128-57D4805007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12D663D-A04D-40FB-94E7-5EC1B1DA4F01}"/>
              </a:ext>
            </a:extLst>
          </p:cNvPr>
          <p:cNvSpPr>
            <a:spLocks noGrp="1"/>
          </p:cNvSpPr>
          <p:nvPr>
            <p:ph type="dt" sz="half" idx="10"/>
          </p:nvPr>
        </p:nvSpPr>
        <p:spPr/>
        <p:txBody>
          <a:bodyPr/>
          <a:lstStyle/>
          <a:p>
            <a:fld id="{3C95AA19-1DBA-4536-AE77-3798F5218B94}" type="datetimeFigureOut">
              <a:rPr lang="zh-CN" altLang="en-US" smtClean="0"/>
              <a:t>2019/1/12</a:t>
            </a:fld>
            <a:endParaRPr lang="zh-CN" altLang="en-US"/>
          </a:p>
        </p:txBody>
      </p:sp>
      <p:sp>
        <p:nvSpPr>
          <p:cNvPr id="6" name="页脚占位符 5">
            <a:extLst>
              <a:ext uri="{FF2B5EF4-FFF2-40B4-BE49-F238E27FC236}">
                <a16:creationId xmlns:a16="http://schemas.microsoft.com/office/drawing/2014/main" id="{4583008E-0D5F-477C-B143-1D70B223354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FEF557A-6F52-43D0-82F0-23E954047D41}"/>
              </a:ext>
            </a:extLst>
          </p:cNvPr>
          <p:cNvSpPr>
            <a:spLocks noGrp="1"/>
          </p:cNvSpPr>
          <p:nvPr>
            <p:ph type="sldNum" sz="quarter" idx="12"/>
          </p:nvPr>
        </p:nvSpPr>
        <p:spPr/>
        <p:txBody>
          <a:bodyPr/>
          <a:lstStyle/>
          <a:p>
            <a:fld id="{64640597-647B-4160-821B-B765FEAFEA79}" type="slidenum">
              <a:rPr lang="zh-CN" altLang="en-US" smtClean="0"/>
              <a:t>‹#›</a:t>
            </a:fld>
            <a:endParaRPr lang="zh-CN" altLang="en-US"/>
          </a:p>
        </p:txBody>
      </p:sp>
    </p:spTree>
    <p:extLst>
      <p:ext uri="{BB962C8B-B14F-4D97-AF65-F5344CB8AC3E}">
        <p14:creationId xmlns:p14="http://schemas.microsoft.com/office/powerpoint/2010/main" val="327900718"/>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extLst>
              <a:ext uri="{BEBA8EAE-BF5A-486C-A8C5-ECC9F3942E4B}">
                <a14:imgProps xmlns:a14="http://schemas.microsoft.com/office/drawing/2010/main">
                  <a14:imgLayer r:embed="rId14">
                    <a14:imgEffect>
                      <a14:sharpenSoften amount="21000"/>
                    </a14:imgEffect>
                    <a14:imgEffect>
                      <a14:saturation sat="258000"/>
                    </a14:imgEffect>
                    <a14:imgEffect>
                      <a14:brightnessContrast bright="-2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ACF0C81-D217-4AB9-9823-AED8BBC8E7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72DA104-FE93-41A2-BE69-BBEE478299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3B8E6C3-D9DD-4997-B5D5-77AC230047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95AA19-1DBA-4536-AE77-3798F5218B94}" type="datetimeFigureOut">
              <a:rPr lang="zh-CN" altLang="en-US" smtClean="0"/>
              <a:t>2019/1/12</a:t>
            </a:fld>
            <a:endParaRPr lang="zh-CN" altLang="en-US"/>
          </a:p>
        </p:txBody>
      </p:sp>
      <p:sp>
        <p:nvSpPr>
          <p:cNvPr id="5" name="页脚占位符 4">
            <a:extLst>
              <a:ext uri="{FF2B5EF4-FFF2-40B4-BE49-F238E27FC236}">
                <a16:creationId xmlns:a16="http://schemas.microsoft.com/office/drawing/2014/main" id="{1F265C50-E409-434E-B1FA-1B6391672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9F7AF10-A73C-47B3-B489-584DC1E8BD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40597-647B-4160-821B-B765FEAFEA79}" type="slidenum">
              <a:rPr lang="zh-CN" altLang="en-US" smtClean="0"/>
              <a:t>‹#›</a:t>
            </a:fld>
            <a:endParaRPr lang="zh-CN" altLang="en-US"/>
          </a:p>
        </p:txBody>
      </p:sp>
    </p:spTree>
    <p:extLst>
      <p:ext uri="{BB962C8B-B14F-4D97-AF65-F5344CB8AC3E}">
        <p14:creationId xmlns:p14="http://schemas.microsoft.com/office/powerpoint/2010/main" val="853959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5.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audio" Target="../media/media1.mp3"/><Relationship Id="rId7" Type="http://schemas.openxmlformats.org/officeDocument/2006/relationships/image" Target="../media/image3.png"/><Relationship Id="rId2" Type="http://schemas.microsoft.com/office/2007/relationships/media" Target="../media/media1.mp3"/><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notesSlide" Target="../notesSlides/notesSlide8.xml"/><Relationship Id="rId4" Type="http://schemas.openxmlformats.org/officeDocument/2006/relationships/slideLayout" Target="../slideLayouts/slideLayout1.xml"/><Relationship Id="rId9"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久石譲 (Joe Hisaishi) - 月光の雲海">
            <a:hlinkClick r:id="" action="ppaction://media"/>
            <a:extLst>
              <a:ext uri="{FF2B5EF4-FFF2-40B4-BE49-F238E27FC236}">
                <a16:creationId xmlns:a16="http://schemas.microsoft.com/office/drawing/2014/main" id="{F3BF0438-6140-401E-B143-4D628AE760D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557760" y="5493038"/>
            <a:ext cx="609600" cy="6096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36528" y="4789707"/>
            <a:ext cx="2333625" cy="666750"/>
          </a:xfrm>
          <a:prstGeom prst="rect">
            <a:avLst/>
          </a:prstGeom>
        </p:spPr>
      </p:pic>
      <p:sp>
        <p:nvSpPr>
          <p:cNvPr id="5" name="TextBox 4"/>
          <p:cNvSpPr txBox="1"/>
          <p:nvPr/>
        </p:nvSpPr>
        <p:spPr>
          <a:xfrm>
            <a:off x="-361323" y="957387"/>
            <a:ext cx="13223883" cy="1107996"/>
          </a:xfrm>
          <a:prstGeom prst="rect">
            <a:avLst/>
          </a:prstGeom>
          <a:noFill/>
        </p:spPr>
        <p:txBody>
          <a:bodyPr wrap="square" rtlCol="0">
            <a:spAutoFit/>
          </a:bodyPr>
          <a:lstStyle/>
          <a:p>
            <a:pPr algn="ctr"/>
            <a:r>
              <a:rPr lang="zh-CN" altLang="en-US" sz="6600" dirty="0">
                <a:solidFill>
                  <a:schemeClr val="bg1"/>
                </a:solidFill>
                <a:latin typeface="幼圆" pitchFamily="49" charset="-122"/>
                <a:ea typeface="幼圆" pitchFamily="49" charset="-122"/>
              </a:rPr>
              <a:t>第七章</a:t>
            </a:r>
            <a:r>
              <a:rPr lang="en-US" altLang="zh-CN" sz="6600" dirty="0">
                <a:solidFill>
                  <a:schemeClr val="bg1"/>
                </a:solidFill>
                <a:latin typeface="幼圆" pitchFamily="49" charset="-122"/>
                <a:ea typeface="幼圆" pitchFamily="49" charset="-122"/>
              </a:rPr>
              <a:t>-</a:t>
            </a:r>
            <a:r>
              <a:rPr lang="zh-CN" altLang="en-US" sz="6600" dirty="0">
                <a:solidFill>
                  <a:schemeClr val="bg1"/>
                </a:solidFill>
                <a:latin typeface="幼圆" pitchFamily="49" charset="-122"/>
                <a:ea typeface="幼圆" pitchFamily="49" charset="-122"/>
              </a:rPr>
              <a:t>浮动</a:t>
            </a:r>
          </a:p>
        </p:txBody>
      </p:sp>
      <p:sp>
        <p:nvSpPr>
          <p:cNvPr id="7" name="TextBox 6"/>
          <p:cNvSpPr txBox="1"/>
          <p:nvPr/>
        </p:nvSpPr>
        <p:spPr>
          <a:xfrm>
            <a:off x="603849" y="2795529"/>
            <a:ext cx="10964174" cy="1323439"/>
          </a:xfrm>
          <a:prstGeom prst="rect">
            <a:avLst/>
          </a:prstGeom>
          <a:noFill/>
        </p:spPr>
        <p:txBody>
          <a:bodyPr wrap="square" rtlCol="0">
            <a:spAutoFit/>
          </a:bodyPr>
          <a:lstStyle/>
          <a:p>
            <a:pPr algn="ctr"/>
            <a:r>
              <a:rPr lang="zh-CN" altLang="en-US" sz="4000" dirty="0">
                <a:solidFill>
                  <a:schemeClr val="bg1"/>
                </a:solidFill>
                <a:latin typeface="黑体" pitchFamily="49" charset="-122"/>
                <a:ea typeface="黑体" pitchFamily="49" charset="-122"/>
              </a:rPr>
              <a:t>得以永续且异常强烈地唤醒大众的积极性价值感情之人格</a:t>
            </a:r>
          </a:p>
        </p:txBody>
      </p:sp>
    </p:spTree>
    <p:extLst>
      <p:ext uri="{BB962C8B-B14F-4D97-AF65-F5344CB8AC3E}">
        <p14:creationId xmlns:p14="http://schemas.microsoft.com/office/powerpoint/2010/main" val="1251578290"/>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久石譲 (Joe Hisaishi) - 月光の雲海">
            <a:hlinkClick r:id="" action="ppaction://media"/>
            <a:extLst>
              <a:ext uri="{FF2B5EF4-FFF2-40B4-BE49-F238E27FC236}">
                <a16:creationId xmlns:a16="http://schemas.microsoft.com/office/drawing/2014/main" id="{F3BF0438-6140-401E-B143-4D628AE760D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557760" y="5493038"/>
            <a:ext cx="609600" cy="6096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sp>
        <p:nvSpPr>
          <p:cNvPr id="7" name="TextBox 6"/>
          <p:cNvSpPr txBox="1"/>
          <p:nvPr/>
        </p:nvSpPr>
        <p:spPr>
          <a:xfrm>
            <a:off x="5941764" y="746609"/>
            <a:ext cx="5100809" cy="707886"/>
          </a:xfrm>
          <a:prstGeom prst="rect">
            <a:avLst/>
          </a:prstGeom>
          <a:noFill/>
        </p:spPr>
        <p:txBody>
          <a:bodyPr wrap="square" rtlCol="0">
            <a:spAutoFit/>
          </a:bodyPr>
          <a:lstStyle/>
          <a:p>
            <a:pPr algn="ctr"/>
            <a:r>
              <a:rPr lang="zh-CN" altLang="en-US" sz="4000" dirty="0">
                <a:solidFill>
                  <a:schemeClr val="bg1"/>
                </a:solidFill>
                <a:latin typeface="黑体" pitchFamily="49" charset="-122"/>
                <a:ea typeface="黑体" pitchFamily="49" charset="-122"/>
              </a:rPr>
              <a:t>层叠特性： </a:t>
            </a:r>
          </a:p>
        </p:txBody>
      </p:sp>
      <p:pic>
        <p:nvPicPr>
          <p:cNvPr id="1026" name="Picture 2" descr="https://images2015.cnblogs.com/blog/819169/201610/819169-20161023232217654-820203893.png">
            <a:extLst>
              <a:ext uri="{FF2B5EF4-FFF2-40B4-BE49-F238E27FC236}">
                <a16:creationId xmlns:a16="http://schemas.microsoft.com/office/drawing/2014/main" id="{D03B8BD1-090F-4FFE-941B-8C6088CD10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86592" y="1454495"/>
            <a:ext cx="7110344" cy="5321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1094684"/>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久石譲 (Joe Hisaishi) - 月光の雲海">
            <a:hlinkClick r:id="" action="ppaction://media"/>
            <a:extLst>
              <a:ext uri="{FF2B5EF4-FFF2-40B4-BE49-F238E27FC236}">
                <a16:creationId xmlns:a16="http://schemas.microsoft.com/office/drawing/2014/main" id="{F3BF0438-6140-401E-B143-4D628AE760D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557760" y="5493038"/>
            <a:ext cx="609600" cy="6096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sp>
        <p:nvSpPr>
          <p:cNvPr id="7" name="TextBox 6"/>
          <p:cNvSpPr txBox="1"/>
          <p:nvPr/>
        </p:nvSpPr>
        <p:spPr>
          <a:xfrm>
            <a:off x="3783724" y="746609"/>
            <a:ext cx="7258849" cy="707886"/>
          </a:xfrm>
          <a:prstGeom prst="rect">
            <a:avLst/>
          </a:prstGeom>
          <a:noFill/>
        </p:spPr>
        <p:txBody>
          <a:bodyPr wrap="square" rtlCol="0">
            <a:spAutoFit/>
          </a:bodyPr>
          <a:lstStyle/>
          <a:p>
            <a:pPr algn="ctr"/>
            <a:r>
              <a:rPr lang="zh-CN" altLang="en-US" sz="4000" dirty="0">
                <a:solidFill>
                  <a:schemeClr val="bg1"/>
                </a:solidFill>
                <a:latin typeface="黑体" pitchFamily="49" charset="-122"/>
                <a:ea typeface="黑体" pitchFamily="49" charset="-122"/>
              </a:rPr>
              <a:t>包裹性与块状格式化上下文： </a:t>
            </a:r>
          </a:p>
        </p:txBody>
      </p:sp>
      <p:sp>
        <p:nvSpPr>
          <p:cNvPr id="8" name="TextBox 7"/>
          <p:cNvSpPr txBox="1"/>
          <p:nvPr/>
        </p:nvSpPr>
        <p:spPr>
          <a:xfrm>
            <a:off x="1200839" y="1817921"/>
            <a:ext cx="9584675" cy="4437753"/>
          </a:xfrm>
          <a:prstGeom prst="rect">
            <a:avLst/>
          </a:prstGeom>
          <a:noFill/>
        </p:spPr>
        <p:txBody>
          <a:bodyPr wrap="square" rtlCol="0">
            <a:spAutoFit/>
          </a:bodyPr>
          <a:lstStyle/>
          <a:p>
            <a:pPr>
              <a:lnSpc>
                <a:spcPct val="150000"/>
              </a:lnSpc>
            </a:pPr>
            <a:r>
              <a:rPr lang="zh-CN" altLang="en-US" sz="2400" dirty="0">
                <a:solidFill>
                  <a:schemeClr val="bg1"/>
                </a:solidFill>
                <a:latin typeface="黑体" pitchFamily="49" charset="-122"/>
                <a:ea typeface="黑体" pitchFamily="49" charset="-122"/>
              </a:rPr>
              <a:t>包裹性</a:t>
            </a:r>
            <a:r>
              <a:rPr lang="en-US" altLang="zh-CN" sz="2400" dirty="0">
                <a:solidFill>
                  <a:schemeClr val="bg1"/>
                </a:solidFill>
                <a:latin typeface="黑体" pitchFamily="49" charset="-122"/>
                <a:ea typeface="黑体" pitchFamily="49" charset="-122"/>
              </a:rPr>
              <a:t>: </a:t>
            </a:r>
          </a:p>
          <a:p>
            <a:pPr>
              <a:lnSpc>
                <a:spcPct val="150000"/>
              </a:lnSpc>
            </a:pPr>
            <a:r>
              <a:rPr lang="en-US" altLang="zh-CN" sz="2400" dirty="0">
                <a:solidFill>
                  <a:schemeClr val="bg1"/>
                </a:solidFill>
                <a:latin typeface="黑体" pitchFamily="49" charset="-122"/>
                <a:ea typeface="黑体" pitchFamily="49" charset="-122"/>
              </a:rPr>
              <a:t>	</a:t>
            </a:r>
            <a:r>
              <a:rPr lang="zh-CN" altLang="en-US" sz="2400" dirty="0">
                <a:solidFill>
                  <a:schemeClr val="bg1"/>
                </a:solidFill>
                <a:latin typeface="黑体" pitchFamily="49" charset="-122"/>
                <a:ea typeface="黑体" pitchFamily="49" charset="-122"/>
              </a:rPr>
              <a:t>宽高由里面的元素撑开</a:t>
            </a:r>
            <a:r>
              <a:rPr lang="en-US" altLang="zh-CN" sz="2400" dirty="0">
                <a:solidFill>
                  <a:schemeClr val="bg1"/>
                </a:solidFill>
                <a:latin typeface="黑体" pitchFamily="49" charset="-122"/>
                <a:ea typeface="黑体" pitchFamily="49" charset="-122"/>
              </a:rPr>
              <a:t>,</a:t>
            </a:r>
            <a:r>
              <a:rPr lang="zh-CN" altLang="en-US" sz="2400" dirty="0">
                <a:solidFill>
                  <a:schemeClr val="bg1"/>
                </a:solidFill>
                <a:latin typeface="黑体" pitchFamily="49" charset="-122"/>
                <a:ea typeface="黑体" pitchFamily="49" charset="-122"/>
              </a:rPr>
              <a:t>默认就是没有宽高</a:t>
            </a:r>
            <a:r>
              <a:rPr lang="en-US" altLang="zh-CN" sz="2400" dirty="0">
                <a:solidFill>
                  <a:schemeClr val="bg1"/>
                </a:solidFill>
                <a:latin typeface="黑体" pitchFamily="49" charset="-122"/>
                <a:ea typeface="黑体" pitchFamily="49" charset="-122"/>
              </a:rPr>
              <a:t>.</a:t>
            </a:r>
          </a:p>
          <a:p>
            <a:pPr>
              <a:lnSpc>
                <a:spcPct val="150000"/>
              </a:lnSpc>
            </a:pPr>
            <a:r>
              <a:rPr lang="zh-CN" altLang="en-US" sz="2400" dirty="0">
                <a:solidFill>
                  <a:schemeClr val="bg1"/>
                </a:solidFill>
                <a:latin typeface="黑体" pitchFamily="49" charset="-122"/>
                <a:ea typeface="黑体" pitchFamily="49" charset="-122"/>
              </a:rPr>
              <a:t>块状</a:t>
            </a:r>
            <a:r>
              <a:rPr lang="en-US" altLang="zh-CN" sz="2400" dirty="0">
                <a:solidFill>
                  <a:schemeClr val="bg1"/>
                </a:solidFill>
                <a:latin typeface="黑体" pitchFamily="49" charset="-122"/>
                <a:ea typeface="黑体" pitchFamily="49" charset="-122"/>
              </a:rPr>
              <a:t>: </a:t>
            </a:r>
          </a:p>
          <a:p>
            <a:pPr>
              <a:lnSpc>
                <a:spcPct val="150000"/>
              </a:lnSpc>
            </a:pPr>
            <a:r>
              <a:rPr lang="en-US" altLang="zh-CN" sz="2400" dirty="0">
                <a:solidFill>
                  <a:schemeClr val="bg1"/>
                </a:solidFill>
                <a:latin typeface="黑体" pitchFamily="49" charset="-122"/>
                <a:ea typeface="黑体" pitchFamily="49" charset="-122"/>
              </a:rPr>
              <a:t>	</a:t>
            </a:r>
            <a:r>
              <a:rPr lang="zh-CN" altLang="en-US" sz="2400" dirty="0">
                <a:solidFill>
                  <a:schemeClr val="bg1"/>
                </a:solidFill>
                <a:latin typeface="黑体" pitchFamily="49" charset="-122"/>
                <a:ea typeface="黑体" pitchFamily="49" charset="-122"/>
              </a:rPr>
              <a:t>元素会强行变成块元素</a:t>
            </a:r>
            <a:r>
              <a:rPr lang="en-US" altLang="zh-CN" sz="2400" dirty="0">
                <a:solidFill>
                  <a:schemeClr val="bg1"/>
                </a:solidFill>
                <a:latin typeface="黑体" pitchFamily="49" charset="-122"/>
                <a:ea typeface="黑体" pitchFamily="49" charset="-122"/>
              </a:rPr>
              <a:t>display: block;</a:t>
            </a:r>
            <a:r>
              <a:rPr lang="zh-CN" altLang="en-US" sz="2400" dirty="0">
                <a:solidFill>
                  <a:schemeClr val="bg1"/>
                </a:solidFill>
                <a:latin typeface="黑体" pitchFamily="49" charset="-122"/>
                <a:ea typeface="黑体" pitchFamily="49" charset="-122"/>
              </a:rPr>
              <a:t>其余设置会失效</a:t>
            </a:r>
            <a:r>
              <a:rPr lang="en-US" altLang="zh-CN" sz="2400" dirty="0">
                <a:solidFill>
                  <a:schemeClr val="bg1"/>
                </a:solidFill>
                <a:latin typeface="黑体" pitchFamily="49" charset="-122"/>
                <a:ea typeface="黑体" pitchFamily="49" charset="-122"/>
              </a:rPr>
              <a:t>,</a:t>
            </a:r>
            <a:r>
              <a:rPr lang="zh-CN" altLang="en-US" sz="2400" dirty="0">
                <a:solidFill>
                  <a:schemeClr val="bg1"/>
                </a:solidFill>
                <a:latin typeface="黑体" pitchFamily="49" charset="-122"/>
                <a:ea typeface="黑体" pitchFamily="49" charset="-122"/>
              </a:rPr>
              <a:t>元素具有块元素部分性质</a:t>
            </a:r>
            <a:r>
              <a:rPr lang="en-US" altLang="zh-CN" sz="2400" dirty="0">
                <a:solidFill>
                  <a:schemeClr val="bg1"/>
                </a:solidFill>
                <a:latin typeface="黑体" pitchFamily="49" charset="-122"/>
                <a:ea typeface="黑体" pitchFamily="49" charset="-122"/>
              </a:rPr>
              <a:t>,</a:t>
            </a:r>
            <a:r>
              <a:rPr lang="zh-CN" altLang="en-US" sz="2400" dirty="0">
                <a:solidFill>
                  <a:schemeClr val="bg1"/>
                </a:solidFill>
                <a:latin typeface="黑体" pitchFamily="49" charset="-122"/>
                <a:ea typeface="黑体" pitchFamily="49" charset="-122"/>
              </a:rPr>
              <a:t>可设置宽高</a:t>
            </a:r>
            <a:endParaRPr lang="en-US" altLang="zh-CN" sz="2400" dirty="0">
              <a:solidFill>
                <a:schemeClr val="bg1"/>
              </a:solidFill>
              <a:latin typeface="黑体" pitchFamily="49" charset="-122"/>
              <a:ea typeface="黑体" pitchFamily="49" charset="-122"/>
            </a:endParaRPr>
          </a:p>
          <a:p>
            <a:pPr>
              <a:lnSpc>
                <a:spcPct val="150000"/>
              </a:lnSpc>
            </a:pPr>
            <a:r>
              <a:rPr lang="zh-CN" altLang="en-US" sz="2400" dirty="0">
                <a:solidFill>
                  <a:schemeClr val="bg1"/>
                </a:solidFill>
                <a:latin typeface="黑体" pitchFamily="49" charset="-122"/>
                <a:ea typeface="黑体" pitchFamily="49" charset="-122"/>
              </a:rPr>
              <a:t>格式化上下文</a:t>
            </a:r>
            <a:r>
              <a:rPr lang="en-US" altLang="zh-CN" sz="2400" dirty="0">
                <a:solidFill>
                  <a:schemeClr val="bg1"/>
                </a:solidFill>
                <a:latin typeface="黑体" pitchFamily="49" charset="-122"/>
                <a:ea typeface="黑体" pitchFamily="49" charset="-122"/>
              </a:rPr>
              <a:t>: </a:t>
            </a:r>
          </a:p>
          <a:p>
            <a:pPr>
              <a:lnSpc>
                <a:spcPct val="150000"/>
              </a:lnSpc>
            </a:pPr>
            <a:r>
              <a:rPr lang="en-US" altLang="zh-CN" sz="2400" dirty="0">
                <a:solidFill>
                  <a:schemeClr val="bg1"/>
                </a:solidFill>
                <a:latin typeface="黑体" pitchFamily="49" charset="-122"/>
                <a:ea typeface="黑体" pitchFamily="49" charset="-122"/>
              </a:rPr>
              <a:t>	</a:t>
            </a:r>
            <a:r>
              <a:rPr lang="zh-CN" altLang="en-US" sz="2400" dirty="0">
                <a:solidFill>
                  <a:schemeClr val="bg1"/>
                </a:solidFill>
                <a:latin typeface="黑体" pitchFamily="49" charset="-122"/>
                <a:ea typeface="黑体" pitchFamily="49" charset="-122"/>
              </a:rPr>
              <a:t>形成</a:t>
            </a:r>
            <a:r>
              <a:rPr lang="en-US" altLang="zh-CN" sz="2400" dirty="0">
                <a:solidFill>
                  <a:schemeClr val="bg1"/>
                </a:solidFill>
                <a:latin typeface="黑体" pitchFamily="49" charset="-122"/>
                <a:ea typeface="黑体" pitchFamily="49" charset="-122"/>
              </a:rPr>
              <a:t>BFC,</a:t>
            </a:r>
            <a:r>
              <a:rPr lang="zh-CN" altLang="en-US" sz="2400" dirty="0">
                <a:solidFill>
                  <a:schemeClr val="bg1"/>
                </a:solidFill>
                <a:latin typeface="黑体" pitchFamily="49" charset="-122"/>
                <a:ea typeface="黑体" pitchFamily="49" charset="-122"/>
              </a:rPr>
              <a:t>内部</a:t>
            </a:r>
            <a:r>
              <a:rPr lang="en-US" altLang="zh-CN" sz="2400" dirty="0">
                <a:solidFill>
                  <a:schemeClr val="bg1"/>
                </a:solidFill>
                <a:latin typeface="黑体" pitchFamily="49" charset="-122"/>
                <a:ea typeface="黑体" pitchFamily="49" charset="-122"/>
              </a:rPr>
              <a:t>margin </a:t>
            </a:r>
            <a:r>
              <a:rPr lang="zh-CN" altLang="en-US" sz="2400" dirty="0">
                <a:solidFill>
                  <a:schemeClr val="bg1"/>
                </a:solidFill>
                <a:latin typeface="黑体" pitchFamily="49" charset="-122"/>
                <a:ea typeface="黑体" pitchFamily="49" charset="-122"/>
              </a:rPr>
              <a:t>无法穿透与合并</a:t>
            </a:r>
            <a:endParaRPr lang="en-US" altLang="zh-CN" sz="2400" dirty="0">
              <a:solidFill>
                <a:schemeClr val="bg1"/>
              </a:solidFill>
              <a:latin typeface="黑体" pitchFamily="49" charset="-122"/>
              <a:ea typeface="黑体" pitchFamily="49" charset="-122"/>
            </a:endParaRPr>
          </a:p>
          <a:p>
            <a:pPr>
              <a:lnSpc>
                <a:spcPct val="150000"/>
              </a:lnSpc>
            </a:pPr>
            <a:r>
              <a:rPr lang="en-US" altLang="zh-CN" sz="2400" dirty="0">
                <a:solidFill>
                  <a:schemeClr val="bg1"/>
                </a:solidFill>
                <a:latin typeface="黑体" pitchFamily="49" charset="-122"/>
                <a:ea typeface="黑体" pitchFamily="49" charset="-122"/>
              </a:rPr>
              <a:t>		</a:t>
            </a:r>
          </a:p>
        </p:txBody>
      </p:sp>
    </p:spTree>
    <p:extLst>
      <p:ext uri="{BB962C8B-B14F-4D97-AF65-F5344CB8AC3E}">
        <p14:creationId xmlns:p14="http://schemas.microsoft.com/office/powerpoint/2010/main" val="4044664352"/>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久石譲 (Joe Hisaishi) - 月光の雲海">
            <a:hlinkClick r:id="" action="ppaction://media"/>
            <a:extLst>
              <a:ext uri="{FF2B5EF4-FFF2-40B4-BE49-F238E27FC236}">
                <a16:creationId xmlns:a16="http://schemas.microsoft.com/office/drawing/2014/main" id="{F3BF0438-6140-401E-B143-4D628AE760D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557760" y="5493038"/>
            <a:ext cx="609600" cy="6096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sp>
        <p:nvSpPr>
          <p:cNvPr id="7" name="TextBox 6"/>
          <p:cNvSpPr txBox="1"/>
          <p:nvPr/>
        </p:nvSpPr>
        <p:spPr>
          <a:xfrm>
            <a:off x="3783724" y="746609"/>
            <a:ext cx="7258849" cy="707886"/>
          </a:xfrm>
          <a:prstGeom prst="rect">
            <a:avLst/>
          </a:prstGeom>
          <a:noFill/>
        </p:spPr>
        <p:txBody>
          <a:bodyPr wrap="square" rtlCol="0">
            <a:spAutoFit/>
          </a:bodyPr>
          <a:lstStyle/>
          <a:p>
            <a:pPr algn="ctr"/>
            <a:r>
              <a:rPr lang="zh-CN" altLang="en-US" sz="4000" dirty="0">
                <a:solidFill>
                  <a:schemeClr val="bg1"/>
                </a:solidFill>
                <a:latin typeface="黑体" pitchFamily="49" charset="-122"/>
                <a:ea typeface="黑体" pitchFamily="49" charset="-122"/>
              </a:rPr>
              <a:t>破坏文档流： </a:t>
            </a:r>
          </a:p>
        </p:txBody>
      </p:sp>
      <p:sp>
        <p:nvSpPr>
          <p:cNvPr id="8" name="TextBox 7"/>
          <p:cNvSpPr txBox="1"/>
          <p:nvPr/>
        </p:nvSpPr>
        <p:spPr>
          <a:xfrm>
            <a:off x="1200839" y="1817921"/>
            <a:ext cx="9584675" cy="2931572"/>
          </a:xfrm>
          <a:prstGeom prst="rect">
            <a:avLst/>
          </a:prstGeom>
          <a:noFill/>
        </p:spPr>
        <p:txBody>
          <a:bodyPr wrap="square" rtlCol="0">
            <a:spAutoFit/>
          </a:bodyPr>
          <a:lstStyle/>
          <a:p>
            <a:pPr>
              <a:lnSpc>
                <a:spcPct val="150000"/>
              </a:lnSpc>
            </a:pPr>
            <a:r>
              <a:rPr lang="zh-CN" altLang="en-US" sz="3200" dirty="0">
                <a:solidFill>
                  <a:schemeClr val="bg1"/>
                </a:solidFill>
                <a:latin typeface="黑体" pitchFamily="49" charset="-122"/>
                <a:ea typeface="黑体" pitchFamily="49" charset="-122"/>
              </a:rPr>
              <a:t>高度塌陷</a:t>
            </a:r>
            <a:r>
              <a:rPr lang="en-US" altLang="zh-CN" sz="3200" dirty="0">
                <a:solidFill>
                  <a:schemeClr val="bg1"/>
                </a:solidFill>
                <a:latin typeface="黑体" pitchFamily="49" charset="-122"/>
                <a:ea typeface="黑体" pitchFamily="49" charset="-122"/>
              </a:rPr>
              <a:t>: </a:t>
            </a:r>
          </a:p>
          <a:p>
            <a:pPr>
              <a:lnSpc>
                <a:spcPct val="150000"/>
              </a:lnSpc>
            </a:pPr>
            <a:r>
              <a:rPr lang="en-US" altLang="zh-CN" sz="3200" dirty="0">
                <a:solidFill>
                  <a:schemeClr val="bg1"/>
                </a:solidFill>
                <a:latin typeface="黑体" pitchFamily="49" charset="-122"/>
                <a:ea typeface="黑体" pitchFamily="49" charset="-122"/>
              </a:rPr>
              <a:t>	</a:t>
            </a:r>
            <a:r>
              <a:rPr lang="zh-CN" altLang="en-US" sz="3200" dirty="0">
                <a:solidFill>
                  <a:schemeClr val="bg1"/>
                </a:solidFill>
                <a:latin typeface="黑体" pitchFamily="49" charset="-122"/>
                <a:ea typeface="黑体" pitchFamily="49" charset="-122"/>
              </a:rPr>
              <a:t>默认情况下父元素会因为内部的元素而撑起来</a:t>
            </a:r>
            <a:r>
              <a:rPr lang="en-US" altLang="zh-CN" sz="3200" dirty="0">
                <a:solidFill>
                  <a:schemeClr val="bg1"/>
                </a:solidFill>
                <a:latin typeface="黑体" pitchFamily="49" charset="-122"/>
                <a:ea typeface="黑体" pitchFamily="49" charset="-122"/>
              </a:rPr>
              <a:t>,</a:t>
            </a:r>
            <a:r>
              <a:rPr lang="zh-CN" altLang="en-US" sz="3200" dirty="0">
                <a:solidFill>
                  <a:schemeClr val="bg1"/>
                </a:solidFill>
                <a:latin typeface="黑体" pitchFamily="49" charset="-122"/>
                <a:ea typeface="黑体" pitchFamily="49" charset="-122"/>
              </a:rPr>
              <a:t>但是浮动的元素破坏了正常的文档流</a:t>
            </a:r>
            <a:r>
              <a:rPr lang="en-US" altLang="zh-CN" sz="3200" dirty="0">
                <a:solidFill>
                  <a:schemeClr val="bg1"/>
                </a:solidFill>
                <a:latin typeface="黑体" pitchFamily="49" charset="-122"/>
                <a:ea typeface="黑体" pitchFamily="49" charset="-122"/>
              </a:rPr>
              <a:t>,</a:t>
            </a:r>
            <a:r>
              <a:rPr lang="zh-CN" altLang="en-US" sz="3200" dirty="0">
                <a:solidFill>
                  <a:schemeClr val="bg1"/>
                </a:solidFill>
                <a:latin typeface="黑体" pitchFamily="49" charset="-122"/>
                <a:ea typeface="黑体" pitchFamily="49" charset="-122"/>
              </a:rPr>
              <a:t>感受不到他的存在</a:t>
            </a:r>
            <a:r>
              <a:rPr lang="en-US" altLang="zh-CN" sz="3200" dirty="0">
                <a:solidFill>
                  <a:schemeClr val="bg1"/>
                </a:solidFill>
                <a:latin typeface="黑体" pitchFamily="49" charset="-122"/>
                <a:ea typeface="黑体" pitchFamily="49" charset="-122"/>
              </a:rPr>
              <a:t>,</a:t>
            </a:r>
            <a:r>
              <a:rPr lang="zh-CN" altLang="en-US" sz="3200" dirty="0">
                <a:solidFill>
                  <a:schemeClr val="bg1"/>
                </a:solidFill>
                <a:latin typeface="黑体" pitchFamily="49" charset="-122"/>
                <a:ea typeface="黑体" pitchFamily="49" charset="-122"/>
              </a:rPr>
              <a:t>所以高度塌陷</a:t>
            </a:r>
            <a:r>
              <a:rPr lang="en-US" altLang="zh-CN" sz="3200" dirty="0">
                <a:solidFill>
                  <a:schemeClr val="bg1"/>
                </a:solidFill>
                <a:latin typeface="黑体" pitchFamily="49" charset="-122"/>
                <a:ea typeface="黑体" pitchFamily="49" charset="-122"/>
              </a:rPr>
              <a:t>	</a:t>
            </a:r>
            <a:r>
              <a:rPr lang="en-US" altLang="zh-CN" sz="2400" dirty="0">
                <a:solidFill>
                  <a:schemeClr val="bg1"/>
                </a:solidFill>
                <a:latin typeface="黑体" pitchFamily="49" charset="-122"/>
                <a:ea typeface="黑体" pitchFamily="49" charset="-122"/>
              </a:rPr>
              <a:t>	</a:t>
            </a:r>
          </a:p>
        </p:txBody>
      </p:sp>
    </p:spTree>
    <p:extLst>
      <p:ext uri="{BB962C8B-B14F-4D97-AF65-F5344CB8AC3E}">
        <p14:creationId xmlns:p14="http://schemas.microsoft.com/office/powerpoint/2010/main" val="228763077"/>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久石譲 (Joe Hisaishi) - 月光の雲海">
            <a:hlinkClick r:id="" action="ppaction://media"/>
            <a:extLst>
              <a:ext uri="{FF2B5EF4-FFF2-40B4-BE49-F238E27FC236}">
                <a16:creationId xmlns:a16="http://schemas.microsoft.com/office/drawing/2014/main" id="{F3BF0438-6140-401E-B143-4D628AE760D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557760" y="5493038"/>
            <a:ext cx="609600" cy="6096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sp>
        <p:nvSpPr>
          <p:cNvPr id="7" name="TextBox 6"/>
          <p:cNvSpPr txBox="1"/>
          <p:nvPr/>
        </p:nvSpPr>
        <p:spPr>
          <a:xfrm>
            <a:off x="3783724" y="746609"/>
            <a:ext cx="7258849" cy="707886"/>
          </a:xfrm>
          <a:prstGeom prst="rect">
            <a:avLst/>
          </a:prstGeom>
          <a:noFill/>
        </p:spPr>
        <p:txBody>
          <a:bodyPr wrap="square" rtlCol="0">
            <a:spAutoFit/>
          </a:bodyPr>
          <a:lstStyle/>
          <a:p>
            <a:pPr algn="ctr"/>
            <a:r>
              <a:rPr lang="zh-CN" altLang="en-US" sz="4000" dirty="0">
                <a:solidFill>
                  <a:schemeClr val="bg1"/>
                </a:solidFill>
                <a:latin typeface="黑体" pitchFamily="49" charset="-122"/>
                <a:ea typeface="黑体" pitchFamily="49" charset="-122"/>
              </a:rPr>
              <a:t>破坏文档流： </a:t>
            </a:r>
          </a:p>
        </p:txBody>
      </p:sp>
      <p:sp>
        <p:nvSpPr>
          <p:cNvPr id="8" name="TextBox 7"/>
          <p:cNvSpPr txBox="1"/>
          <p:nvPr/>
        </p:nvSpPr>
        <p:spPr>
          <a:xfrm>
            <a:off x="1200839" y="1817921"/>
            <a:ext cx="9584675" cy="3670236"/>
          </a:xfrm>
          <a:prstGeom prst="rect">
            <a:avLst/>
          </a:prstGeom>
          <a:noFill/>
        </p:spPr>
        <p:txBody>
          <a:bodyPr wrap="square" rtlCol="0">
            <a:spAutoFit/>
          </a:bodyPr>
          <a:lstStyle/>
          <a:p>
            <a:pPr>
              <a:lnSpc>
                <a:spcPct val="150000"/>
              </a:lnSpc>
            </a:pPr>
            <a:r>
              <a:rPr lang="zh-CN" altLang="en-US" sz="3200" dirty="0">
                <a:solidFill>
                  <a:schemeClr val="bg1"/>
                </a:solidFill>
                <a:latin typeface="黑体" pitchFamily="49" charset="-122"/>
                <a:ea typeface="黑体" pitchFamily="49" charset="-122"/>
              </a:rPr>
              <a:t>解决办法</a:t>
            </a:r>
            <a:r>
              <a:rPr lang="en-US" altLang="zh-CN" sz="3200" dirty="0">
                <a:solidFill>
                  <a:schemeClr val="bg1"/>
                </a:solidFill>
                <a:latin typeface="黑体" pitchFamily="49" charset="-122"/>
                <a:ea typeface="黑体" pitchFamily="49" charset="-122"/>
                <a:sym typeface="Wingdings" panose="05000000000000000000" pitchFamily="2" charset="2"/>
              </a:rPr>
              <a:t>: (!important</a:t>
            </a:r>
            <a:r>
              <a:rPr lang="en-US" altLang="zh-CN" sz="3200" dirty="0">
                <a:solidFill>
                  <a:schemeClr val="bg1"/>
                </a:solidFill>
                <a:latin typeface="黑体" pitchFamily="49" charset="-122"/>
                <a:ea typeface="黑体" pitchFamily="49" charset="-122"/>
              </a:rPr>
              <a:t>) </a:t>
            </a:r>
          </a:p>
          <a:p>
            <a:pPr>
              <a:lnSpc>
                <a:spcPct val="150000"/>
              </a:lnSpc>
            </a:pPr>
            <a:r>
              <a:rPr lang="en-US" altLang="zh-CN" sz="3200" dirty="0">
                <a:solidFill>
                  <a:schemeClr val="bg1"/>
                </a:solidFill>
                <a:latin typeface="黑体" pitchFamily="49" charset="-122"/>
                <a:ea typeface="黑体" pitchFamily="49" charset="-122"/>
              </a:rPr>
              <a:t>	1.</a:t>
            </a:r>
            <a:r>
              <a:rPr lang="zh-CN" altLang="en-US" sz="3200" dirty="0">
                <a:solidFill>
                  <a:schemeClr val="bg1"/>
                </a:solidFill>
                <a:latin typeface="黑体" pitchFamily="49" charset="-122"/>
                <a:ea typeface="黑体" pitchFamily="49" charset="-122"/>
              </a:rPr>
              <a:t>给父元素添加高度</a:t>
            </a:r>
            <a:endParaRPr lang="en-US" altLang="zh-CN" sz="3200" dirty="0">
              <a:solidFill>
                <a:schemeClr val="bg1"/>
              </a:solidFill>
              <a:latin typeface="黑体" pitchFamily="49" charset="-122"/>
              <a:ea typeface="黑体" pitchFamily="49" charset="-122"/>
            </a:endParaRPr>
          </a:p>
          <a:p>
            <a:pPr>
              <a:lnSpc>
                <a:spcPct val="150000"/>
              </a:lnSpc>
            </a:pPr>
            <a:r>
              <a:rPr lang="en-US" altLang="zh-CN" sz="3200" dirty="0">
                <a:solidFill>
                  <a:schemeClr val="bg1"/>
                </a:solidFill>
                <a:latin typeface="黑体" pitchFamily="49" charset="-122"/>
                <a:ea typeface="黑体" pitchFamily="49" charset="-122"/>
              </a:rPr>
              <a:t>		</a:t>
            </a:r>
            <a:r>
              <a:rPr lang="zh-CN" altLang="en-US" sz="3200" dirty="0">
                <a:solidFill>
                  <a:schemeClr val="bg1"/>
                </a:solidFill>
                <a:latin typeface="黑体" pitchFamily="49" charset="-122"/>
                <a:ea typeface="黑体" pitchFamily="49" charset="-122"/>
              </a:rPr>
              <a:t>缺点</a:t>
            </a:r>
            <a:r>
              <a:rPr lang="en-US" altLang="zh-CN" sz="3200" dirty="0">
                <a:solidFill>
                  <a:schemeClr val="bg1"/>
                </a:solidFill>
                <a:latin typeface="黑体" pitchFamily="49" charset="-122"/>
                <a:ea typeface="黑体" pitchFamily="49" charset="-122"/>
              </a:rPr>
              <a:t>: </a:t>
            </a:r>
            <a:r>
              <a:rPr lang="zh-CN" altLang="en-US" sz="3200" dirty="0">
                <a:solidFill>
                  <a:schemeClr val="bg1"/>
                </a:solidFill>
                <a:latin typeface="黑体" pitchFamily="49" charset="-122"/>
                <a:ea typeface="黑体" pitchFamily="49" charset="-122"/>
              </a:rPr>
              <a:t>只适合固定高度的元素</a:t>
            </a:r>
            <a:endParaRPr lang="en-US" altLang="zh-CN" sz="3200" dirty="0">
              <a:solidFill>
                <a:schemeClr val="bg1"/>
              </a:solidFill>
              <a:latin typeface="黑体" pitchFamily="49" charset="-122"/>
              <a:ea typeface="黑体" pitchFamily="49" charset="-122"/>
            </a:endParaRPr>
          </a:p>
          <a:p>
            <a:pPr>
              <a:lnSpc>
                <a:spcPct val="150000"/>
              </a:lnSpc>
            </a:pPr>
            <a:r>
              <a:rPr lang="en-US" altLang="zh-CN" sz="3200" dirty="0">
                <a:solidFill>
                  <a:schemeClr val="bg1"/>
                </a:solidFill>
                <a:latin typeface="黑体" pitchFamily="49" charset="-122"/>
                <a:ea typeface="黑体" pitchFamily="49" charset="-122"/>
              </a:rPr>
              <a:t>	2. </a:t>
            </a:r>
            <a:r>
              <a:rPr lang="zh-CN" altLang="en-US" sz="3200" dirty="0">
                <a:solidFill>
                  <a:schemeClr val="bg1"/>
                </a:solidFill>
                <a:latin typeface="黑体" pitchFamily="49" charset="-122"/>
                <a:ea typeface="黑体" pitchFamily="49" charset="-122"/>
              </a:rPr>
              <a:t>给最后一个元素添加一个空标签</a:t>
            </a:r>
            <a:r>
              <a:rPr lang="en-US" altLang="zh-CN" sz="3200" dirty="0">
                <a:solidFill>
                  <a:schemeClr val="bg1"/>
                </a:solidFill>
                <a:latin typeface="黑体" pitchFamily="49" charset="-122"/>
                <a:ea typeface="黑体" pitchFamily="49" charset="-122"/>
              </a:rPr>
              <a:t>,</a:t>
            </a:r>
            <a:r>
              <a:rPr lang="zh-CN" altLang="en-US" sz="3200" dirty="0">
                <a:solidFill>
                  <a:schemeClr val="bg1"/>
                </a:solidFill>
                <a:latin typeface="黑体" pitchFamily="49" charset="-122"/>
                <a:ea typeface="黑体" pitchFamily="49" charset="-122"/>
              </a:rPr>
              <a:t>清除浮动</a:t>
            </a:r>
            <a:endParaRPr lang="en-US" altLang="zh-CN" sz="3200" dirty="0">
              <a:solidFill>
                <a:schemeClr val="bg1"/>
              </a:solidFill>
              <a:latin typeface="黑体" pitchFamily="49" charset="-122"/>
              <a:ea typeface="黑体" pitchFamily="49" charset="-122"/>
            </a:endParaRPr>
          </a:p>
          <a:p>
            <a:pPr>
              <a:lnSpc>
                <a:spcPct val="150000"/>
              </a:lnSpc>
            </a:pPr>
            <a:r>
              <a:rPr lang="en-US" altLang="zh-CN" sz="3200" dirty="0">
                <a:solidFill>
                  <a:schemeClr val="bg1"/>
                </a:solidFill>
                <a:latin typeface="黑体" pitchFamily="49" charset="-122"/>
                <a:ea typeface="黑体" pitchFamily="49" charset="-122"/>
              </a:rPr>
              <a:t>		clear: both; </a:t>
            </a:r>
            <a:r>
              <a:rPr lang="en-US" altLang="zh-CN" sz="2400" dirty="0">
                <a:solidFill>
                  <a:schemeClr val="bg1"/>
                </a:solidFill>
                <a:latin typeface="黑体" pitchFamily="49" charset="-122"/>
                <a:ea typeface="黑体" pitchFamily="49" charset="-122"/>
              </a:rPr>
              <a:t>	</a:t>
            </a:r>
          </a:p>
        </p:txBody>
      </p:sp>
    </p:spTree>
    <p:extLst>
      <p:ext uri="{BB962C8B-B14F-4D97-AF65-F5344CB8AC3E}">
        <p14:creationId xmlns:p14="http://schemas.microsoft.com/office/powerpoint/2010/main" val="3364486877"/>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久石譲 (Joe Hisaishi) - 月光の雲海">
            <a:hlinkClick r:id="" action="ppaction://media"/>
            <a:extLst>
              <a:ext uri="{FF2B5EF4-FFF2-40B4-BE49-F238E27FC236}">
                <a16:creationId xmlns:a16="http://schemas.microsoft.com/office/drawing/2014/main" id="{F3BF0438-6140-401E-B143-4D628AE760D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557760" y="5493038"/>
            <a:ext cx="609600" cy="6096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sp>
        <p:nvSpPr>
          <p:cNvPr id="7" name="TextBox 6"/>
          <p:cNvSpPr txBox="1"/>
          <p:nvPr/>
        </p:nvSpPr>
        <p:spPr>
          <a:xfrm>
            <a:off x="3783724" y="746609"/>
            <a:ext cx="7258849" cy="707886"/>
          </a:xfrm>
          <a:prstGeom prst="rect">
            <a:avLst/>
          </a:prstGeom>
          <a:noFill/>
        </p:spPr>
        <p:txBody>
          <a:bodyPr wrap="square" rtlCol="0">
            <a:spAutoFit/>
          </a:bodyPr>
          <a:lstStyle/>
          <a:p>
            <a:pPr algn="ctr"/>
            <a:r>
              <a:rPr lang="zh-CN" altLang="en-US" sz="4000" dirty="0">
                <a:solidFill>
                  <a:schemeClr val="bg1"/>
                </a:solidFill>
                <a:latin typeface="黑体" pitchFamily="49" charset="-122"/>
                <a:ea typeface="黑体" pitchFamily="49" charset="-122"/>
              </a:rPr>
              <a:t>破坏文档流： </a:t>
            </a:r>
          </a:p>
        </p:txBody>
      </p:sp>
      <p:sp>
        <p:nvSpPr>
          <p:cNvPr id="8" name="TextBox 7"/>
          <p:cNvSpPr txBox="1"/>
          <p:nvPr/>
        </p:nvSpPr>
        <p:spPr>
          <a:xfrm>
            <a:off x="1200839" y="1817921"/>
            <a:ext cx="9584675" cy="5147563"/>
          </a:xfrm>
          <a:prstGeom prst="rect">
            <a:avLst/>
          </a:prstGeom>
          <a:noFill/>
        </p:spPr>
        <p:txBody>
          <a:bodyPr wrap="square" rtlCol="0">
            <a:spAutoFit/>
          </a:bodyPr>
          <a:lstStyle/>
          <a:p>
            <a:pPr>
              <a:lnSpc>
                <a:spcPct val="150000"/>
              </a:lnSpc>
            </a:pPr>
            <a:r>
              <a:rPr lang="en-US" altLang="zh-CN" sz="3200" dirty="0">
                <a:solidFill>
                  <a:schemeClr val="bg1"/>
                </a:solidFill>
                <a:latin typeface="黑体" pitchFamily="49" charset="-122"/>
                <a:ea typeface="黑体" pitchFamily="49" charset="-122"/>
              </a:rPr>
              <a:t>clear:</a:t>
            </a:r>
            <a:r>
              <a:rPr lang="zh-CN" altLang="en-US" sz="3200" dirty="0">
                <a:solidFill>
                  <a:schemeClr val="bg1"/>
                </a:solidFill>
                <a:latin typeface="黑体" pitchFamily="49" charset="-122"/>
                <a:ea typeface="黑体" pitchFamily="49" charset="-122"/>
              </a:rPr>
              <a:t>清除浮动</a:t>
            </a:r>
            <a:r>
              <a:rPr lang="en-US" altLang="zh-CN" sz="3200" dirty="0">
                <a:solidFill>
                  <a:schemeClr val="bg1"/>
                </a:solidFill>
                <a:latin typeface="黑体" pitchFamily="49" charset="-122"/>
                <a:ea typeface="黑体" pitchFamily="49" charset="-122"/>
              </a:rPr>
              <a:t>(</a:t>
            </a:r>
            <a:r>
              <a:rPr lang="zh-CN" altLang="en-US" sz="3200" dirty="0">
                <a:solidFill>
                  <a:schemeClr val="bg1"/>
                </a:solidFill>
                <a:latin typeface="黑体" pitchFamily="49" charset="-122"/>
                <a:ea typeface="黑体" pitchFamily="49" charset="-122"/>
              </a:rPr>
              <a:t>元素盒子的边不能和前面的盒子相邻</a:t>
            </a:r>
            <a:r>
              <a:rPr lang="en-US" altLang="zh-CN" sz="3200" dirty="0">
                <a:solidFill>
                  <a:schemeClr val="bg1"/>
                </a:solidFill>
                <a:latin typeface="黑体" pitchFamily="49" charset="-122"/>
                <a:ea typeface="黑体" pitchFamily="49" charset="-122"/>
              </a:rPr>
              <a:t>)</a:t>
            </a:r>
          </a:p>
          <a:p>
            <a:pPr>
              <a:lnSpc>
                <a:spcPct val="150000"/>
              </a:lnSpc>
            </a:pPr>
            <a:r>
              <a:rPr lang="en-US" altLang="zh-CN" sz="3200" dirty="0">
                <a:solidFill>
                  <a:schemeClr val="bg1"/>
                </a:solidFill>
                <a:latin typeface="黑体" pitchFamily="49" charset="-122"/>
                <a:ea typeface="黑体" pitchFamily="49" charset="-122"/>
              </a:rPr>
              <a:t>	left; </a:t>
            </a:r>
            <a:r>
              <a:rPr lang="zh-CN" altLang="en-US" sz="3200" dirty="0">
                <a:solidFill>
                  <a:schemeClr val="bg1"/>
                </a:solidFill>
                <a:latin typeface="黑体" pitchFamily="49" charset="-122"/>
                <a:ea typeface="黑体" pitchFamily="49" charset="-122"/>
              </a:rPr>
              <a:t>左侧抵抗浮动</a:t>
            </a:r>
            <a:endParaRPr lang="en-US" altLang="zh-CN" sz="3200" dirty="0">
              <a:solidFill>
                <a:schemeClr val="bg1"/>
              </a:solidFill>
              <a:latin typeface="黑体" pitchFamily="49" charset="-122"/>
              <a:ea typeface="黑体" pitchFamily="49" charset="-122"/>
            </a:endParaRPr>
          </a:p>
          <a:p>
            <a:pPr>
              <a:lnSpc>
                <a:spcPct val="150000"/>
              </a:lnSpc>
            </a:pPr>
            <a:r>
              <a:rPr lang="en-US" altLang="zh-CN" sz="3200" dirty="0">
                <a:solidFill>
                  <a:schemeClr val="bg1"/>
                </a:solidFill>
                <a:latin typeface="黑体" pitchFamily="49" charset="-122"/>
                <a:ea typeface="黑体" pitchFamily="49" charset="-122"/>
              </a:rPr>
              <a:t>	right; </a:t>
            </a:r>
            <a:r>
              <a:rPr lang="zh-CN" altLang="en-US" sz="3200" dirty="0">
                <a:solidFill>
                  <a:schemeClr val="bg1"/>
                </a:solidFill>
                <a:latin typeface="黑体" pitchFamily="49" charset="-122"/>
                <a:ea typeface="黑体" pitchFamily="49" charset="-122"/>
              </a:rPr>
              <a:t>右侧抵抗浮动</a:t>
            </a:r>
            <a:endParaRPr lang="en-US" altLang="zh-CN" sz="3200" dirty="0">
              <a:solidFill>
                <a:schemeClr val="bg1"/>
              </a:solidFill>
              <a:latin typeface="黑体" pitchFamily="49" charset="-122"/>
              <a:ea typeface="黑体" pitchFamily="49" charset="-122"/>
            </a:endParaRPr>
          </a:p>
          <a:p>
            <a:pPr>
              <a:lnSpc>
                <a:spcPct val="150000"/>
              </a:lnSpc>
            </a:pPr>
            <a:r>
              <a:rPr lang="en-US" altLang="zh-CN" sz="3200" dirty="0">
                <a:solidFill>
                  <a:schemeClr val="bg1"/>
                </a:solidFill>
                <a:latin typeface="黑体" pitchFamily="49" charset="-122"/>
                <a:ea typeface="黑体" pitchFamily="49" charset="-122"/>
              </a:rPr>
              <a:t>	both; </a:t>
            </a:r>
            <a:r>
              <a:rPr lang="zh-CN" altLang="en-US" sz="3200" dirty="0">
                <a:solidFill>
                  <a:schemeClr val="bg1"/>
                </a:solidFill>
                <a:latin typeface="黑体" pitchFamily="49" charset="-122"/>
                <a:ea typeface="黑体" pitchFamily="49" charset="-122"/>
              </a:rPr>
              <a:t>两边都抵抗浮动</a:t>
            </a:r>
            <a:r>
              <a:rPr lang="en-US" altLang="zh-CN" sz="3200" dirty="0">
                <a:solidFill>
                  <a:schemeClr val="bg1"/>
                </a:solidFill>
                <a:latin typeface="黑体" pitchFamily="49" charset="-122"/>
                <a:ea typeface="黑体" pitchFamily="49" charset="-122"/>
              </a:rPr>
              <a:t>(</a:t>
            </a:r>
            <a:r>
              <a:rPr lang="zh-CN" altLang="en-US" sz="3200" dirty="0">
                <a:solidFill>
                  <a:schemeClr val="bg1"/>
                </a:solidFill>
                <a:latin typeface="黑体" pitchFamily="49" charset="-122"/>
                <a:ea typeface="黑体" pitchFamily="49" charset="-122"/>
              </a:rPr>
              <a:t>上面两个合并</a:t>
            </a:r>
            <a:r>
              <a:rPr lang="en-US" altLang="zh-CN" sz="3200" dirty="0">
                <a:solidFill>
                  <a:schemeClr val="bg1"/>
                </a:solidFill>
                <a:latin typeface="黑体" pitchFamily="49" charset="-122"/>
                <a:ea typeface="黑体" pitchFamily="49" charset="-122"/>
              </a:rPr>
              <a:t>)</a:t>
            </a:r>
          </a:p>
          <a:p>
            <a:pPr>
              <a:lnSpc>
                <a:spcPct val="150000"/>
              </a:lnSpc>
            </a:pPr>
            <a:r>
              <a:rPr lang="en-US" altLang="zh-CN" sz="3200" dirty="0">
                <a:solidFill>
                  <a:schemeClr val="bg1"/>
                </a:solidFill>
                <a:latin typeface="黑体" pitchFamily="49" charset="-122"/>
                <a:ea typeface="黑体" pitchFamily="49" charset="-122"/>
              </a:rPr>
              <a:t>	none; (…)</a:t>
            </a:r>
          </a:p>
          <a:p>
            <a:pPr>
              <a:lnSpc>
                <a:spcPct val="150000"/>
              </a:lnSpc>
            </a:pPr>
            <a:r>
              <a:rPr lang="en-US" altLang="zh-CN" sz="3200" dirty="0">
                <a:solidFill>
                  <a:schemeClr val="bg1"/>
                </a:solidFill>
                <a:latin typeface="黑体" pitchFamily="49" charset="-122"/>
                <a:ea typeface="黑体" pitchFamily="49" charset="-122"/>
              </a:rPr>
              <a:t>			</a:t>
            </a:r>
            <a:r>
              <a:rPr lang="en-US" altLang="zh-CN" sz="2400" dirty="0">
                <a:solidFill>
                  <a:schemeClr val="bg1"/>
                </a:solidFill>
                <a:latin typeface="黑体" pitchFamily="49" charset="-122"/>
                <a:ea typeface="黑体" pitchFamily="49" charset="-122"/>
              </a:rPr>
              <a:t>	</a:t>
            </a:r>
          </a:p>
        </p:txBody>
      </p:sp>
    </p:spTree>
    <p:extLst>
      <p:ext uri="{BB962C8B-B14F-4D97-AF65-F5344CB8AC3E}">
        <p14:creationId xmlns:p14="http://schemas.microsoft.com/office/powerpoint/2010/main" val="3342523034"/>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久石譲 (Joe Hisaishi) - 月光の雲海">
            <a:hlinkClick r:id="" action="ppaction://media"/>
            <a:extLst>
              <a:ext uri="{FF2B5EF4-FFF2-40B4-BE49-F238E27FC236}">
                <a16:creationId xmlns:a16="http://schemas.microsoft.com/office/drawing/2014/main" id="{F3BF0438-6140-401E-B143-4D628AE760D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557760" y="5493038"/>
            <a:ext cx="609600" cy="6096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sp>
        <p:nvSpPr>
          <p:cNvPr id="7" name="TextBox 6"/>
          <p:cNvSpPr txBox="1"/>
          <p:nvPr/>
        </p:nvSpPr>
        <p:spPr>
          <a:xfrm>
            <a:off x="3783724" y="746609"/>
            <a:ext cx="7258849" cy="707886"/>
          </a:xfrm>
          <a:prstGeom prst="rect">
            <a:avLst/>
          </a:prstGeom>
          <a:noFill/>
        </p:spPr>
        <p:txBody>
          <a:bodyPr wrap="square" rtlCol="0">
            <a:spAutoFit/>
          </a:bodyPr>
          <a:lstStyle/>
          <a:p>
            <a:pPr algn="ctr"/>
            <a:r>
              <a:rPr lang="en-US" altLang="zh-CN" sz="4000" dirty="0">
                <a:solidFill>
                  <a:schemeClr val="bg1"/>
                </a:solidFill>
                <a:latin typeface="黑体" pitchFamily="49" charset="-122"/>
                <a:ea typeface="黑体" pitchFamily="49" charset="-122"/>
              </a:rPr>
              <a:t>clear</a:t>
            </a:r>
            <a:r>
              <a:rPr lang="zh-CN" altLang="en-US" sz="4000" dirty="0">
                <a:solidFill>
                  <a:schemeClr val="bg1"/>
                </a:solidFill>
                <a:latin typeface="黑体" pitchFamily="49" charset="-122"/>
                <a:ea typeface="黑体" pitchFamily="49" charset="-122"/>
              </a:rPr>
              <a:t>： </a:t>
            </a:r>
          </a:p>
        </p:txBody>
      </p:sp>
      <p:sp>
        <p:nvSpPr>
          <p:cNvPr id="8" name="TextBox 7"/>
          <p:cNvSpPr txBox="1"/>
          <p:nvPr/>
        </p:nvSpPr>
        <p:spPr>
          <a:xfrm>
            <a:off x="1200839" y="1817921"/>
            <a:ext cx="9584675" cy="3670236"/>
          </a:xfrm>
          <a:prstGeom prst="rect">
            <a:avLst/>
          </a:prstGeom>
          <a:noFill/>
        </p:spPr>
        <p:txBody>
          <a:bodyPr wrap="square" rtlCol="0">
            <a:spAutoFit/>
          </a:bodyPr>
          <a:lstStyle/>
          <a:p>
            <a:pPr>
              <a:lnSpc>
                <a:spcPct val="150000"/>
              </a:lnSpc>
            </a:pPr>
            <a:r>
              <a:rPr lang="en-US" altLang="zh-CN" sz="3200" dirty="0" err="1">
                <a:solidFill>
                  <a:schemeClr val="bg1"/>
                </a:solidFill>
                <a:latin typeface="黑体" pitchFamily="49" charset="-122"/>
                <a:ea typeface="黑体" pitchFamily="49" charset="-122"/>
              </a:rPr>
              <a:t>clear:both</a:t>
            </a:r>
            <a:endParaRPr lang="en-US" altLang="zh-CN" sz="3200" dirty="0">
              <a:solidFill>
                <a:schemeClr val="bg1"/>
              </a:solidFill>
              <a:latin typeface="黑体" pitchFamily="49" charset="-122"/>
              <a:ea typeface="黑体" pitchFamily="49" charset="-122"/>
            </a:endParaRPr>
          </a:p>
          <a:p>
            <a:pPr>
              <a:lnSpc>
                <a:spcPct val="150000"/>
              </a:lnSpc>
            </a:pPr>
            <a:r>
              <a:rPr lang="en-US" altLang="zh-CN" sz="3200" dirty="0">
                <a:solidFill>
                  <a:schemeClr val="bg1"/>
                </a:solidFill>
                <a:latin typeface="黑体" pitchFamily="49" charset="-122"/>
                <a:ea typeface="黑体" pitchFamily="49" charset="-122"/>
              </a:rPr>
              <a:t>	</a:t>
            </a:r>
            <a:r>
              <a:rPr lang="zh-CN" altLang="en-US" sz="3200" dirty="0">
                <a:solidFill>
                  <a:schemeClr val="bg1"/>
                </a:solidFill>
                <a:latin typeface="黑体" pitchFamily="49" charset="-122"/>
                <a:ea typeface="黑体" pitchFamily="49" charset="-122"/>
              </a:rPr>
              <a:t>在任何情况下都可以代替</a:t>
            </a:r>
            <a:r>
              <a:rPr lang="en-US" altLang="zh-CN" sz="3200" dirty="0">
                <a:solidFill>
                  <a:schemeClr val="bg1"/>
                </a:solidFill>
                <a:latin typeface="黑体" pitchFamily="49" charset="-122"/>
                <a:ea typeface="黑体" pitchFamily="49" charset="-122"/>
              </a:rPr>
              <a:t>clear: left/right,</a:t>
            </a:r>
          </a:p>
          <a:p>
            <a:pPr>
              <a:lnSpc>
                <a:spcPct val="150000"/>
              </a:lnSpc>
            </a:pPr>
            <a:r>
              <a:rPr lang="en-US" altLang="zh-CN" sz="3200" dirty="0">
                <a:solidFill>
                  <a:schemeClr val="bg1"/>
                </a:solidFill>
                <a:latin typeface="黑体" pitchFamily="49" charset="-122"/>
                <a:ea typeface="黑体" pitchFamily="49" charset="-122"/>
              </a:rPr>
              <a:t>	</a:t>
            </a:r>
            <a:r>
              <a:rPr lang="zh-CN" altLang="en-US" sz="3200" dirty="0">
                <a:solidFill>
                  <a:schemeClr val="bg1"/>
                </a:solidFill>
                <a:latin typeface="黑体" pitchFamily="49" charset="-122"/>
                <a:ea typeface="黑体" pitchFamily="49" charset="-122"/>
              </a:rPr>
              <a:t>但是由于浮动只有一边</a:t>
            </a:r>
            <a:r>
              <a:rPr lang="en-US" altLang="zh-CN" sz="3200" dirty="0">
                <a:solidFill>
                  <a:schemeClr val="bg1"/>
                </a:solidFill>
                <a:latin typeface="黑体" pitchFamily="49" charset="-122"/>
                <a:ea typeface="黑体" pitchFamily="49" charset="-122"/>
              </a:rPr>
              <a:t>(</a:t>
            </a:r>
            <a:r>
              <a:rPr lang="zh-CN" altLang="en-US" sz="3200" dirty="0">
                <a:solidFill>
                  <a:schemeClr val="bg1"/>
                </a:solidFill>
                <a:latin typeface="黑体" pitchFamily="49" charset="-122"/>
                <a:ea typeface="黑体" pitchFamily="49" charset="-122"/>
              </a:rPr>
              <a:t>要么</a:t>
            </a:r>
            <a:r>
              <a:rPr lang="en-US" altLang="zh-CN" sz="3200" dirty="0">
                <a:solidFill>
                  <a:schemeClr val="bg1"/>
                </a:solidFill>
                <a:latin typeface="黑体" pitchFamily="49" charset="-122"/>
                <a:ea typeface="黑体" pitchFamily="49" charset="-122"/>
              </a:rPr>
              <a:t>left</a:t>
            </a:r>
            <a:r>
              <a:rPr lang="zh-CN" altLang="en-US" sz="3200" dirty="0">
                <a:solidFill>
                  <a:schemeClr val="bg1"/>
                </a:solidFill>
                <a:latin typeface="黑体" pitchFamily="49" charset="-122"/>
                <a:ea typeface="黑体" pitchFamily="49" charset="-122"/>
              </a:rPr>
              <a:t>要么</a:t>
            </a:r>
            <a:r>
              <a:rPr lang="en-US" altLang="zh-CN" sz="3200" dirty="0">
                <a:solidFill>
                  <a:schemeClr val="bg1"/>
                </a:solidFill>
                <a:latin typeface="黑体" pitchFamily="49" charset="-122"/>
                <a:ea typeface="黑体" pitchFamily="49" charset="-122"/>
              </a:rPr>
              <a:t>right),</a:t>
            </a:r>
            <a:r>
              <a:rPr lang="zh-CN" altLang="en-US" sz="3200" dirty="0">
                <a:solidFill>
                  <a:schemeClr val="bg1"/>
                </a:solidFill>
                <a:latin typeface="黑体" pitchFamily="49" charset="-122"/>
                <a:ea typeface="黑体" pitchFamily="49" charset="-122"/>
              </a:rPr>
              <a:t>所以清除只能清除一边</a:t>
            </a:r>
            <a:r>
              <a:rPr lang="en-US" altLang="zh-CN" sz="3200" dirty="0">
                <a:solidFill>
                  <a:schemeClr val="bg1"/>
                </a:solidFill>
                <a:latin typeface="黑体" pitchFamily="49" charset="-122"/>
                <a:ea typeface="黑体" pitchFamily="49" charset="-122"/>
              </a:rPr>
              <a:t>,</a:t>
            </a:r>
            <a:r>
              <a:rPr lang="zh-CN" altLang="en-US" sz="3200" dirty="0">
                <a:solidFill>
                  <a:schemeClr val="bg1"/>
                </a:solidFill>
                <a:latin typeface="黑体" pitchFamily="49" charset="-122"/>
                <a:ea typeface="黑体" pitchFamily="49" charset="-122"/>
              </a:rPr>
              <a:t>不能清除两边</a:t>
            </a:r>
            <a:endParaRPr lang="en-US" altLang="zh-CN" sz="3200" dirty="0">
              <a:solidFill>
                <a:schemeClr val="bg1"/>
              </a:solidFill>
              <a:latin typeface="黑体" pitchFamily="49" charset="-122"/>
              <a:ea typeface="黑体" pitchFamily="49" charset="-122"/>
            </a:endParaRPr>
          </a:p>
          <a:p>
            <a:pPr>
              <a:lnSpc>
                <a:spcPct val="150000"/>
              </a:lnSpc>
            </a:pPr>
            <a:r>
              <a:rPr lang="en-US" altLang="zh-CN" sz="3200" dirty="0">
                <a:solidFill>
                  <a:schemeClr val="bg1"/>
                </a:solidFill>
                <a:latin typeface="黑体" pitchFamily="49" charset="-122"/>
                <a:ea typeface="黑体" pitchFamily="49" charset="-122"/>
              </a:rPr>
              <a:t>			</a:t>
            </a:r>
            <a:r>
              <a:rPr lang="en-US" altLang="zh-CN" sz="2400" dirty="0">
                <a:solidFill>
                  <a:schemeClr val="bg1"/>
                </a:solidFill>
                <a:latin typeface="黑体" pitchFamily="49" charset="-122"/>
                <a:ea typeface="黑体" pitchFamily="49" charset="-122"/>
              </a:rPr>
              <a:t>	</a:t>
            </a:r>
          </a:p>
        </p:txBody>
      </p:sp>
    </p:spTree>
    <p:extLst>
      <p:ext uri="{BB962C8B-B14F-4D97-AF65-F5344CB8AC3E}">
        <p14:creationId xmlns:p14="http://schemas.microsoft.com/office/powerpoint/2010/main" val="4229597077"/>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久石譲 (Joe Hisaishi) - 月光の雲海">
            <a:hlinkClick r:id="" action="ppaction://media"/>
            <a:extLst>
              <a:ext uri="{FF2B5EF4-FFF2-40B4-BE49-F238E27FC236}">
                <a16:creationId xmlns:a16="http://schemas.microsoft.com/office/drawing/2014/main" id="{F3BF0438-6140-401E-B143-4D628AE760D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557760" y="5493038"/>
            <a:ext cx="609600" cy="6096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sp>
        <p:nvSpPr>
          <p:cNvPr id="7" name="TextBox 6"/>
          <p:cNvSpPr txBox="1"/>
          <p:nvPr/>
        </p:nvSpPr>
        <p:spPr>
          <a:xfrm>
            <a:off x="3783724" y="746609"/>
            <a:ext cx="7258849" cy="707886"/>
          </a:xfrm>
          <a:prstGeom prst="rect">
            <a:avLst/>
          </a:prstGeom>
          <a:noFill/>
        </p:spPr>
        <p:txBody>
          <a:bodyPr wrap="square" rtlCol="0">
            <a:spAutoFit/>
          </a:bodyPr>
          <a:lstStyle/>
          <a:p>
            <a:pPr algn="ctr"/>
            <a:r>
              <a:rPr lang="zh-CN" altLang="en-US" sz="4000" dirty="0">
                <a:solidFill>
                  <a:schemeClr val="bg1"/>
                </a:solidFill>
                <a:latin typeface="黑体" pitchFamily="49" charset="-122"/>
                <a:ea typeface="黑体" pitchFamily="49" charset="-122"/>
              </a:rPr>
              <a:t>万能清除浮动方式： </a:t>
            </a:r>
          </a:p>
        </p:txBody>
      </p:sp>
      <p:sp>
        <p:nvSpPr>
          <p:cNvPr id="8" name="TextBox 7"/>
          <p:cNvSpPr txBox="1"/>
          <p:nvPr/>
        </p:nvSpPr>
        <p:spPr>
          <a:xfrm>
            <a:off x="1303662" y="1454495"/>
            <a:ext cx="9584675" cy="5190845"/>
          </a:xfrm>
          <a:prstGeom prst="rect">
            <a:avLst/>
          </a:prstGeom>
          <a:noFill/>
        </p:spPr>
        <p:txBody>
          <a:bodyPr wrap="square" rtlCol="0">
            <a:spAutoFit/>
          </a:bodyPr>
          <a:lstStyle/>
          <a:p>
            <a:pPr>
              <a:lnSpc>
                <a:spcPct val="150000"/>
              </a:lnSpc>
            </a:pPr>
            <a:r>
              <a:rPr lang="zh-CN" altLang="en-US" sz="3200" dirty="0">
                <a:solidFill>
                  <a:schemeClr val="bg1"/>
                </a:solidFill>
                <a:latin typeface="黑体" pitchFamily="49" charset="-122"/>
                <a:ea typeface="黑体" pitchFamily="49" charset="-122"/>
              </a:rPr>
              <a:t>父元素</a:t>
            </a:r>
            <a:r>
              <a:rPr lang="en-US" altLang="zh-CN" sz="3200" dirty="0">
                <a:solidFill>
                  <a:schemeClr val="bg1"/>
                </a:solidFill>
                <a:latin typeface="黑体" pitchFamily="49" charset="-122"/>
                <a:ea typeface="黑体" pitchFamily="49" charset="-122"/>
              </a:rPr>
              <a:t>: </a:t>
            </a:r>
          </a:p>
          <a:p>
            <a:pPr>
              <a:lnSpc>
                <a:spcPct val="150000"/>
              </a:lnSpc>
            </a:pPr>
            <a:r>
              <a:rPr lang="en-US" altLang="zh-CN" sz="3200" dirty="0">
                <a:solidFill>
                  <a:schemeClr val="bg1"/>
                </a:solidFill>
                <a:latin typeface="黑体" pitchFamily="49" charset="-122"/>
                <a:ea typeface="黑体" pitchFamily="49" charset="-122"/>
              </a:rPr>
              <a:t>	</a:t>
            </a:r>
            <a:r>
              <a:rPr lang="en-US" altLang="zh-CN" sz="2000" dirty="0">
                <a:solidFill>
                  <a:schemeClr val="bg1"/>
                </a:solidFill>
                <a:latin typeface="黑体" pitchFamily="49" charset="-122"/>
                <a:ea typeface="黑体" pitchFamily="49" charset="-122"/>
              </a:rPr>
              <a:t>.</a:t>
            </a:r>
            <a:r>
              <a:rPr lang="en-US" altLang="zh-CN" sz="2000" dirty="0" err="1">
                <a:solidFill>
                  <a:schemeClr val="bg1"/>
                </a:solidFill>
                <a:latin typeface="黑体" pitchFamily="49" charset="-122"/>
                <a:ea typeface="黑体" pitchFamily="49" charset="-122"/>
              </a:rPr>
              <a:t>clearfix:after</a:t>
            </a:r>
            <a:r>
              <a:rPr lang="en-US" altLang="zh-CN" sz="2000" dirty="0">
                <a:solidFill>
                  <a:schemeClr val="bg1"/>
                </a:solidFill>
                <a:latin typeface="黑体" pitchFamily="49" charset="-122"/>
                <a:ea typeface="黑体" pitchFamily="49" charset="-122"/>
              </a:rPr>
              <a:t>{</a:t>
            </a:r>
          </a:p>
          <a:p>
            <a:pPr>
              <a:lnSpc>
                <a:spcPct val="150000"/>
              </a:lnSpc>
            </a:pPr>
            <a:r>
              <a:rPr lang="en-US" altLang="zh-CN" sz="2000" dirty="0">
                <a:solidFill>
                  <a:schemeClr val="bg1"/>
                </a:solidFill>
                <a:latin typeface="黑体" pitchFamily="49" charset="-122"/>
                <a:ea typeface="黑体" pitchFamily="49" charset="-122"/>
              </a:rPr>
              <a:t>		content:</a:t>
            </a:r>
            <a:r>
              <a:rPr lang="zh-CN" altLang="en-US" sz="2000" dirty="0">
                <a:solidFill>
                  <a:schemeClr val="bg1"/>
                </a:solidFill>
                <a:latin typeface="黑体" pitchFamily="49" charset="-122"/>
                <a:ea typeface="黑体" pitchFamily="49" charset="-122"/>
              </a:rPr>
              <a:t> </a:t>
            </a:r>
            <a:r>
              <a:rPr lang="en-US" altLang="zh-CN" sz="2000" dirty="0">
                <a:solidFill>
                  <a:schemeClr val="bg1"/>
                </a:solidFill>
                <a:latin typeface="黑体" pitchFamily="49" charset="-122"/>
                <a:ea typeface="黑体" pitchFamily="49" charset="-122"/>
              </a:rPr>
              <a:t>".";</a:t>
            </a:r>
          </a:p>
          <a:p>
            <a:pPr>
              <a:lnSpc>
                <a:spcPct val="150000"/>
              </a:lnSpc>
            </a:pPr>
            <a:r>
              <a:rPr lang="en-US" altLang="zh-CN" sz="2000" dirty="0">
                <a:solidFill>
                  <a:schemeClr val="bg1"/>
                </a:solidFill>
                <a:latin typeface="黑体" pitchFamily="49" charset="-122"/>
                <a:ea typeface="黑体" pitchFamily="49" charset="-122"/>
              </a:rPr>
              <a:t>		clear: both; </a:t>
            </a:r>
          </a:p>
          <a:p>
            <a:pPr>
              <a:lnSpc>
                <a:spcPct val="150000"/>
              </a:lnSpc>
            </a:pPr>
            <a:r>
              <a:rPr lang="en-US" altLang="zh-CN" sz="2000" dirty="0">
                <a:solidFill>
                  <a:schemeClr val="bg1"/>
                </a:solidFill>
                <a:latin typeface="黑体" pitchFamily="49" charset="-122"/>
                <a:ea typeface="黑体" pitchFamily="49" charset="-122"/>
              </a:rPr>
              <a:t>		display: block;</a:t>
            </a:r>
          </a:p>
          <a:p>
            <a:pPr>
              <a:lnSpc>
                <a:spcPct val="150000"/>
              </a:lnSpc>
            </a:pPr>
            <a:r>
              <a:rPr lang="en-US" altLang="zh-CN" sz="2000" dirty="0">
                <a:solidFill>
                  <a:schemeClr val="bg1"/>
                </a:solidFill>
                <a:latin typeface="黑体" pitchFamily="49" charset="-122"/>
                <a:ea typeface="黑体" pitchFamily="49" charset="-122"/>
              </a:rPr>
              <a:t>		overflow: hidden;</a:t>
            </a:r>
          </a:p>
          <a:p>
            <a:pPr>
              <a:lnSpc>
                <a:spcPct val="150000"/>
              </a:lnSpc>
            </a:pPr>
            <a:r>
              <a:rPr lang="en-US" altLang="zh-CN" sz="2000" dirty="0">
                <a:solidFill>
                  <a:schemeClr val="bg1"/>
                </a:solidFill>
                <a:latin typeface="黑体" pitchFamily="49" charset="-122"/>
                <a:ea typeface="黑体" pitchFamily="49" charset="-122"/>
              </a:rPr>
              <a:t>		height: 0;</a:t>
            </a:r>
          </a:p>
          <a:p>
            <a:pPr>
              <a:lnSpc>
                <a:spcPct val="150000"/>
              </a:lnSpc>
            </a:pPr>
            <a:r>
              <a:rPr lang="en-US" altLang="zh-CN" sz="2000" dirty="0">
                <a:solidFill>
                  <a:schemeClr val="bg1"/>
                </a:solidFill>
                <a:latin typeface="黑体" pitchFamily="49" charset="-122"/>
                <a:ea typeface="黑体" pitchFamily="49" charset="-122"/>
              </a:rPr>
              <a:t>		font-size: 0;</a:t>
            </a:r>
          </a:p>
          <a:p>
            <a:pPr>
              <a:lnSpc>
                <a:spcPct val="150000"/>
              </a:lnSpc>
            </a:pPr>
            <a:r>
              <a:rPr lang="en-US" altLang="zh-CN" sz="2000" dirty="0">
                <a:solidFill>
                  <a:schemeClr val="bg1"/>
                </a:solidFill>
                <a:latin typeface="黑体" pitchFamily="49" charset="-122"/>
                <a:ea typeface="黑体" pitchFamily="49" charset="-122"/>
              </a:rPr>
              <a:t>	}</a:t>
            </a:r>
          </a:p>
          <a:p>
            <a:pPr>
              <a:lnSpc>
                <a:spcPct val="150000"/>
              </a:lnSpc>
            </a:pPr>
            <a:r>
              <a:rPr lang="en-US" altLang="zh-CN" sz="2000" dirty="0">
                <a:solidFill>
                  <a:schemeClr val="bg1"/>
                </a:solidFill>
                <a:latin typeface="黑体" pitchFamily="49" charset="-122"/>
                <a:ea typeface="黑体" pitchFamily="49" charset="-122"/>
              </a:rPr>
              <a:t>	 .</a:t>
            </a:r>
            <a:r>
              <a:rPr lang="en-US" altLang="zh-CN" sz="2000" dirty="0" err="1">
                <a:solidFill>
                  <a:schemeClr val="bg1"/>
                </a:solidFill>
                <a:latin typeface="黑体" pitchFamily="49" charset="-122"/>
                <a:ea typeface="黑体" pitchFamily="49" charset="-122"/>
              </a:rPr>
              <a:t>clearfix</a:t>
            </a:r>
            <a:r>
              <a:rPr lang="en-US" altLang="zh-CN" sz="2000" dirty="0">
                <a:solidFill>
                  <a:schemeClr val="bg1"/>
                </a:solidFill>
                <a:latin typeface="黑体" pitchFamily="49" charset="-122"/>
                <a:ea typeface="黑体" pitchFamily="49" charset="-122"/>
              </a:rPr>
              <a:t> { zoom: 1; }</a:t>
            </a:r>
          </a:p>
        </p:txBody>
      </p:sp>
    </p:spTree>
    <p:extLst>
      <p:ext uri="{BB962C8B-B14F-4D97-AF65-F5344CB8AC3E}">
        <p14:creationId xmlns:p14="http://schemas.microsoft.com/office/powerpoint/2010/main" val="3668986866"/>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久石譲 (Joe Hisaishi) - 月光の雲海">
            <a:hlinkClick r:id="" action="ppaction://media"/>
            <a:extLst>
              <a:ext uri="{FF2B5EF4-FFF2-40B4-BE49-F238E27FC236}">
                <a16:creationId xmlns:a16="http://schemas.microsoft.com/office/drawing/2014/main" id="{F3BF0438-6140-401E-B143-4D628AE760D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557760" y="5493038"/>
            <a:ext cx="609600" cy="6096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sp>
        <p:nvSpPr>
          <p:cNvPr id="6" name="TextBox 5"/>
          <p:cNvSpPr txBox="1"/>
          <p:nvPr/>
        </p:nvSpPr>
        <p:spPr>
          <a:xfrm>
            <a:off x="3814533" y="2471044"/>
            <a:ext cx="5351502" cy="1113766"/>
          </a:xfrm>
          <a:prstGeom prst="rect">
            <a:avLst/>
          </a:prstGeom>
          <a:noFill/>
        </p:spPr>
        <p:txBody>
          <a:bodyPr wrap="square" rtlCol="0">
            <a:spAutoFit/>
          </a:bodyPr>
          <a:lstStyle/>
          <a:p>
            <a:pPr marL="457200" indent="-457200">
              <a:lnSpc>
                <a:spcPct val="150000"/>
              </a:lnSpc>
              <a:buAutoNum type="arabicPeriod"/>
            </a:pPr>
            <a:r>
              <a:rPr lang="zh-CN" altLang="en-US" sz="2400">
                <a:solidFill>
                  <a:schemeClr val="bg1"/>
                </a:solidFill>
                <a:latin typeface="黑体" pitchFamily="49" charset="-122"/>
                <a:ea typeface="黑体" pitchFamily="49" charset="-122"/>
              </a:rPr>
              <a:t>见群文件</a:t>
            </a:r>
            <a:endParaRPr lang="en-US" altLang="zh-CN" sz="2400" dirty="0">
              <a:solidFill>
                <a:schemeClr val="bg1"/>
              </a:solidFill>
              <a:latin typeface="黑体" pitchFamily="49" charset="-122"/>
              <a:ea typeface="黑体" pitchFamily="49" charset="-122"/>
            </a:endParaRPr>
          </a:p>
          <a:p>
            <a:pPr marL="457200" indent="-457200">
              <a:lnSpc>
                <a:spcPct val="150000"/>
              </a:lnSpc>
              <a:buAutoNum type="arabicPeriod"/>
            </a:pPr>
            <a:r>
              <a:rPr lang="zh-CN" altLang="en-US" sz="2400" dirty="0">
                <a:solidFill>
                  <a:schemeClr val="bg1"/>
                </a:solidFill>
                <a:latin typeface="黑体" pitchFamily="49" charset="-122"/>
                <a:ea typeface="黑体" pitchFamily="49" charset="-122"/>
              </a:rPr>
              <a:t>总结思考</a:t>
            </a:r>
            <a:r>
              <a:rPr lang="en-US" altLang="zh-CN" sz="2400" dirty="0">
                <a:solidFill>
                  <a:schemeClr val="bg1"/>
                </a:solidFill>
                <a:latin typeface="黑体" pitchFamily="49" charset="-122"/>
                <a:ea typeface="黑体" pitchFamily="49" charset="-122"/>
              </a:rPr>
              <a:t>,</a:t>
            </a:r>
            <a:r>
              <a:rPr lang="zh-CN" altLang="en-US" sz="2400" dirty="0">
                <a:solidFill>
                  <a:schemeClr val="bg1"/>
                </a:solidFill>
                <a:latin typeface="黑体" pitchFamily="49" charset="-122"/>
                <a:ea typeface="黑体" pitchFamily="49" charset="-122"/>
              </a:rPr>
              <a:t>自己实操</a:t>
            </a:r>
            <a:endParaRPr lang="en-US" altLang="zh-CN" sz="2400" dirty="0">
              <a:solidFill>
                <a:schemeClr val="bg1"/>
              </a:solidFill>
              <a:latin typeface="黑体" pitchFamily="49" charset="-122"/>
              <a:ea typeface="黑体" pitchFamily="49" charset="-122"/>
            </a:endParaRPr>
          </a:p>
        </p:txBody>
      </p:sp>
      <p:sp>
        <p:nvSpPr>
          <p:cNvPr id="3" name="矩形 2"/>
          <p:cNvSpPr/>
          <p:nvPr/>
        </p:nvSpPr>
        <p:spPr>
          <a:xfrm>
            <a:off x="6688276" y="726041"/>
            <a:ext cx="4570961" cy="707886"/>
          </a:xfrm>
          <a:prstGeom prst="rect">
            <a:avLst/>
          </a:prstGeom>
        </p:spPr>
        <p:txBody>
          <a:bodyPr wrap="square">
            <a:spAutoFit/>
          </a:bodyPr>
          <a:lstStyle/>
          <a:p>
            <a:pPr algn="ctr"/>
            <a:r>
              <a:rPr lang="zh-CN" altLang="en-US" sz="4000">
                <a:solidFill>
                  <a:schemeClr val="bg1"/>
                </a:solidFill>
                <a:latin typeface="黑体" pitchFamily="49" charset="-122"/>
                <a:ea typeface="黑体" pitchFamily="49" charset="-122"/>
              </a:rPr>
              <a:t>第七章</a:t>
            </a:r>
            <a:r>
              <a:rPr lang="zh-CN" altLang="en-US" sz="4000" dirty="0">
                <a:solidFill>
                  <a:schemeClr val="bg1"/>
                </a:solidFill>
                <a:latin typeface="黑体" pitchFamily="49" charset="-122"/>
                <a:ea typeface="黑体" pitchFamily="49" charset="-122"/>
              </a:rPr>
              <a:t>的作业</a:t>
            </a:r>
          </a:p>
        </p:txBody>
      </p:sp>
    </p:spTree>
    <p:extLst>
      <p:ext uri="{BB962C8B-B14F-4D97-AF65-F5344CB8AC3E}">
        <p14:creationId xmlns:p14="http://schemas.microsoft.com/office/powerpoint/2010/main" val="710186664"/>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久石譲 (Joe Hisaishi) - 月光の雲海">
            <a:hlinkClick r:id="" action="ppaction://media"/>
            <a:extLst>
              <a:ext uri="{FF2B5EF4-FFF2-40B4-BE49-F238E27FC236}">
                <a16:creationId xmlns:a16="http://schemas.microsoft.com/office/drawing/2014/main" id="{F3BF0438-6140-401E-B143-4D628AE760D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557760" y="5493038"/>
            <a:ext cx="609600" cy="6096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sp>
        <p:nvSpPr>
          <p:cNvPr id="8" name="TextBox 7"/>
          <p:cNvSpPr txBox="1"/>
          <p:nvPr/>
        </p:nvSpPr>
        <p:spPr>
          <a:xfrm>
            <a:off x="1200839" y="1817921"/>
            <a:ext cx="9584675" cy="3329758"/>
          </a:xfrm>
          <a:prstGeom prst="rect">
            <a:avLst/>
          </a:prstGeom>
          <a:noFill/>
        </p:spPr>
        <p:txBody>
          <a:bodyPr wrap="square" rtlCol="0">
            <a:spAutoFit/>
          </a:bodyPr>
          <a:lstStyle/>
          <a:p>
            <a:pPr>
              <a:lnSpc>
                <a:spcPct val="150000"/>
              </a:lnSpc>
            </a:pPr>
            <a:r>
              <a:rPr lang="zh-CN" altLang="en-US" sz="2400" dirty="0">
                <a:solidFill>
                  <a:schemeClr val="bg1"/>
                </a:solidFill>
                <a:latin typeface="黑体" pitchFamily="49" charset="-122"/>
                <a:ea typeface="黑体" pitchFamily="49" charset="-122"/>
              </a:rPr>
              <a:t>第八章浮动的要点</a:t>
            </a:r>
            <a:r>
              <a:rPr lang="en-US" altLang="zh-CN" sz="2400" dirty="0">
                <a:solidFill>
                  <a:schemeClr val="bg1"/>
                </a:solidFill>
                <a:latin typeface="黑体" pitchFamily="49" charset="-122"/>
                <a:ea typeface="黑体" pitchFamily="49" charset="-122"/>
              </a:rPr>
              <a:t>:</a:t>
            </a:r>
          </a:p>
          <a:p>
            <a:pPr marL="457200" indent="-457200">
              <a:lnSpc>
                <a:spcPct val="150000"/>
              </a:lnSpc>
              <a:buAutoNum type="arabicPeriod"/>
            </a:pPr>
            <a:r>
              <a:rPr lang="zh-CN" altLang="en-US" sz="2400" dirty="0">
                <a:solidFill>
                  <a:schemeClr val="bg1"/>
                </a:solidFill>
                <a:latin typeface="黑体" pitchFamily="49" charset="-122"/>
                <a:ea typeface="黑体" pitchFamily="49" charset="-122"/>
              </a:rPr>
              <a:t>浮动是什么</a:t>
            </a:r>
            <a:endParaRPr lang="en-US" altLang="zh-CN" sz="2400" dirty="0">
              <a:solidFill>
                <a:schemeClr val="bg1"/>
              </a:solidFill>
              <a:latin typeface="黑体" pitchFamily="49" charset="-122"/>
              <a:ea typeface="黑体" pitchFamily="49" charset="-122"/>
            </a:endParaRPr>
          </a:p>
          <a:p>
            <a:pPr marL="457200" indent="-457200">
              <a:lnSpc>
                <a:spcPct val="150000"/>
              </a:lnSpc>
              <a:buAutoNum type="arabicPeriod"/>
            </a:pPr>
            <a:r>
              <a:rPr lang="zh-CN" altLang="en-US" sz="2400" dirty="0">
                <a:solidFill>
                  <a:schemeClr val="bg1"/>
                </a:solidFill>
                <a:latin typeface="黑体" pitchFamily="49" charset="-122"/>
                <a:ea typeface="黑体" pitchFamily="49" charset="-122"/>
              </a:rPr>
              <a:t>浮动的特性与对文字的影响</a:t>
            </a:r>
            <a:endParaRPr lang="en-US" altLang="zh-CN" sz="2400" dirty="0">
              <a:solidFill>
                <a:schemeClr val="bg1"/>
              </a:solidFill>
              <a:latin typeface="黑体" pitchFamily="49" charset="-122"/>
              <a:ea typeface="黑体" pitchFamily="49" charset="-122"/>
            </a:endParaRPr>
          </a:p>
          <a:p>
            <a:pPr marL="457200" indent="-457200">
              <a:lnSpc>
                <a:spcPct val="150000"/>
              </a:lnSpc>
              <a:buAutoNum type="arabicPeriod"/>
            </a:pPr>
            <a:r>
              <a:rPr lang="zh-CN" altLang="en-US" sz="2400" dirty="0">
                <a:solidFill>
                  <a:schemeClr val="bg1"/>
                </a:solidFill>
                <a:latin typeface="黑体" pitchFamily="49" charset="-122"/>
                <a:ea typeface="黑体" pitchFamily="49" charset="-122"/>
              </a:rPr>
              <a:t>与</a:t>
            </a:r>
            <a:r>
              <a:rPr lang="en-US" altLang="zh-CN" sz="2400" dirty="0">
                <a:solidFill>
                  <a:schemeClr val="bg1"/>
                </a:solidFill>
                <a:latin typeface="黑体" pitchFamily="49" charset="-122"/>
                <a:ea typeface="黑体" pitchFamily="49" charset="-122"/>
              </a:rPr>
              <a:t>inline-block</a:t>
            </a:r>
            <a:r>
              <a:rPr lang="zh-CN" altLang="en-US" sz="2400" dirty="0">
                <a:solidFill>
                  <a:schemeClr val="bg1"/>
                </a:solidFill>
                <a:latin typeface="黑体" pitchFamily="49" charset="-122"/>
                <a:ea typeface="黑体" pitchFamily="49" charset="-122"/>
              </a:rPr>
              <a:t>的对比</a:t>
            </a:r>
            <a:endParaRPr lang="en-US" altLang="zh-CN" sz="2400" dirty="0">
              <a:solidFill>
                <a:schemeClr val="bg1"/>
              </a:solidFill>
              <a:latin typeface="黑体" pitchFamily="49" charset="-122"/>
              <a:ea typeface="黑体" pitchFamily="49" charset="-122"/>
            </a:endParaRPr>
          </a:p>
          <a:p>
            <a:pPr marL="457200" indent="-457200">
              <a:lnSpc>
                <a:spcPct val="150000"/>
              </a:lnSpc>
              <a:buAutoNum type="arabicPeriod"/>
            </a:pPr>
            <a:r>
              <a:rPr lang="zh-CN" altLang="en-US" sz="2400" dirty="0">
                <a:solidFill>
                  <a:schemeClr val="bg1"/>
                </a:solidFill>
                <a:latin typeface="黑体" pitchFamily="49" charset="-122"/>
                <a:ea typeface="黑体" pitchFamily="49" charset="-122"/>
              </a:rPr>
              <a:t>清楚浮动的意义与解决办法</a:t>
            </a:r>
            <a:endParaRPr lang="en-US" altLang="zh-CN" sz="2400" dirty="0">
              <a:solidFill>
                <a:schemeClr val="bg1"/>
              </a:solidFill>
              <a:latin typeface="黑体" pitchFamily="49" charset="-122"/>
              <a:ea typeface="黑体" pitchFamily="49" charset="-122"/>
            </a:endParaRPr>
          </a:p>
          <a:p>
            <a:pPr marL="457200" indent="-457200">
              <a:lnSpc>
                <a:spcPct val="150000"/>
              </a:lnSpc>
              <a:buAutoNum type="arabicPeriod"/>
            </a:pPr>
            <a:r>
              <a:rPr lang="en-US" altLang="zh-CN" sz="2400" dirty="0">
                <a:solidFill>
                  <a:schemeClr val="bg1"/>
                </a:solidFill>
                <a:latin typeface="黑体" pitchFamily="49" charset="-122"/>
                <a:ea typeface="黑体" pitchFamily="49" charset="-122"/>
              </a:rPr>
              <a:t>min-width</a:t>
            </a:r>
            <a:r>
              <a:rPr lang="zh-CN" altLang="en-US" sz="2400" dirty="0">
                <a:solidFill>
                  <a:schemeClr val="bg1"/>
                </a:solidFill>
                <a:latin typeface="黑体" pitchFamily="49" charset="-122"/>
                <a:ea typeface="黑体" pitchFamily="49" charset="-122"/>
              </a:rPr>
              <a:t>的运用</a:t>
            </a:r>
            <a:endParaRPr lang="en-US" altLang="zh-CN" sz="2400" dirty="0">
              <a:solidFill>
                <a:schemeClr val="bg1"/>
              </a:solidFill>
              <a:latin typeface="黑体" pitchFamily="49" charset="-122"/>
              <a:ea typeface="黑体" pitchFamily="49" charset="-122"/>
            </a:endParaRPr>
          </a:p>
        </p:txBody>
      </p:sp>
      <p:sp>
        <p:nvSpPr>
          <p:cNvPr id="9" name="TextBox 8"/>
          <p:cNvSpPr txBox="1"/>
          <p:nvPr/>
        </p:nvSpPr>
        <p:spPr>
          <a:xfrm>
            <a:off x="5941764" y="746609"/>
            <a:ext cx="5100809" cy="707886"/>
          </a:xfrm>
          <a:prstGeom prst="rect">
            <a:avLst/>
          </a:prstGeom>
          <a:noFill/>
        </p:spPr>
        <p:txBody>
          <a:bodyPr wrap="square" rtlCol="0">
            <a:spAutoFit/>
          </a:bodyPr>
          <a:lstStyle/>
          <a:p>
            <a:pPr algn="ctr"/>
            <a:r>
              <a:rPr lang="zh-CN" altLang="en-US" sz="4000" dirty="0">
                <a:solidFill>
                  <a:schemeClr val="accent2"/>
                </a:solidFill>
                <a:latin typeface="黑体" pitchFamily="49" charset="-122"/>
                <a:ea typeface="黑体" pitchFamily="49" charset="-122"/>
              </a:rPr>
              <a:t>本堂课的要点</a:t>
            </a:r>
          </a:p>
        </p:txBody>
      </p:sp>
    </p:spTree>
    <p:extLst>
      <p:ext uri="{BB962C8B-B14F-4D97-AF65-F5344CB8AC3E}">
        <p14:creationId xmlns:p14="http://schemas.microsoft.com/office/powerpoint/2010/main" val="3326125643"/>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久石譲 (Joe Hisaishi) - 月光の雲海">
            <a:hlinkClick r:id="" action="ppaction://media"/>
            <a:extLst>
              <a:ext uri="{FF2B5EF4-FFF2-40B4-BE49-F238E27FC236}">
                <a16:creationId xmlns:a16="http://schemas.microsoft.com/office/drawing/2014/main" id="{F3BF0438-6140-401E-B143-4D628AE760D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557760" y="5493038"/>
            <a:ext cx="609600" cy="6096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sp>
        <p:nvSpPr>
          <p:cNvPr id="5" name="TextBox 4"/>
          <p:cNvSpPr txBox="1"/>
          <p:nvPr/>
        </p:nvSpPr>
        <p:spPr>
          <a:xfrm>
            <a:off x="4840224" y="746609"/>
            <a:ext cx="6202349" cy="707886"/>
          </a:xfrm>
          <a:prstGeom prst="rect">
            <a:avLst/>
          </a:prstGeom>
          <a:noFill/>
        </p:spPr>
        <p:txBody>
          <a:bodyPr wrap="square" rtlCol="0">
            <a:spAutoFit/>
          </a:bodyPr>
          <a:lstStyle/>
          <a:p>
            <a:pPr algn="ctr"/>
            <a:r>
              <a:rPr lang="en-US" altLang="zh-CN" sz="4000" dirty="0">
                <a:solidFill>
                  <a:schemeClr val="bg1"/>
                </a:solidFill>
                <a:latin typeface="黑体" pitchFamily="49" charset="-122"/>
                <a:ea typeface="黑体" pitchFamily="49" charset="-122"/>
              </a:rPr>
              <a:t>CSS</a:t>
            </a:r>
            <a:r>
              <a:rPr lang="zh-CN" altLang="en-US" sz="4000" dirty="0">
                <a:solidFill>
                  <a:schemeClr val="bg1"/>
                </a:solidFill>
                <a:latin typeface="黑体" pitchFamily="49" charset="-122"/>
                <a:ea typeface="黑体" pitchFamily="49" charset="-122"/>
              </a:rPr>
              <a:t>标准文档流布局</a:t>
            </a:r>
          </a:p>
        </p:txBody>
      </p:sp>
      <p:sp>
        <p:nvSpPr>
          <p:cNvPr id="6" name="矩形 5"/>
          <p:cNvSpPr/>
          <p:nvPr/>
        </p:nvSpPr>
        <p:spPr>
          <a:xfrm>
            <a:off x="1274458" y="1878518"/>
            <a:ext cx="9768115" cy="2971904"/>
          </a:xfrm>
          <a:prstGeom prst="rect">
            <a:avLst/>
          </a:prstGeom>
        </p:spPr>
        <p:txBody>
          <a:bodyPr wrap="square">
            <a:spAutoFit/>
          </a:bodyPr>
          <a:lstStyle/>
          <a:p>
            <a:pPr>
              <a:lnSpc>
                <a:spcPct val="150000"/>
              </a:lnSpc>
            </a:pPr>
            <a:r>
              <a:rPr lang="zh-CN" altLang="en-US" sz="3200" dirty="0">
                <a:solidFill>
                  <a:schemeClr val="bg1"/>
                </a:solidFill>
              </a:rPr>
              <a:t>指页面布局的默认状态</a:t>
            </a:r>
            <a:r>
              <a:rPr lang="en-US" altLang="zh-CN" sz="3200" dirty="0">
                <a:solidFill>
                  <a:schemeClr val="bg1"/>
                </a:solidFill>
                <a:latin typeface="黑体" pitchFamily="49" charset="-122"/>
                <a:ea typeface="黑体" pitchFamily="49" charset="-122"/>
              </a:rPr>
              <a:t>: </a:t>
            </a:r>
            <a:endParaRPr lang="en-US" altLang="zh-CN" sz="3200" dirty="0">
              <a:solidFill>
                <a:schemeClr val="bg1"/>
              </a:solidFill>
            </a:endParaRPr>
          </a:p>
          <a:p>
            <a:pPr>
              <a:lnSpc>
                <a:spcPct val="150000"/>
              </a:lnSpc>
            </a:pPr>
            <a:r>
              <a:rPr lang="en-US" altLang="zh-CN" sz="3200" dirty="0">
                <a:solidFill>
                  <a:schemeClr val="bg1"/>
                </a:solidFill>
              </a:rPr>
              <a:t>	</a:t>
            </a:r>
            <a:r>
              <a:rPr lang="zh-CN" altLang="en-US" sz="3200" dirty="0">
                <a:solidFill>
                  <a:schemeClr val="bg1"/>
                </a:solidFill>
              </a:rPr>
              <a:t>特点： 从左往右从上往下流式排列，最终窗口自上而下分成一行一行，每行从左往右顺序（依代码）排放元素，块元素独占一行，内联元素并列。</a:t>
            </a:r>
            <a:r>
              <a:rPr lang="en-US" altLang="zh-CN" sz="2800" dirty="0">
                <a:solidFill>
                  <a:schemeClr val="bg1"/>
                </a:solidFill>
              </a:rPr>
              <a:t>	</a:t>
            </a:r>
            <a:endParaRPr lang="en-US" altLang="zh-CN" sz="2000" dirty="0">
              <a:solidFill>
                <a:schemeClr val="bg1"/>
              </a:solidFill>
            </a:endParaRPr>
          </a:p>
        </p:txBody>
      </p:sp>
    </p:spTree>
    <p:extLst>
      <p:ext uri="{BB962C8B-B14F-4D97-AF65-F5344CB8AC3E}">
        <p14:creationId xmlns:p14="http://schemas.microsoft.com/office/powerpoint/2010/main" val="236440566"/>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久石譲 (Joe Hisaishi) - 月光の雲海">
            <a:hlinkClick r:id="" action="ppaction://media"/>
            <a:extLst>
              <a:ext uri="{FF2B5EF4-FFF2-40B4-BE49-F238E27FC236}">
                <a16:creationId xmlns:a16="http://schemas.microsoft.com/office/drawing/2014/main" id="{F3BF0438-6140-401E-B143-4D628AE760D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557760" y="5493038"/>
            <a:ext cx="609600" cy="6096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sp>
        <p:nvSpPr>
          <p:cNvPr id="5" name="TextBox 4"/>
          <p:cNvSpPr txBox="1"/>
          <p:nvPr/>
        </p:nvSpPr>
        <p:spPr>
          <a:xfrm>
            <a:off x="4840224" y="746609"/>
            <a:ext cx="6202349" cy="707886"/>
          </a:xfrm>
          <a:prstGeom prst="rect">
            <a:avLst/>
          </a:prstGeom>
          <a:noFill/>
        </p:spPr>
        <p:txBody>
          <a:bodyPr wrap="square" rtlCol="0">
            <a:spAutoFit/>
          </a:bodyPr>
          <a:lstStyle/>
          <a:p>
            <a:pPr algn="ctr"/>
            <a:r>
              <a:rPr lang="zh-CN" altLang="en-US" sz="4000" dirty="0">
                <a:solidFill>
                  <a:schemeClr val="bg1"/>
                </a:solidFill>
                <a:latin typeface="黑体" pitchFamily="49" charset="-122"/>
                <a:ea typeface="黑体" pitchFamily="49" charset="-122"/>
              </a:rPr>
              <a:t>脱离文档流</a:t>
            </a:r>
          </a:p>
        </p:txBody>
      </p:sp>
      <p:sp>
        <p:nvSpPr>
          <p:cNvPr id="6" name="矩形 5"/>
          <p:cNvSpPr/>
          <p:nvPr/>
        </p:nvSpPr>
        <p:spPr>
          <a:xfrm>
            <a:off x="1274458" y="1878518"/>
            <a:ext cx="9768115" cy="2971904"/>
          </a:xfrm>
          <a:prstGeom prst="rect">
            <a:avLst/>
          </a:prstGeom>
        </p:spPr>
        <p:txBody>
          <a:bodyPr wrap="square">
            <a:spAutoFit/>
          </a:bodyPr>
          <a:lstStyle/>
          <a:p>
            <a:pPr>
              <a:lnSpc>
                <a:spcPct val="150000"/>
              </a:lnSpc>
            </a:pPr>
            <a:r>
              <a:rPr lang="zh-CN" altLang="en-US" sz="3200" dirty="0">
                <a:solidFill>
                  <a:schemeClr val="bg1"/>
                </a:solidFill>
              </a:rPr>
              <a:t>将元素从标准文档流的布局中拿出，其他元素在文档流的布局的位置会无视脱离文档流的元素布局。</a:t>
            </a:r>
            <a:endParaRPr lang="en-US" altLang="zh-CN" sz="3200" dirty="0">
              <a:solidFill>
                <a:schemeClr val="bg1"/>
              </a:solidFill>
            </a:endParaRPr>
          </a:p>
          <a:p>
            <a:pPr>
              <a:lnSpc>
                <a:spcPct val="150000"/>
              </a:lnSpc>
            </a:pPr>
            <a:r>
              <a:rPr lang="zh-CN" altLang="en-US" sz="3200" dirty="0">
                <a:solidFill>
                  <a:schemeClr val="bg1"/>
                </a:solidFill>
              </a:rPr>
              <a:t>如何脱离文档流：</a:t>
            </a:r>
            <a:r>
              <a:rPr lang="en-US" altLang="zh-CN" sz="3200" dirty="0">
                <a:solidFill>
                  <a:schemeClr val="bg1"/>
                </a:solidFill>
              </a:rPr>
              <a:t>float</a:t>
            </a:r>
            <a:r>
              <a:rPr lang="zh-CN" altLang="en-US" sz="3200" dirty="0">
                <a:solidFill>
                  <a:schemeClr val="bg1"/>
                </a:solidFill>
              </a:rPr>
              <a:t>（方法之一）</a:t>
            </a:r>
            <a:endParaRPr lang="en-US" altLang="zh-CN" sz="3200" dirty="0">
              <a:solidFill>
                <a:schemeClr val="bg1"/>
              </a:solidFill>
            </a:endParaRPr>
          </a:p>
          <a:p>
            <a:pPr>
              <a:lnSpc>
                <a:spcPct val="150000"/>
              </a:lnSpc>
            </a:pPr>
            <a:endParaRPr lang="en-US" altLang="zh-CN" sz="3200" dirty="0">
              <a:solidFill>
                <a:schemeClr val="bg1"/>
              </a:solidFill>
            </a:endParaRPr>
          </a:p>
        </p:txBody>
      </p:sp>
    </p:spTree>
    <p:extLst>
      <p:ext uri="{BB962C8B-B14F-4D97-AF65-F5344CB8AC3E}">
        <p14:creationId xmlns:p14="http://schemas.microsoft.com/office/powerpoint/2010/main" val="3411393612"/>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久石譲 (Joe Hisaishi) - 月光の雲海">
            <a:hlinkClick r:id="" action="ppaction://media"/>
            <a:extLst>
              <a:ext uri="{FF2B5EF4-FFF2-40B4-BE49-F238E27FC236}">
                <a16:creationId xmlns:a16="http://schemas.microsoft.com/office/drawing/2014/main" id="{F3BF0438-6140-401E-B143-4D628AE760D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557760" y="5493038"/>
            <a:ext cx="609600" cy="6096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sp>
        <p:nvSpPr>
          <p:cNvPr id="6" name="矩形 5"/>
          <p:cNvSpPr/>
          <p:nvPr/>
        </p:nvSpPr>
        <p:spPr>
          <a:xfrm>
            <a:off x="1005607" y="1755147"/>
            <a:ext cx="10738251" cy="4253087"/>
          </a:xfrm>
          <a:prstGeom prst="rect">
            <a:avLst/>
          </a:prstGeom>
        </p:spPr>
        <p:txBody>
          <a:bodyPr wrap="square">
            <a:spAutoFit/>
          </a:bodyPr>
          <a:lstStyle/>
          <a:p>
            <a:pPr>
              <a:lnSpc>
                <a:spcPct val="150000"/>
              </a:lnSpc>
            </a:pPr>
            <a:r>
              <a:rPr lang="zh-CN" altLang="en-US" sz="3200" dirty="0">
                <a:solidFill>
                  <a:schemeClr val="bg1"/>
                </a:solidFill>
              </a:rPr>
              <a:t>浮动就是为了解决</a:t>
            </a:r>
            <a:r>
              <a:rPr lang="zh-CN" altLang="en-US" sz="3200" dirty="0">
                <a:solidFill>
                  <a:srgbClr val="FF0000"/>
                </a:solidFill>
              </a:rPr>
              <a:t>文字环绕</a:t>
            </a:r>
            <a:r>
              <a:rPr lang="zh-CN" altLang="en-US" sz="3200" dirty="0">
                <a:solidFill>
                  <a:schemeClr val="bg1"/>
                </a:solidFill>
              </a:rPr>
              <a:t>而存在的</a:t>
            </a:r>
            <a:r>
              <a:rPr lang="en-US" altLang="zh-CN" sz="3200" dirty="0">
                <a:solidFill>
                  <a:schemeClr val="bg1"/>
                </a:solidFill>
                <a:latin typeface="黑体" pitchFamily="49" charset="-122"/>
                <a:ea typeface="黑体" pitchFamily="49" charset="-122"/>
              </a:rPr>
              <a:t>: </a:t>
            </a:r>
            <a:endParaRPr lang="en-US" altLang="zh-CN" sz="3200" dirty="0">
              <a:solidFill>
                <a:schemeClr val="bg1"/>
              </a:solidFill>
            </a:endParaRPr>
          </a:p>
          <a:p>
            <a:pPr>
              <a:lnSpc>
                <a:spcPct val="150000"/>
              </a:lnSpc>
            </a:pPr>
            <a:r>
              <a:rPr lang="en-US" altLang="zh-CN" sz="3200" dirty="0">
                <a:solidFill>
                  <a:schemeClr val="bg1"/>
                </a:solidFill>
              </a:rPr>
              <a:t>	</a:t>
            </a:r>
            <a:r>
              <a:rPr lang="zh-CN" altLang="en-US" sz="2400" dirty="0">
                <a:solidFill>
                  <a:schemeClr val="bg1"/>
                </a:solidFill>
              </a:rPr>
              <a:t>现在我们在做页面布局的时候使用得最多的就是浮动来进行页面的布局了</a:t>
            </a:r>
            <a:r>
              <a:rPr lang="en-US" altLang="zh-CN" sz="2400" dirty="0">
                <a:solidFill>
                  <a:schemeClr val="bg1"/>
                </a:solidFill>
              </a:rPr>
              <a:t>,</a:t>
            </a:r>
            <a:r>
              <a:rPr lang="zh-CN" altLang="en-US" sz="2400" dirty="0">
                <a:solidFill>
                  <a:schemeClr val="bg1"/>
                </a:solidFill>
              </a:rPr>
              <a:t>但是有违于布局的初衷</a:t>
            </a:r>
            <a:r>
              <a:rPr lang="en-US" altLang="zh-CN" sz="2400" dirty="0">
                <a:solidFill>
                  <a:schemeClr val="bg1"/>
                </a:solidFill>
              </a:rPr>
              <a:t>.</a:t>
            </a:r>
          </a:p>
          <a:p>
            <a:pPr>
              <a:lnSpc>
                <a:spcPct val="150000"/>
              </a:lnSpc>
            </a:pPr>
            <a:r>
              <a:rPr lang="en-US" altLang="zh-CN" sz="2400" dirty="0">
                <a:solidFill>
                  <a:schemeClr val="bg1"/>
                </a:solidFill>
              </a:rPr>
              <a:t>	</a:t>
            </a:r>
            <a:r>
              <a:rPr lang="zh-CN" altLang="en-US" sz="2400" dirty="0">
                <a:solidFill>
                  <a:schemeClr val="bg1"/>
                </a:solidFill>
              </a:rPr>
              <a:t>浮动是使元素不完全脱离文档流</a:t>
            </a:r>
            <a:r>
              <a:rPr lang="en-US" altLang="zh-CN" sz="2400" dirty="0">
                <a:solidFill>
                  <a:schemeClr val="bg1"/>
                </a:solidFill>
              </a:rPr>
              <a:t>,</a:t>
            </a:r>
            <a:r>
              <a:rPr lang="zh-CN" altLang="en-US" sz="2400" dirty="0">
                <a:solidFill>
                  <a:schemeClr val="bg1"/>
                </a:solidFill>
              </a:rPr>
              <a:t>按照指定方向发生移动</a:t>
            </a:r>
            <a:r>
              <a:rPr lang="en-US" altLang="zh-CN" sz="2400" dirty="0">
                <a:solidFill>
                  <a:schemeClr val="bg1"/>
                </a:solidFill>
              </a:rPr>
              <a:t>,</a:t>
            </a:r>
            <a:r>
              <a:rPr lang="zh-CN" altLang="en-US" sz="2400" dirty="0">
                <a:solidFill>
                  <a:schemeClr val="bg1"/>
                </a:solidFill>
              </a:rPr>
              <a:t>遇到父级边界或相邻元素就停下来</a:t>
            </a:r>
            <a:r>
              <a:rPr lang="en-US" altLang="zh-CN" sz="2400" dirty="0">
                <a:solidFill>
                  <a:schemeClr val="bg1"/>
                </a:solidFill>
              </a:rPr>
              <a:t>.</a:t>
            </a:r>
            <a:r>
              <a:rPr lang="zh-CN" altLang="en-US" sz="2400" dirty="0">
                <a:solidFill>
                  <a:schemeClr val="bg1"/>
                </a:solidFill>
              </a:rPr>
              <a:t>后续元素会无视浮动元素，但是文本不行，文本遇到浮动的元素会环绕排列，保持部分流动性</a:t>
            </a:r>
            <a:endParaRPr lang="en-US" altLang="zh-CN" sz="2400" dirty="0">
              <a:solidFill>
                <a:schemeClr val="bg1"/>
              </a:solidFill>
            </a:endParaRPr>
          </a:p>
          <a:p>
            <a:pPr>
              <a:lnSpc>
                <a:spcPct val="150000"/>
              </a:lnSpc>
            </a:pPr>
            <a:r>
              <a:rPr lang="en-US" altLang="zh-CN" sz="2400" dirty="0">
                <a:solidFill>
                  <a:schemeClr val="bg1"/>
                </a:solidFill>
                <a:latin typeface="黑体" pitchFamily="49" charset="-122"/>
                <a:ea typeface="黑体" pitchFamily="49" charset="-122"/>
              </a:rPr>
              <a:t>	</a:t>
            </a:r>
            <a:endParaRPr lang="en-US" altLang="zh-CN" sz="2000" dirty="0">
              <a:solidFill>
                <a:schemeClr val="bg1"/>
              </a:solidFill>
              <a:latin typeface="黑体" pitchFamily="49" charset="-122"/>
              <a:ea typeface="黑体" pitchFamily="49" charset="-122"/>
            </a:endParaRPr>
          </a:p>
        </p:txBody>
      </p:sp>
      <p:sp>
        <p:nvSpPr>
          <p:cNvPr id="5" name="TextBox 4"/>
          <p:cNvSpPr txBox="1"/>
          <p:nvPr/>
        </p:nvSpPr>
        <p:spPr>
          <a:xfrm>
            <a:off x="5941764" y="746609"/>
            <a:ext cx="5100809" cy="707886"/>
          </a:xfrm>
          <a:prstGeom prst="rect">
            <a:avLst/>
          </a:prstGeom>
          <a:noFill/>
        </p:spPr>
        <p:txBody>
          <a:bodyPr wrap="square" rtlCol="0">
            <a:spAutoFit/>
          </a:bodyPr>
          <a:lstStyle/>
          <a:p>
            <a:pPr algn="ctr"/>
            <a:r>
              <a:rPr lang="zh-CN" altLang="en-US" sz="4000" dirty="0">
                <a:solidFill>
                  <a:schemeClr val="bg1"/>
                </a:solidFill>
                <a:latin typeface="黑体" pitchFamily="49" charset="-122"/>
                <a:ea typeface="黑体" pitchFamily="49" charset="-122"/>
              </a:rPr>
              <a:t>浮动</a:t>
            </a:r>
            <a:r>
              <a:rPr lang="en-US" altLang="zh-CN" sz="4000" dirty="0">
                <a:solidFill>
                  <a:schemeClr val="bg1"/>
                </a:solidFill>
                <a:latin typeface="黑体" pitchFamily="49" charset="-122"/>
                <a:ea typeface="黑体" pitchFamily="49" charset="-122"/>
              </a:rPr>
              <a:t>float</a:t>
            </a:r>
            <a:r>
              <a:rPr lang="zh-CN" altLang="en-US" sz="4000" dirty="0">
                <a:solidFill>
                  <a:schemeClr val="bg1"/>
                </a:solidFill>
                <a:latin typeface="黑体" pitchFamily="49" charset="-122"/>
                <a:ea typeface="黑体" pitchFamily="49" charset="-122"/>
              </a:rPr>
              <a:t>是什么</a:t>
            </a:r>
            <a:endParaRPr lang="en-US" altLang="zh-CN" sz="4000" dirty="0">
              <a:solidFill>
                <a:schemeClr val="bg1"/>
              </a:solidFill>
              <a:latin typeface="黑体" pitchFamily="49" charset="-122"/>
              <a:ea typeface="黑体" pitchFamily="49" charset="-122"/>
            </a:endParaRPr>
          </a:p>
        </p:txBody>
      </p:sp>
    </p:spTree>
    <p:extLst>
      <p:ext uri="{BB962C8B-B14F-4D97-AF65-F5344CB8AC3E}">
        <p14:creationId xmlns:p14="http://schemas.microsoft.com/office/powerpoint/2010/main" val="4276415904"/>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久石譲 (Joe Hisaishi) - 月光の雲海">
            <a:hlinkClick r:id="" action="ppaction://media"/>
            <a:extLst>
              <a:ext uri="{FF2B5EF4-FFF2-40B4-BE49-F238E27FC236}">
                <a16:creationId xmlns:a16="http://schemas.microsoft.com/office/drawing/2014/main" id="{F3BF0438-6140-401E-B143-4D628AE760D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557760" y="5493038"/>
            <a:ext cx="609600" cy="6096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sp>
        <p:nvSpPr>
          <p:cNvPr id="5" name="TextBox 4"/>
          <p:cNvSpPr txBox="1"/>
          <p:nvPr/>
        </p:nvSpPr>
        <p:spPr>
          <a:xfrm>
            <a:off x="4840224" y="746609"/>
            <a:ext cx="6202349" cy="707886"/>
          </a:xfrm>
          <a:prstGeom prst="rect">
            <a:avLst/>
          </a:prstGeom>
          <a:noFill/>
        </p:spPr>
        <p:txBody>
          <a:bodyPr wrap="square" rtlCol="0">
            <a:spAutoFit/>
          </a:bodyPr>
          <a:lstStyle/>
          <a:p>
            <a:pPr algn="ctr"/>
            <a:r>
              <a:rPr lang="en-US" altLang="zh-CN" sz="4000" dirty="0">
                <a:solidFill>
                  <a:schemeClr val="bg1"/>
                </a:solidFill>
                <a:latin typeface="黑体" pitchFamily="49" charset="-122"/>
                <a:ea typeface="黑体" pitchFamily="49" charset="-122"/>
              </a:rPr>
              <a:t>float</a:t>
            </a:r>
            <a:r>
              <a:rPr lang="zh-CN" altLang="en-US" sz="4000" dirty="0">
                <a:solidFill>
                  <a:schemeClr val="bg1"/>
                </a:solidFill>
                <a:latin typeface="黑体" pitchFamily="49" charset="-122"/>
                <a:ea typeface="黑体" pitchFamily="49" charset="-122"/>
              </a:rPr>
              <a:t>写法</a:t>
            </a:r>
          </a:p>
        </p:txBody>
      </p:sp>
      <p:sp>
        <p:nvSpPr>
          <p:cNvPr id="6" name="矩形 5"/>
          <p:cNvSpPr/>
          <p:nvPr/>
        </p:nvSpPr>
        <p:spPr>
          <a:xfrm>
            <a:off x="1274458" y="1878518"/>
            <a:ext cx="9768115" cy="2971904"/>
          </a:xfrm>
          <a:prstGeom prst="rect">
            <a:avLst/>
          </a:prstGeom>
        </p:spPr>
        <p:txBody>
          <a:bodyPr wrap="square">
            <a:spAutoFit/>
          </a:bodyPr>
          <a:lstStyle/>
          <a:p>
            <a:pPr>
              <a:lnSpc>
                <a:spcPct val="150000"/>
              </a:lnSpc>
            </a:pPr>
            <a:r>
              <a:rPr lang="en-US" altLang="zh-CN" sz="3200" dirty="0">
                <a:solidFill>
                  <a:schemeClr val="bg1"/>
                </a:solidFill>
              </a:rPr>
              <a:t>float: </a:t>
            </a:r>
          </a:p>
          <a:p>
            <a:pPr>
              <a:lnSpc>
                <a:spcPct val="150000"/>
              </a:lnSpc>
            </a:pPr>
            <a:r>
              <a:rPr lang="en-US" altLang="zh-CN" sz="3200" dirty="0">
                <a:solidFill>
                  <a:schemeClr val="bg1"/>
                </a:solidFill>
              </a:rPr>
              <a:t>	none</a:t>
            </a:r>
            <a:r>
              <a:rPr lang="zh-CN" altLang="en-US" sz="3200" dirty="0">
                <a:solidFill>
                  <a:schemeClr val="bg1"/>
                </a:solidFill>
              </a:rPr>
              <a:t>；默认值，不具有浮动特性</a:t>
            </a:r>
            <a:endParaRPr lang="en-US" altLang="zh-CN" sz="3200" dirty="0">
              <a:solidFill>
                <a:schemeClr val="bg1"/>
              </a:solidFill>
            </a:endParaRPr>
          </a:p>
          <a:p>
            <a:pPr>
              <a:lnSpc>
                <a:spcPct val="150000"/>
              </a:lnSpc>
            </a:pPr>
            <a:r>
              <a:rPr lang="en-US" altLang="zh-CN" sz="3200" dirty="0">
                <a:solidFill>
                  <a:schemeClr val="bg1"/>
                </a:solidFill>
              </a:rPr>
              <a:t>	left</a:t>
            </a:r>
            <a:r>
              <a:rPr lang="zh-CN" altLang="en-US" sz="3200" dirty="0">
                <a:solidFill>
                  <a:schemeClr val="bg1"/>
                </a:solidFill>
              </a:rPr>
              <a:t>；左浮动，元素必须浮动在所在块左侧</a:t>
            </a:r>
            <a:endParaRPr lang="en-US" altLang="zh-CN" sz="3200" dirty="0">
              <a:solidFill>
                <a:schemeClr val="bg1"/>
              </a:solidFill>
            </a:endParaRPr>
          </a:p>
          <a:p>
            <a:pPr>
              <a:lnSpc>
                <a:spcPct val="150000"/>
              </a:lnSpc>
            </a:pPr>
            <a:r>
              <a:rPr lang="en-US" altLang="zh-CN" sz="3200" dirty="0">
                <a:solidFill>
                  <a:schemeClr val="bg1"/>
                </a:solidFill>
              </a:rPr>
              <a:t>	right</a:t>
            </a:r>
            <a:r>
              <a:rPr lang="zh-CN" altLang="en-US" sz="3200" dirty="0">
                <a:solidFill>
                  <a:schemeClr val="bg1"/>
                </a:solidFill>
              </a:rPr>
              <a:t>；右浮动，元素必须浮动在所在块右侧</a:t>
            </a:r>
            <a:endParaRPr lang="en-US" altLang="zh-CN" sz="3200" dirty="0">
              <a:solidFill>
                <a:schemeClr val="bg1"/>
              </a:solidFill>
            </a:endParaRPr>
          </a:p>
        </p:txBody>
      </p:sp>
    </p:spTree>
    <p:extLst>
      <p:ext uri="{BB962C8B-B14F-4D97-AF65-F5344CB8AC3E}">
        <p14:creationId xmlns:p14="http://schemas.microsoft.com/office/powerpoint/2010/main" val="213567307"/>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久石譲 (Joe Hisaishi) - 月光の雲海">
            <a:hlinkClick r:id="" action="ppaction://media"/>
            <a:extLst>
              <a:ext uri="{FF2B5EF4-FFF2-40B4-BE49-F238E27FC236}">
                <a16:creationId xmlns:a16="http://schemas.microsoft.com/office/drawing/2014/main" id="{F3BF0438-6140-401E-B143-4D628AE760D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557760" y="5493038"/>
            <a:ext cx="609600" cy="6096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sp>
        <p:nvSpPr>
          <p:cNvPr id="7" name="TextBox 6"/>
          <p:cNvSpPr txBox="1"/>
          <p:nvPr/>
        </p:nvSpPr>
        <p:spPr>
          <a:xfrm>
            <a:off x="5941764" y="746609"/>
            <a:ext cx="5100809" cy="707886"/>
          </a:xfrm>
          <a:prstGeom prst="rect">
            <a:avLst/>
          </a:prstGeom>
          <a:noFill/>
        </p:spPr>
        <p:txBody>
          <a:bodyPr wrap="square" rtlCol="0">
            <a:spAutoFit/>
          </a:bodyPr>
          <a:lstStyle/>
          <a:p>
            <a:pPr algn="ctr"/>
            <a:r>
              <a:rPr lang="en-US" altLang="zh-CN" sz="4000" dirty="0">
                <a:solidFill>
                  <a:schemeClr val="bg1"/>
                </a:solidFill>
                <a:latin typeface="黑体" pitchFamily="49" charset="-122"/>
                <a:ea typeface="黑体" pitchFamily="49" charset="-122"/>
              </a:rPr>
              <a:t>float</a:t>
            </a:r>
            <a:r>
              <a:rPr lang="zh-CN" altLang="en-US" sz="4000" dirty="0">
                <a:solidFill>
                  <a:schemeClr val="bg1"/>
                </a:solidFill>
                <a:latin typeface="黑体" pitchFamily="49" charset="-122"/>
                <a:ea typeface="黑体" pitchFamily="49" charset="-122"/>
              </a:rPr>
              <a:t>特性： </a:t>
            </a:r>
          </a:p>
        </p:txBody>
      </p:sp>
      <p:sp>
        <p:nvSpPr>
          <p:cNvPr id="8" name="TextBox 7"/>
          <p:cNvSpPr txBox="1"/>
          <p:nvPr/>
        </p:nvSpPr>
        <p:spPr>
          <a:xfrm>
            <a:off x="1200839" y="1817921"/>
            <a:ext cx="9584675" cy="4991751"/>
          </a:xfrm>
          <a:prstGeom prst="rect">
            <a:avLst/>
          </a:prstGeom>
          <a:noFill/>
        </p:spPr>
        <p:txBody>
          <a:bodyPr wrap="square" rtlCol="0">
            <a:spAutoFit/>
          </a:bodyPr>
          <a:lstStyle/>
          <a:p>
            <a:pPr>
              <a:lnSpc>
                <a:spcPct val="150000"/>
              </a:lnSpc>
            </a:pPr>
            <a:r>
              <a:rPr lang="zh-CN" altLang="en-US" sz="2400" dirty="0">
                <a:solidFill>
                  <a:schemeClr val="bg1"/>
                </a:solidFill>
                <a:latin typeface="黑体" pitchFamily="49" charset="-122"/>
                <a:ea typeface="黑体" pitchFamily="49" charset="-122"/>
              </a:rPr>
              <a:t>排列特性</a:t>
            </a:r>
            <a:r>
              <a:rPr lang="en-US" altLang="zh-CN" sz="2400" dirty="0">
                <a:solidFill>
                  <a:schemeClr val="bg1"/>
                </a:solidFill>
                <a:latin typeface="黑体" pitchFamily="49" charset="-122"/>
                <a:ea typeface="黑体" pitchFamily="49" charset="-122"/>
                <a:sym typeface="Wingdings" panose="05000000000000000000" pitchFamily="2" charset="2"/>
              </a:rPr>
              <a:t>:</a:t>
            </a:r>
            <a:r>
              <a:rPr lang="zh-CN" altLang="en-US" sz="2400" dirty="0">
                <a:solidFill>
                  <a:schemeClr val="bg1"/>
                </a:solidFill>
                <a:latin typeface="黑体" pitchFamily="49" charset="-122"/>
                <a:ea typeface="黑体" pitchFamily="49" charset="-122"/>
                <a:sym typeface="Wingdings" panose="05000000000000000000" pitchFamily="2" charset="2"/>
              </a:rPr>
              <a:t> </a:t>
            </a:r>
            <a:r>
              <a:rPr lang="en-US" altLang="zh-CN" sz="2400" dirty="0">
                <a:solidFill>
                  <a:schemeClr val="bg1"/>
                </a:solidFill>
                <a:latin typeface="黑体" pitchFamily="49" charset="-122"/>
                <a:ea typeface="黑体" pitchFamily="49" charset="-122"/>
                <a:sym typeface="Wingdings" panose="05000000000000000000" pitchFamily="2" charset="2"/>
              </a:rPr>
              <a:t>(</a:t>
            </a:r>
            <a:r>
              <a:rPr lang="zh-CN" altLang="en-US" sz="2400" dirty="0">
                <a:solidFill>
                  <a:schemeClr val="bg1"/>
                </a:solidFill>
                <a:latin typeface="黑体" pitchFamily="49" charset="-122"/>
                <a:ea typeface="黑体" pitchFamily="49" charset="-122"/>
                <a:sym typeface="Wingdings" panose="05000000000000000000" pitchFamily="2" charset="2"/>
              </a:rPr>
              <a:t>单个</a:t>
            </a:r>
            <a:r>
              <a:rPr lang="en-US" altLang="zh-CN" sz="2400" dirty="0">
                <a:solidFill>
                  <a:schemeClr val="bg1"/>
                </a:solidFill>
                <a:latin typeface="黑体" pitchFamily="49" charset="-122"/>
                <a:ea typeface="黑体" pitchFamily="49" charset="-122"/>
              </a:rPr>
              <a:t>)</a:t>
            </a:r>
          </a:p>
          <a:p>
            <a:pPr>
              <a:lnSpc>
                <a:spcPct val="150000"/>
              </a:lnSpc>
            </a:pPr>
            <a:r>
              <a:rPr lang="en-US" altLang="zh-CN" sz="2400" dirty="0">
                <a:solidFill>
                  <a:schemeClr val="bg1"/>
                </a:solidFill>
                <a:latin typeface="黑体" pitchFamily="49" charset="-122"/>
                <a:ea typeface="黑体" pitchFamily="49" charset="-122"/>
              </a:rPr>
              <a:t>	</a:t>
            </a:r>
            <a:r>
              <a:rPr lang="zh-CN" altLang="en-US" sz="2400" dirty="0">
                <a:solidFill>
                  <a:schemeClr val="bg1"/>
                </a:solidFill>
                <a:latin typeface="黑体" pitchFamily="49" charset="-122"/>
                <a:ea typeface="黑体" pitchFamily="49" charset="-122"/>
              </a:rPr>
              <a:t> 一个元素浮动</a:t>
            </a:r>
            <a:r>
              <a:rPr lang="en-US" altLang="zh-CN" sz="2400" dirty="0">
                <a:solidFill>
                  <a:schemeClr val="bg1"/>
                </a:solidFill>
                <a:latin typeface="黑体" pitchFamily="49" charset="-122"/>
                <a:ea typeface="黑体" pitchFamily="49" charset="-122"/>
              </a:rPr>
              <a:t>,</a:t>
            </a:r>
            <a:r>
              <a:rPr lang="zh-CN" altLang="en-US" sz="2400" dirty="0">
                <a:solidFill>
                  <a:schemeClr val="bg1"/>
                </a:solidFill>
                <a:latin typeface="黑体" pitchFamily="49" charset="-122"/>
                <a:ea typeface="黑体" pitchFamily="49" charset="-122"/>
              </a:rPr>
              <a:t>碰到当前行的边界</a:t>
            </a:r>
            <a:r>
              <a:rPr lang="en-US" altLang="zh-CN" sz="2400" dirty="0">
                <a:solidFill>
                  <a:schemeClr val="bg1"/>
                </a:solidFill>
                <a:latin typeface="黑体" pitchFamily="49" charset="-122"/>
                <a:ea typeface="黑体" pitchFamily="49" charset="-122"/>
              </a:rPr>
              <a:t>(</a:t>
            </a:r>
            <a:r>
              <a:rPr lang="zh-CN" altLang="en-US" sz="2400" dirty="0">
                <a:solidFill>
                  <a:schemeClr val="bg1"/>
                </a:solidFill>
                <a:latin typeface="黑体" pitchFamily="49" charset="-122"/>
                <a:ea typeface="黑体" pitchFamily="49" charset="-122"/>
              </a:rPr>
              <a:t>块元素</a:t>
            </a:r>
            <a:r>
              <a:rPr lang="en-US" altLang="zh-CN" sz="2400" dirty="0">
                <a:solidFill>
                  <a:schemeClr val="bg1"/>
                </a:solidFill>
                <a:latin typeface="黑体" pitchFamily="49" charset="-122"/>
                <a:ea typeface="黑体" pitchFamily="49" charset="-122"/>
              </a:rPr>
              <a:t>)</a:t>
            </a:r>
            <a:r>
              <a:rPr lang="zh-CN" altLang="en-US" sz="2400" dirty="0">
                <a:solidFill>
                  <a:schemeClr val="bg1"/>
                </a:solidFill>
                <a:latin typeface="黑体" pitchFamily="49" charset="-122"/>
                <a:ea typeface="黑体" pitchFamily="49" charset="-122"/>
              </a:rPr>
              <a:t>就停止了</a:t>
            </a:r>
            <a:r>
              <a:rPr lang="en-US" altLang="zh-CN" sz="2400" dirty="0">
                <a:solidFill>
                  <a:schemeClr val="bg1"/>
                </a:solidFill>
                <a:latin typeface="黑体" pitchFamily="49" charset="-122"/>
                <a:ea typeface="黑体" pitchFamily="49" charset="-122"/>
              </a:rPr>
              <a:t>(</a:t>
            </a:r>
            <a:r>
              <a:rPr lang="zh-CN" altLang="en-US" sz="2400" dirty="0">
                <a:solidFill>
                  <a:schemeClr val="bg1"/>
                </a:solidFill>
                <a:latin typeface="黑体" pitchFamily="49" charset="-122"/>
                <a:ea typeface="黑体" pitchFamily="49" charset="-122"/>
              </a:rPr>
              <a:t>上</a:t>
            </a:r>
            <a:r>
              <a:rPr lang="en-US" altLang="zh-CN" sz="2400" dirty="0">
                <a:solidFill>
                  <a:schemeClr val="bg1"/>
                </a:solidFill>
                <a:latin typeface="黑体" pitchFamily="49" charset="-122"/>
                <a:ea typeface="黑体" pitchFamily="49" charset="-122"/>
              </a:rPr>
              <a:t>+</a:t>
            </a:r>
            <a:r>
              <a:rPr lang="zh-CN" altLang="en-US" sz="2400" dirty="0">
                <a:solidFill>
                  <a:schemeClr val="bg1"/>
                </a:solidFill>
                <a:latin typeface="黑体" pitchFamily="49" charset="-122"/>
                <a:ea typeface="黑体" pitchFamily="49" charset="-122"/>
              </a:rPr>
              <a:t>浮动方向</a:t>
            </a:r>
            <a:r>
              <a:rPr lang="en-US" altLang="zh-CN" sz="2400" dirty="0">
                <a:solidFill>
                  <a:schemeClr val="bg1"/>
                </a:solidFill>
                <a:latin typeface="黑体" pitchFamily="49" charset="-122"/>
                <a:ea typeface="黑体" pitchFamily="49" charset="-122"/>
              </a:rPr>
              <a:t>),</a:t>
            </a:r>
            <a:r>
              <a:rPr lang="zh-CN" altLang="en-US" sz="2400" dirty="0">
                <a:solidFill>
                  <a:schemeClr val="bg1"/>
                </a:solidFill>
                <a:latin typeface="黑体" pitchFamily="49" charset="-122"/>
                <a:ea typeface="黑体" pitchFamily="49" charset="-122"/>
              </a:rPr>
              <a:t>其余元素会无视当前元素</a:t>
            </a:r>
            <a:r>
              <a:rPr lang="en-US" altLang="zh-CN" sz="2400" dirty="0">
                <a:solidFill>
                  <a:schemeClr val="bg1"/>
                </a:solidFill>
                <a:latin typeface="黑体" pitchFamily="49" charset="-122"/>
                <a:ea typeface="黑体" pitchFamily="49" charset="-122"/>
              </a:rPr>
              <a:t>(</a:t>
            </a:r>
            <a:r>
              <a:rPr lang="zh-CN" altLang="en-US" sz="2400" dirty="0">
                <a:solidFill>
                  <a:schemeClr val="bg1"/>
                </a:solidFill>
                <a:latin typeface="黑体" pitchFamily="49" charset="-122"/>
                <a:ea typeface="黑体" pitchFamily="49" charset="-122"/>
              </a:rPr>
              <a:t>可重叠</a:t>
            </a:r>
            <a:r>
              <a:rPr lang="en-US" altLang="zh-CN" sz="2400" dirty="0">
                <a:solidFill>
                  <a:schemeClr val="bg1"/>
                </a:solidFill>
                <a:latin typeface="黑体" pitchFamily="49" charset="-122"/>
                <a:ea typeface="黑体" pitchFamily="49" charset="-122"/>
              </a:rPr>
              <a:t>!)</a:t>
            </a:r>
          </a:p>
          <a:p>
            <a:pPr>
              <a:lnSpc>
                <a:spcPct val="150000"/>
              </a:lnSpc>
            </a:pPr>
            <a:r>
              <a:rPr lang="en-US" altLang="zh-CN" sz="2400" dirty="0">
                <a:solidFill>
                  <a:schemeClr val="bg1"/>
                </a:solidFill>
                <a:latin typeface="黑体" pitchFamily="49" charset="-122"/>
                <a:ea typeface="黑体" pitchFamily="49" charset="-122"/>
              </a:rPr>
              <a:t>	</a:t>
            </a:r>
            <a:r>
              <a:rPr lang="zh-CN" altLang="en-US" sz="2400" dirty="0">
                <a:solidFill>
                  <a:schemeClr val="bg1"/>
                </a:solidFill>
                <a:latin typeface="黑体" pitchFamily="49" charset="-122"/>
                <a:ea typeface="黑体" pitchFamily="49" charset="-122"/>
              </a:rPr>
              <a:t>浮动元素前的行内</a:t>
            </a:r>
            <a:r>
              <a:rPr lang="en-US" altLang="zh-CN" sz="2400" dirty="0">
                <a:solidFill>
                  <a:schemeClr val="bg1"/>
                </a:solidFill>
                <a:latin typeface="黑体" pitchFamily="49" charset="-122"/>
                <a:ea typeface="黑体" pitchFamily="49" charset="-122"/>
              </a:rPr>
              <a:t>(</a:t>
            </a:r>
            <a:r>
              <a:rPr lang="zh-CN" altLang="en-US" sz="2400" dirty="0">
                <a:solidFill>
                  <a:schemeClr val="bg1"/>
                </a:solidFill>
                <a:latin typeface="黑体" pitchFamily="49" charset="-122"/>
                <a:ea typeface="黑体" pitchFamily="49" charset="-122"/>
              </a:rPr>
              <a:t>块</a:t>
            </a:r>
            <a:r>
              <a:rPr lang="en-US" altLang="zh-CN" sz="2400" dirty="0">
                <a:solidFill>
                  <a:schemeClr val="bg1"/>
                </a:solidFill>
                <a:latin typeface="黑体" pitchFamily="49" charset="-122"/>
                <a:ea typeface="黑体" pitchFamily="49" charset="-122"/>
              </a:rPr>
              <a:t>)</a:t>
            </a:r>
            <a:r>
              <a:rPr lang="zh-CN" altLang="en-US" sz="2400" dirty="0">
                <a:solidFill>
                  <a:schemeClr val="bg1"/>
                </a:solidFill>
                <a:latin typeface="黑体" pitchFamily="49" charset="-122"/>
                <a:ea typeface="黑体" pitchFamily="49" charset="-122"/>
              </a:rPr>
              <a:t>元素能和浮动元素挤一起的时候挤一起</a:t>
            </a:r>
            <a:r>
              <a:rPr lang="en-US" altLang="zh-CN" sz="2400" dirty="0">
                <a:solidFill>
                  <a:schemeClr val="bg1"/>
                </a:solidFill>
                <a:latin typeface="黑体" pitchFamily="49" charset="-122"/>
                <a:ea typeface="黑体" pitchFamily="49" charset="-122"/>
              </a:rPr>
              <a:t>,</a:t>
            </a:r>
            <a:r>
              <a:rPr lang="zh-CN" altLang="en-US" sz="2400" dirty="0">
                <a:solidFill>
                  <a:schemeClr val="bg1"/>
                </a:solidFill>
                <a:latin typeface="黑体" pitchFamily="49" charset="-122"/>
                <a:ea typeface="黑体" pitchFamily="49" charset="-122"/>
              </a:rPr>
              <a:t>不然一个一个挤下去</a:t>
            </a:r>
            <a:r>
              <a:rPr lang="en-US" altLang="zh-CN" sz="2400" dirty="0">
                <a:solidFill>
                  <a:schemeClr val="bg1"/>
                </a:solidFill>
                <a:latin typeface="黑体" pitchFamily="49" charset="-122"/>
                <a:ea typeface="黑体" pitchFamily="49" charset="-122"/>
              </a:rPr>
              <a:t>.</a:t>
            </a:r>
          </a:p>
          <a:p>
            <a:pPr>
              <a:lnSpc>
                <a:spcPct val="150000"/>
              </a:lnSpc>
            </a:pPr>
            <a:r>
              <a:rPr lang="en-US" altLang="zh-CN" sz="2400" dirty="0">
                <a:solidFill>
                  <a:schemeClr val="bg1"/>
                </a:solidFill>
                <a:latin typeface="黑体" pitchFamily="49" charset="-122"/>
                <a:ea typeface="黑体" pitchFamily="49" charset="-122"/>
              </a:rPr>
              <a:t>	</a:t>
            </a:r>
            <a:r>
              <a:rPr lang="zh-CN" altLang="en-US" sz="2400" dirty="0">
                <a:solidFill>
                  <a:schemeClr val="bg1"/>
                </a:solidFill>
                <a:latin typeface="黑体" pitchFamily="49" charset="-122"/>
                <a:ea typeface="黑体" pitchFamily="49" charset="-122"/>
              </a:rPr>
              <a:t>元素浮动后的会侵占后续块元素的所在的空间</a:t>
            </a:r>
            <a:r>
              <a:rPr lang="en-US" altLang="zh-CN" sz="2400" dirty="0">
                <a:solidFill>
                  <a:schemeClr val="bg1"/>
                </a:solidFill>
                <a:latin typeface="黑体" pitchFamily="49" charset="-122"/>
                <a:ea typeface="黑体" pitchFamily="49" charset="-122"/>
              </a:rPr>
              <a:t>,</a:t>
            </a:r>
            <a:r>
              <a:rPr lang="zh-CN" altLang="en-US" sz="2400" dirty="0">
                <a:solidFill>
                  <a:schemeClr val="bg1"/>
                </a:solidFill>
                <a:latin typeface="黑体" pitchFamily="49" charset="-122"/>
                <a:ea typeface="黑体" pitchFamily="49" charset="-122"/>
              </a:rPr>
              <a:t>但是行内</a:t>
            </a:r>
            <a:r>
              <a:rPr lang="en-US" altLang="zh-CN" sz="2400" dirty="0">
                <a:solidFill>
                  <a:schemeClr val="bg1"/>
                </a:solidFill>
                <a:latin typeface="黑体" pitchFamily="49" charset="-122"/>
                <a:ea typeface="黑体" pitchFamily="49" charset="-122"/>
              </a:rPr>
              <a:t>(</a:t>
            </a:r>
            <a:r>
              <a:rPr lang="zh-CN" altLang="en-US" sz="2400" dirty="0">
                <a:solidFill>
                  <a:schemeClr val="bg1"/>
                </a:solidFill>
                <a:latin typeface="黑体" pitchFamily="49" charset="-122"/>
                <a:ea typeface="黑体" pitchFamily="49" charset="-122"/>
              </a:rPr>
              <a:t>块</a:t>
            </a:r>
            <a:r>
              <a:rPr lang="en-US" altLang="zh-CN" sz="2400" dirty="0">
                <a:solidFill>
                  <a:schemeClr val="bg1"/>
                </a:solidFill>
                <a:latin typeface="黑体" pitchFamily="49" charset="-122"/>
                <a:ea typeface="黑体" pitchFamily="49" charset="-122"/>
              </a:rPr>
              <a:t>)</a:t>
            </a:r>
            <a:r>
              <a:rPr lang="zh-CN" altLang="en-US" sz="2400" dirty="0">
                <a:solidFill>
                  <a:schemeClr val="bg1"/>
                </a:solidFill>
                <a:latin typeface="黑体" pitchFamily="49" charset="-122"/>
                <a:ea typeface="黑体" pitchFamily="49" charset="-122"/>
              </a:rPr>
              <a:t>无论在哪都侵占不了</a:t>
            </a:r>
            <a:r>
              <a:rPr lang="en-US" altLang="zh-CN" sz="2400" dirty="0">
                <a:solidFill>
                  <a:schemeClr val="bg1"/>
                </a:solidFill>
                <a:latin typeface="黑体" pitchFamily="49" charset="-122"/>
                <a:ea typeface="黑体" pitchFamily="49" charset="-122"/>
              </a:rPr>
              <a:t>,</a:t>
            </a:r>
            <a:r>
              <a:rPr lang="zh-CN" altLang="en-US" sz="2400" dirty="0">
                <a:solidFill>
                  <a:schemeClr val="accent2">
                    <a:lumMod val="60000"/>
                    <a:lumOff val="40000"/>
                  </a:schemeClr>
                </a:solidFill>
                <a:latin typeface="黑体" pitchFamily="49" charset="-122"/>
                <a:ea typeface="黑体" pitchFamily="49" charset="-122"/>
              </a:rPr>
              <a:t>因为行内元素没有宽高</a:t>
            </a:r>
            <a:r>
              <a:rPr lang="en-US" altLang="zh-CN" sz="2400" dirty="0">
                <a:solidFill>
                  <a:schemeClr val="accent2">
                    <a:lumMod val="60000"/>
                    <a:lumOff val="40000"/>
                  </a:schemeClr>
                </a:solidFill>
                <a:latin typeface="黑体" pitchFamily="49" charset="-122"/>
                <a:ea typeface="黑体" pitchFamily="49" charset="-122"/>
              </a:rPr>
              <a:t>,</a:t>
            </a:r>
            <a:r>
              <a:rPr lang="zh-CN" altLang="en-US" sz="2400" dirty="0">
                <a:solidFill>
                  <a:schemeClr val="accent2">
                    <a:lumMod val="60000"/>
                    <a:lumOff val="40000"/>
                  </a:schemeClr>
                </a:solidFill>
                <a:latin typeface="黑体" pitchFamily="49" charset="-122"/>
                <a:ea typeface="黑体" pitchFamily="49" charset="-122"/>
              </a:rPr>
              <a:t>行内块元素会被挤下去</a:t>
            </a:r>
            <a:endParaRPr lang="en-US" altLang="zh-CN" sz="2400" dirty="0">
              <a:solidFill>
                <a:schemeClr val="accent2">
                  <a:lumMod val="60000"/>
                  <a:lumOff val="40000"/>
                </a:schemeClr>
              </a:solidFill>
              <a:latin typeface="黑体" pitchFamily="49" charset="-122"/>
              <a:ea typeface="黑体" pitchFamily="49" charset="-122"/>
            </a:endParaRPr>
          </a:p>
          <a:p>
            <a:pPr>
              <a:lnSpc>
                <a:spcPct val="150000"/>
              </a:lnSpc>
            </a:pPr>
            <a:r>
              <a:rPr lang="en-US" altLang="zh-CN" sz="2400" dirty="0">
                <a:solidFill>
                  <a:schemeClr val="bg1"/>
                </a:solidFill>
                <a:latin typeface="黑体" pitchFamily="49" charset="-122"/>
                <a:ea typeface="黑体" pitchFamily="49" charset="-122"/>
              </a:rPr>
              <a:t>	</a:t>
            </a:r>
          </a:p>
          <a:p>
            <a:pPr>
              <a:lnSpc>
                <a:spcPct val="150000"/>
              </a:lnSpc>
            </a:pPr>
            <a:r>
              <a:rPr lang="en-US" altLang="zh-CN" sz="2400" dirty="0">
                <a:solidFill>
                  <a:schemeClr val="bg1"/>
                </a:solidFill>
                <a:latin typeface="黑体" pitchFamily="49" charset="-122"/>
                <a:ea typeface="黑体" pitchFamily="49" charset="-122"/>
              </a:rPr>
              <a:t>	</a:t>
            </a:r>
          </a:p>
        </p:txBody>
      </p:sp>
    </p:spTree>
    <p:extLst>
      <p:ext uri="{BB962C8B-B14F-4D97-AF65-F5344CB8AC3E}">
        <p14:creationId xmlns:p14="http://schemas.microsoft.com/office/powerpoint/2010/main" val="3962037309"/>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久石譲 (Joe Hisaishi) - 月光の雲海">
            <a:hlinkClick r:id="" action="ppaction://media"/>
            <a:extLst>
              <a:ext uri="{FF2B5EF4-FFF2-40B4-BE49-F238E27FC236}">
                <a16:creationId xmlns:a16="http://schemas.microsoft.com/office/drawing/2014/main" id="{F3BF0438-6140-401E-B143-4D628AE760D9}"/>
              </a:ext>
            </a:extLst>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12557760" y="5493038"/>
            <a:ext cx="609600" cy="609600"/>
          </a:xfrm>
          <a:prstGeom prst="rect">
            <a:avLst/>
          </a:prstGeom>
        </p:spPr>
      </p:pic>
      <p:pic>
        <p:nvPicPr>
          <p:cNvPr id="4" name="图片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pic>
        <p:nvPicPr>
          <p:cNvPr id="6" name="图片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sp>
        <p:nvSpPr>
          <p:cNvPr id="7" name="TextBox 6"/>
          <p:cNvSpPr txBox="1"/>
          <p:nvPr/>
        </p:nvSpPr>
        <p:spPr>
          <a:xfrm>
            <a:off x="5941764" y="746609"/>
            <a:ext cx="5100809" cy="707886"/>
          </a:xfrm>
          <a:prstGeom prst="rect">
            <a:avLst/>
          </a:prstGeom>
          <a:noFill/>
        </p:spPr>
        <p:txBody>
          <a:bodyPr wrap="square" rtlCol="0">
            <a:spAutoFit/>
          </a:bodyPr>
          <a:lstStyle/>
          <a:p>
            <a:pPr algn="ctr"/>
            <a:r>
              <a:rPr lang="en-US" altLang="zh-CN" sz="4000" dirty="0">
                <a:solidFill>
                  <a:schemeClr val="bg1"/>
                </a:solidFill>
                <a:latin typeface="黑体" pitchFamily="49" charset="-122"/>
                <a:ea typeface="黑体" pitchFamily="49" charset="-122"/>
              </a:rPr>
              <a:t>float</a:t>
            </a:r>
            <a:r>
              <a:rPr lang="zh-CN" altLang="en-US" sz="4000" dirty="0">
                <a:solidFill>
                  <a:schemeClr val="bg1"/>
                </a:solidFill>
                <a:latin typeface="黑体" pitchFamily="49" charset="-122"/>
                <a:ea typeface="黑体" pitchFamily="49" charset="-122"/>
              </a:rPr>
              <a:t>特性： </a:t>
            </a:r>
          </a:p>
        </p:txBody>
      </p:sp>
      <p:sp>
        <p:nvSpPr>
          <p:cNvPr id="8" name="TextBox 7"/>
          <p:cNvSpPr txBox="1"/>
          <p:nvPr/>
        </p:nvSpPr>
        <p:spPr>
          <a:xfrm>
            <a:off x="1200839" y="1817921"/>
            <a:ext cx="9584675" cy="2775760"/>
          </a:xfrm>
          <a:prstGeom prst="rect">
            <a:avLst/>
          </a:prstGeom>
          <a:noFill/>
        </p:spPr>
        <p:txBody>
          <a:bodyPr wrap="square" rtlCol="0">
            <a:spAutoFit/>
          </a:bodyPr>
          <a:lstStyle/>
          <a:p>
            <a:pPr>
              <a:lnSpc>
                <a:spcPct val="150000"/>
              </a:lnSpc>
            </a:pPr>
            <a:r>
              <a:rPr lang="zh-CN" altLang="en-US" sz="2400" dirty="0">
                <a:solidFill>
                  <a:schemeClr val="bg1"/>
                </a:solidFill>
                <a:latin typeface="黑体" pitchFamily="49" charset="-122"/>
                <a:ea typeface="黑体" pitchFamily="49" charset="-122"/>
              </a:rPr>
              <a:t>排列特性</a:t>
            </a:r>
            <a:r>
              <a:rPr lang="en-US" altLang="zh-CN" sz="2400" dirty="0">
                <a:solidFill>
                  <a:schemeClr val="bg1"/>
                </a:solidFill>
                <a:latin typeface="黑体" pitchFamily="49" charset="-122"/>
                <a:ea typeface="黑体" pitchFamily="49" charset="-122"/>
                <a:sym typeface="Wingdings" panose="05000000000000000000" pitchFamily="2" charset="2"/>
              </a:rPr>
              <a:t>:</a:t>
            </a:r>
            <a:r>
              <a:rPr lang="zh-CN" altLang="en-US" sz="2400" dirty="0">
                <a:solidFill>
                  <a:schemeClr val="bg1"/>
                </a:solidFill>
                <a:latin typeface="黑体" pitchFamily="49" charset="-122"/>
                <a:ea typeface="黑体" pitchFamily="49" charset="-122"/>
                <a:sym typeface="Wingdings" panose="05000000000000000000" pitchFamily="2" charset="2"/>
              </a:rPr>
              <a:t> </a:t>
            </a:r>
            <a:r>
              <a:rPr lang="en-US" altLang="zh-CN" sz="2400" dirty="0">
                <a:solidFill>
                  <a:schemeClr val="bg1"/>
                </a:solidFill>
                <a:latin typeface="黑体" pitchFamily="49" charset="-122"/>
                <a:ea typeface="黑体" pitchFamily="49" charset="-122"/>
                <a:sym typeface="Wingdings" panose="05000000000000000000" pitchFamily="2" charset="2"/>
              </a:rPr>
              <a:t>(</a:t>
            </a:r>
            <a:r>
              <a:rPr lang="zh-CN" altLang="en-US" sz="2400" dirty="0">
                <a:solidFill>
                  <a:schemeClr val="bg1"/>
                </a:solidFill>
                <a:latin typeface="黑体" pitchFamily="49" charset="-122"/>
                <a:ea typeface="黑体" pitchFamily="49" charset="-122"/>
                <a:sym typeface="Wingdings" panose="05000000000000000000" pitchFamily="2" charset="2"/>
              </a:rPr>
              <a:t>多个</a:t>
            </a:r>
            <a:r>
              <a:rPr lang="en-US" altLang="zh-CN" sz="2400" dirty="0">
                <a:solidFill>
                  <a:schemeClr val="bg1"/>
                </a:solidFill>
                <a:latin typeface="黑体" pitchFamily="49" charset="-122"/>
                <a:ea typeface="黑体" pitchFamily="49" charset="-122"/>
              </a:rPr>
              <a:t>)</a:t>
            </a:r>
          </a:p>
          <a:p>
            <a:pPr>
              <a:lnSpc>
                <a:spcPct val="150000"/>
              </a:lnSpc>
            </a:pPr>
            <a:r>
              <a:rPr lang="en-US" altLang="zh-CN" sz="2400" dirty="0">
                <a:solidFill>
                  <a:schemeClr val="bg1"/>
                </a:solidFill>
                <a:latin typeface="黑体" pitchFamily="49" charset="-122"/>
                <a:ea typeface="黑体" pitchFamily="49" charset="-122"/>
              </a:rPr>
              <a:t>	</a:t>
            </a:r>
            <a:r>
              <a:rPr lang="zh-CN" altLang="en-US" sz="2400" dirty="0">
                <a:solidFill>
                  <a:schemeClr val="bg1"/>
                </a:solidFill>
                <a:latin typeface="黑体" pitchFamily="49" charset="-122"/>
                <a:ea typeface="黑体" pitchFamily="49" charset="-122"/>
              </a:rPr>
              <a:t>每个浮动元素都遵循之前的规律</a:t>
            </a:r>
            <a:endParaRPr lang="en-US" altLang="zh-CN" sz="2400" dirty="0">
              <a:solidFill>
                <a:schemeClr val="bg1"/>
              </a:solidFill>
              <a:latin typeface="黑体" pitchFamily="49" charset="-122"/>
              <a:ea typeface="黑体" pitchFamily="49" charset="-122"/>
            </a:endParaRPr>
          </a:p>
          <a:p>
            <a:pPr>
              <a:lnSpc>
                <a:spcPct val="150000"/>
              </a:lnSpc>
            </a:pPr>
            <a:r>
              <a:rPr lang="en-US" altLang="zh-CN" sz="2400" dirty="0">
                <a:solidFill>
                  <a:schemeClr val="bg1"/>
                </a:solidFill>
                <a:latin typeface="黑体" pitchFamily="49" charset="-122"/>
                <a:ea typeface="黑体" pitchFamily="49" charset="-122"/>
              </a:rPr>
              <a:t>	</a:t>
            </a:r>
            <a:r>
              <a:rPr lang="zh-CN" altLang="en-US" sz="2400" dirty="0">
                <a:solidFill>
                  <a:schemeClr val="bg1"/>
                </a:solidFill>
                <a:latin typeface="黑体" pitchFamily="49" charset="-122"/>
                <a:ea typeface="黑体" pitchFamily="49" charset="-122"/>
              </a:rPr>
              <a:t>浮动的元素之间会靠浮动方向排列</a:t>
            </a:r>
            <a:r>
              <a:rPr lang="en-US" altLang="zh-CN" sz="2400" dirty="0">
                <a:solidFill>
                  <a:schemeClr val="bg1"/>
                </a:solidFill>
                <a:latin typeface="黑体" pitchFamily="49" charset="-122"/>
                <a:ea typeface="黑体" pitchFamily="49" charset="-122"/>
              </a:rPr>
              <a:t>,</a:t>
            </a:r>
            <a:r>
              <a:rPr lang="zh-CN" altLang="en-US" sz="2400" dirty="0">
                <a:solidFill>
                  <a:schemeClr val="bg1"/>
                </a:solidFill>
                <a:latin typeface="黑体" pitchFamily="49" charset="-122"/>
                <a:ea typeface="黑体" pitchFamily="49" charset="-122"/>
              </a:rPr>
              <a:t>相互之间类似于文本排列方式</a:t>
            </a:r>
            <a:r>
              <a:rPr lang="en-US" altLang="zh-CN" sz="2400" dirty="0">
                <a:solidFill>
                  <a:schemeClr val="bg1"/>
                </a:solidFill>
                <a:latin typeface="黑体" pitchFamily="49" charset="-122"/>
                <a:ea typeface="黑体" pitchFamily="49" charset="-122"/>
              </a:rPr>
              <a:t>,</a:t>
            </a:r>
            <a:r>
              <a:rPr lang="zh-CN" altLang="en-US" sz="2400" dirty="0">
                <a:solidFill>
                  <a:schemeClr val="bg1"/>
                </a:solidFill>
                <a:latin typeface="黑体" pitchFamily="49" charset="-122"/>
                <a:ea typeface="黑体" pitchFamily="49" charset="-122"/>
              </a:rPr>
              <a:t>当前行不够会换行显示</a:t>
            </a:r>
            <a:endParaRPr lang="en-US" altLang="zh-CN" sz="2400" dirty="0">
              <a:solidFill>
                <a:schemeClr val="bg1"/>
              </a:solidFill>
              <a:latin typeface="黑体" pitchFamily="49" charset="-122"/>
              <a:ea typeface="黑体" pitchFamily="49" charset="-122"/>
            </a:endParaRPr>
          </a:p>
          <a:p>
            <a:pPr>
              <a:lnSpc>
                <a:spcPct val="150000"/>
              </a:lnSpc>
            </a:pPr>
            <a:r>
              <a:rPr lang="en-US" altLang="zh-CN" sz="2400" dirty="0">
                <a:solidFill>
                  <a:schemeClr val="bg1"/>
                </a:solidFill>
                <a:latin typeface="黑体" pitchFamily="49" charset="-122"/>
                <a:ea typeface="黑体" pitchFamily="49" charset="-122"/>
              </a:rPr>
              <a:t>	</a:t>
            </a:r>
            <a:r>
              <a:rPr lang="zh-CN" altLang="en-US" sz="2400" dirty="0">
                <a:solidFill>
                  <a:schemeClr val="bg1"/>
                </a:solidFill>
                <a:latin typeface="黑体" pitchFamily="49" charset="-122"/>
                <a:ea typeface="黑体" pitchFamily="49" charset="-122"/>
              </a:rPr>
              <a:t>浮动元素往下掉</a:t>
            </a:r>
            <a:r>
              <a:rPr lang="en-US" altLang="zh-CN" sz="2400" dirty="0">
                <a:solidFill>
                  <a:schemeClr val="bg1"/>
                </a:solidFill>
                <a:latin typeface="黑体" pitchFamily="49" charset="-122"/>
                <a:ea typeface="黑体" pitchFamily="49" charset="-122"/>
              </a:rPr>
              <a:t>,</a:t>
            </a:r>
            <a:r>
              <a:rPr lang="zh-CN" altLang="en-US" sz="2400" dirty="0">
                <a:solidFill>
                  <a:schemeClr val="bg1"/>
                </a:solidFill>
                <a:latin typeface="黑体" pitchFamily="49" charset="-122"/>
                <a:ea typeface="黑体" pitchFamily="49" charset="-122"/>
              </a:rPr>
              <a:t>前面的浮动元素高出普通</a:t>
            </a:r>
            <a:r>
              <a:rPr lang="en-US" altLang="zh-CN" sz="2400" dirty="0">
                <a:solidFill>
                  <a:schemeClr val="bg1"/>
                </a:solidFill>
                <a:latin typeface="黑体" pitchFamily="49" charset="-122"/>
                <a:ea typeface="黑体" pitchFamily="49" charset="-122"/>
              </a:rPr>
              <a:t>,</a:t>
            </a:r>
            <a:r>
              <a:rPr lang="zh-CN" altLang="en-US" sz="2400" dirty="0">
                <a:solidFill>
                  <a:schemeClr val="bg1"/>
                </a:solidFill>
                <a:latin typeface="黑体" pitchFamily="49" charset="-122"/>
                <a:ea typeface="黑体" pitchFamily="49" charset="-122"/>
              </a:rPr>
              <a:t>会卡住</a:t>
            </a:r>
            <a:r>
              <a:rPr lang="en-US" altLang="zh-CN" sz="2400" dirty="0">
                <a:solidFill>
                  <a:schemeClr val="bg1"/>
                </a:solidFill>
                <a:latin typeface="黑体" pitchFamily="49" charset="-122"/>
                <a:ea typeface="黑体" pitchFamily="49" charset="-122"/>
              </a:rPr>
              <a:t>,</a:t>
            </a:r>
            <a:r>
              <a:rPr lang="zh-CN" altLang="en-US" sz="2400" dirty="0">
                <a:solidFill>
                  <a:schemeClr val="bg1"/>
                </a:solidFill>
                <a:latin typeface="黑体" pitchFamily="49" charset="-122"/>
                <a:ea typeface="黑体" pitchFamily="49" charset="-122"/>
              </a:rPr>
              <a:t>见下示例</a:t>
            </a:r>
            <a:endParaRPr lang="en-US" altLang="zh-CN" sz="2400" dirty="0">
              <a:solidFill>
                <a:schemeClr val="bg1"/>
              </a:solidFill>
              <a:latin typeface="黑体" pitchFamily="49" charset="-122"/>
              <a:ea typeface="黑体" pitchFamily="49" charset="-122"/>
            </a:endParaRPr>
          </a:p>
        </p:txBody>
      </p:sp>
      <p:graphicFrame>
        <p:nvGraphicFramePr>
          <p:cNvPr id="3" name="对象 2">
            <a:extLst>
              <a:ext uri="{FF2B5EF4-FFF2-40B4-BE49-F238E27FC236}">
                <a16:creationId xmlns:a16="http://schemas.microsoft.com/office/drawing/2014/main" id="{A10643AD-374D-48D9-87EF-C642505FA3A2}"/>
              </a:ext>
            </a:extLst>
          </p:cNvPr>
          <p:cNvGraphicFramePr>
            <a:graphicFrameLocks noChangeAspect="1"/>
          </p:cNvGraphicFramePr>
          <p:nvPr>
            <p:extLst>
              <p:ext uri="{D42A27DB-BD31-4B8C-83A1-F6EECF244321}">
                <p14:modId xmlns:p14="http://schemas.microsoft.com/office/powerpoint/2010/main" val="210893491"/>
              </p:ext>
            </p:extLst>
          </p:nvPr>
        </p:nvGraphicFramePr>
        <p:xfrm>
          <a:off x="5328746" y="4957107"/>
          <a:ext cx="2200166" cy="1644716"/>
        </p:xfrm>
        <a:graphic>
          <a:graphicData uri="http://schemas.openxmlformats.org/presentationml/2006/ole">
            <mc:AlternateContent xmlns:mc="http://schemas.openxmlformats.org/markup-compatibility/2006">
              <mc:Choice xmlns:v="urn:schemas-microsoft-com:vml" Requires="v">
                <p:oleObj spid="_x0000_s2124" name="包装程序外壳对象" showAsIcon="1" r:id="rId8" imgW="483840" imgH="362160" progId="Package">
                  <p:embed/>
                </p:oleObj>
              </mc:Choice>
              <mc:Fallback>
                <p:oleObj name="包装程序外壳对象" showAsIcon="1" r:id="rId8" imgW="483840" imgH="362160" progId="Package">
                  <p:embed/>
                  <p:pic>
                    <p:nvPicPr>
                      <p:cNvPr id="0" name=""/>
                      <p:cNvPicPr/>
                      <p:nvPr/>
                    </p:nvPicPr>
                    <p:blipFill>
                      <a:blip r:embed="rId9"/>
                      <a:stretch>
                        <a:fillRect/>
                      </a:stretch>
                    </p:blipFill>
                    <p:spPr>
                      <a:xfrm>
                        <a:off x="5328746" y="4957107"/>
                        <a:ext cx="2200166" cy="1644716"/>
                      </a:xfrm>
                      <a:prstGeom prst="rect">
                        <a:avLst/>
                      </a:prstGeom>
                    </p:spPr>
                  </p:pic>
                </p:oleObj>
              </mc:Fallback>
            </mc:AlternateContent>
          </a:graphicData>
        </a:graphic>
      </p:graphicFrame>
    </p:spTree>
    <p:extLst>
      <p:ext uri="{BB962C8B-B14F-4D97-AF65-F5344CB8AC3E}">
        <p14:creationId xmlns:p14="http://schemas.microsoft.com/office/powerpoint/2010/main" val="1187578002"/>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久石譲 (Joe Hisaishi) - 月光の雲海">
            <a:hlinkClick r:id="" action="ppaction://media"/>
            <a:extLst>
              <a:ext uri="{FF2B5EF4-FFF2-40B4-BE49-F238E27FC236}">
                <a16:creationId xmlns:a16="http://schemas.microsoft.com/office/drawing/2014/main" id="{F3BF0438-6140-401E-B143-4D628AE760D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557760" y="5493038"/>
            <a:ext cx="609600" cy="6096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sp>
        <p:nvSpPr>
          <p:cNvPr id="7" name="TextBox 6"/>
          <p:cNvSpPr txBox="1"/>
          <p:nvPr/>
        </p:nvSpPr>
        <p:spPr>
          <a:xfrm>
            <a:off x="5941764" y="746609"/>
            <a:ext cx="5100809" cy="707886"/>
          </a:xfrm>
          <a:prstGeom prst="rect">
            <a:avLst/>
          </a:prstGeom>
          <a:noFill/>
        </p:spPr>
        <p:txBody>
          <a:bodyPr wrap="square" rtlCol="0">
            <a:spAutoFit/>
          </a:bodyPr>
          <a:lstStyle/>
          <a:p>
            <a:pPr algn="ctr"/>
            <a:r>
              <a:rPr lang="zh-CN" altLang="en-US" sz="4000" dirty="0">
                <a:solidFill>
                  <a:schemeClr val="bg1"/>
                </a:solidFill>
                <a:latin typeface="黑体" pitchFamily="49" charset="-122"/>
                <a:ea typeface="黑体" pitchFamily="49" charset="-122"/>
              </a:rPr>
              <a:t>层叠特性： </a:t>
            </a:r>
          </a:p>
        </p:txBody>
      </p:sp>
      <p:sp>
        <p:nvSpPr>
          <p:cNvPr id="8" name="TextBox 7"/>
          <p:cNvSpPr txBox="1"/>
          <p:nvPr/>
        </p:nvSpPr>
        <p:spPr>
          <a:xfrm>
            <a:off x="504497" y="1380185"/>
            <a:ext cx="10925503" cy="4437753"/>
          </a:xfrm>
          <a:prstGeom prst="rect">
            <a:avLst/>
          </a:prstGeom>
          <a:noFill/>
        </p:spPr>
        <p:txBody>
          <a:bodyPr wrap="square" rtlCol="0">
            <a:spAutoFit/>
          </a:bodyPr>
          <a:lstStyle/>
          <a:p>
            <a:pPr>
              <a:lnSpc>
                <a:spcPct val="150000"/>
              </a:lnSpc>
            </a:pPr>
            <a:r>
              <a:rPr lang="zh-CN" altLang="en-US" sz="2400" dirty="0">
                <a:solidFill>
                  <a:schemeClr val="bg1"/>
                </a:solidFill>
                <a:latin typeface="黑体" pitchFamily="49" charset="-122"/>
                <a:ea typeface="黑体" pitchFamily="49" charset="-122"/>
              </a:rPr>
              <a:t>层叠特性：</a:t>
            </a:r>
            <a:endParaRPr lang="en-US" altLang="zh-CN" sz="2400" dirty="0">
              <a:solidFill>
                <a:schemeClr val="bg1"/>
              </a:solidFill>
              <a:latin typeface="黑体" pitchFamily="49" charset="-122"/>
              <a:ea typeface="黑体" pitchFamily="49" charset="-122"/>
            </a:endParaRPr>
          </a:p>
          <a:p>
            <a:pPr>
              <a:lnSpc>
                <a:spcPct val="150000"/>
              </a:lnSpc>
            </a:pPr>
            <a:r>
              <a:rPr lang="en-US" altLang="zh-CN" sz="2400" dirty="0">
                <a:solidFill>
                  <a:schemeClr val="bg1"/>
                </a:solidFill>
                <a:latin typeface="黑体" pitchFamily="49" charset="-122"/>
                <a:ea typeface="黑体" pitchFamily="49" charset="-122"/>
              </a:rPr>
              <a:t>	</a:t>
            </a:r>
            <a:r>
              <a:rPr lang="zh-CN" altLang="en-US" sz="2400" dirty="0">
                <a:solidFill>
                  <a:schemeClr val="bg1"/>
                </a:solidFill>
                <a:latin typeface="黑体" pitchFamily="49" charset="-122"/>
                <a:ea typeface="黑体" pitchFamily="49" charset="-122"/>
              </a:rPr>
              <a:t>可重叠的元素会有层叠优先级</a:t>
            </a:r>
            <a:r>
              <a:rPr lang="en-US" altLang="zh-CN" sz="2400" dirty="0">
                <a:solidFill>
                  <a:schemeClr val="bg1"/>
                </a:solidFill>
                <a:latin typeface="黑体" pitchFamily="49" charset="-122"/>
                <a:ea typeface="黑体" pitchFamily="49" charset="-122"/>
              </a:rPr>
              <a:t>,</a:t>
            </a:r>
            <a:r>
              <a:rPr lang="zh-CN" altLang="en-US" sz="2400" dirty="0">
                <a:solidFill>
                  <a:schemeClr val="bg1"/>
                </a:solidFill>
                <a:latin typeface="黑体" pitchFamily="49" charset="-122"/>
                <a:ea typeface="黑体" pitchFamily="49" charset="-122"/>
              </a:rPr>
              <a:t>页面渲染出来时必然遵循一个层级关系</a:t>
            </a:r>
            <a:r>
              <a:rPr lang="en-US" altLang="zh-CN" sz="2400" dirty="0">
                <a:solidFill>
                  <a:schemeClr val="bg1"/>
                </a:solidFill>
                <a:latin typeface="黑体" pitchFamily="49" charset="-122"/>
                <a:ea typeface="黑体" pitchFamily="49" charset="-122"/>
              </a:rPr>
              <a:t>: </a:t>
            </a:r>
            <a:r>
              <a:rPr lang="zh-CN" altLang="en-US" sz="2400" dirty="0">
                <a:solidFill>
                  <a:schemeClr val="bg1"/>
                </a:solidFill>
                <a:latin typeface="黑体" pitchFamily="49" charset="-122"/>
                <a:ea typeface="黑体" pitchFamily="49" charset="-122"/>
              </a:rPr>
              <a:t>七层渲染层级</a:t>
            </a:r>
            <a:r>
              <a:rPr lang="en-US" altLang="zh-CN" sz="2400" dirty="0">
                <a:solidFill>
                  <a:schemeClr val="bg1"/>
                </a:solidFill>
                <a:latin typeface="黑体" pitchFamily="49" charset="-122"/>
                <a:ea typeface="黑体" pitchFamily="49" charset="-122"/>
              </a:rPr>
              <a:t>: </a:t>
            </a:r>
          </a:p>
          <a:p>
            <a:pPr>
              <a:lnSpc>
                <a:spcPct val="150000"/>
              </a:lnSpc>
            </a:pPr>
            <a:r>
              <a:rPr lang="en-US" altLang="zh-CN" sz="2400" dirty="0">
                <a:solidFill>
                  <a:schemeClr val="bg1"/>
                </a:solidFill>
                <a:latin typeface="黑体" pitchFamily="49" charset="-122"/>
                <a:ea typeface="黑体" pitchFamily="49" charset="-122"/>
              </a:rPr>
              <a:t>	</a:t>
            </a:r>
            <a:r>
              <a:rPr lang="zh-CN" altLang="en-US" sz="2400" dirty="0">
                <a:solidFill>
                  <a:schemeClr val="bg1"/>
                </a:solidFill>
                <a:latin typeface="黑体" pitchFamily="49" charset="-122"/>
                <a:ea typeface="黑体" pitchFamily="49" charset="-122"/>
              </a:rPr>
              <a:t>和元素的类型与表现形式有关</a:t>
            </a:r>
            <a:r>
              <a:rPr lang="en-US" altLang="zh-CN" sz="2400" dirty="0">
                <a:solidFill>
                  <a:schemeClr val="bg1"/>
                </a:solidFill>
                <a:latin typeface="黑体" pitchFamily="49" charset="-122"/>
                <a:ea typeface="黑体" pitchFamily="49" charset="-122"/>
              </a:rPr>
              <a:t>,</a:t>
            </a:r>
            <a:r>
              <a:rPr lang="zh-CN" altLang="en-US" sz="2400" dirty="0">
                <a:solidFill>
                  <a:schemeClr val="bg1"/>
                </a:solidFill>
                <a:latin typeface="黑体" pitchFamily="49" charset="-122"/>
                <a:ea typeface="黑体" pitchFamily="49" charset="-122"/>
              </a:rPr>
              <a:t>现阶段掌握</a:t>
            </a:r>
            <a:endParaRPr lang="en-US" altLang="zh-CN" sz="2400" dirty="0">
              <a:solidFill>
                <a:schemeClr val="bg1"/>
              </a:solidFill>
              <a:latin typeface="黑体" pitchFamily="49" charset="-122"/>
              <a:ea typeface="黑体" pitchFamily="49" charset="-122"/>
            </a:endParaRPr>
          </a:p>
          <a:p>
            <a:pPr>
              <a:lnSpc>
                <a:spcPct val="150000"/>
              </a:lnSpc>
            </a:pPr>
            <a:r>
              <a:rPr lang="en-US" altLang="zh-CN" sz="2400" dirty="0">
                <a:solidFill>
                  <a:schemeClr val="bg1"/>
                </a:solidFill>
                <a:latin typeface="黑体" pitchFamily="49" charset="-122"/>
                <a:ea typeface="黑体" pitchFamily="49" charset="-122"/>
              </a:rPr>
              <a:t>	</a:t>
            </a:r>
          </a:p>
          <a:p>
            <a:pPr>
              <a:lnSpc>
                <a:spcPct val="150000"/>
              </a:lnSpc>
            </a:pPr>
            <a:r>
              <a:rPr lang="en-US" altLang="zh-CN" sz="2400" dirty="0">
                <a:solidFill>
                  <a:schemeClr val="bg1"/>
                </a:solidFill>
                <a:latin typeface="黑体" pitchFamily="49" charset="-122"/>
                <a:ea typeface="黑体" pitchFamily="49" charset="-122"/>
              </a:rPr>
              <a:t>	background/border &lt; display: block &lt; float &lt; inline/inline-block</a:t>
            </a:r>
          </a:p>
          <a:p>
            <a:pPr>
              <a:lnSpc>
                <a:spcPct val="150000"/>
              </a:lnSpc>
            </a:pPr>
            <a:r>
              <a:rPr lang="en-US" altLang="zh-CN" sz="2400" dirty="0">
                <a:solidFill>
                  <a:schemeClr val="bg1"/>
                </a:solidFill>
                <a:latin typeface="黑体" pitchFamily="49" charset="-122"/>
                <a:ea typeface="黑体" pitchFamily="49" charset="-122"/>
              </a:rPr>
              <a:t>	</a:t>
            </a:r>
          </a:p>
          <a:p>
            <a:pPr>
              <a:lnSpc>
                <a:spcPct val="150000"/>
              </a:lnSpc>
            </a:pPr>
            <a:r>
              <a:rPr lang="en-US" altLang="zh-CN" sz="2400" dirty="0">
                <a:solidFill>
                  <a:schemeClr val="bg1"/>
                </a:solidFill>
                <a:latin typeface="黑体" pitchFamily="49" charset="-122"/>
                <a:ea typeface="黑体" pitchFamily="49" charset="-122"/>
              </a:rPr>
              <a:t>	</a:t>
            </a:r>
            <a:r>
              <a:rPr lang="zh-CN" altLang="en-US" sz="2400" dirty="0">
                <a:solidFill>
                  <a:schemeClr val="bg1"/>
                </a:solidFill>
                <a:latin typeface="黑体" pitchFamily="49" charset="-122"/>
                <a:ea typeface="黑体" pitchFamily="49" charset="-122"/>
              </a:rPr>
              <a:t>总结</a:t>
            </a:r>
            <a:r>
              <a:rPr lang="en-US" altLang="zh-CN" sz="2400" dirty="0">
                <a:solidFill>
                  <a:schemeClr val="bg1"/>
                </a:solidFill>
                <a:latin typeface="黑体" pitchFamily="49" charset="-122"/>
                <a:ea typeface="黑体" pitchFamily="49" charset="-122"/>
              </a:rPr>
              <a:t>,</a:t>
            </a:r>
            <a:r>
              <a:rPr lang="zh-CN" altLang="en-US" sz="2400" dirty="0">
                <a:solidFill>
                  <a:schemeClr val="bg1"/>
                </a:solidFill>
                <a:latin typeface="黑体" pitchFamily="49" charset="-122"/>
                <a:ea typeface="黑体" pitchFamily="49" charset="-122"/>
              </a:rPr>
              <a:t>如果重叠了</a:t>
            </a:r>
            <a:r>
              <a:rPr lang="en-US" altLang="zh-CN" sz="2400" dirty="0">
                <a:solidFill>
                  <a:schemeClr val="bg1"/>
                </a:solidFill>
                <a:latin typeface="黑体" pitchFamily="49" charset="-122"/>
                <a:ea typeface="黑体" pitchFamily="49" charset="-122"/>
              </a:rPr>
              <a:t>,</a:t>
            </a:r>
            <a:r>
              <a:rPr lang="zh-CN" altLang="en-US" sz="2400" dirty="0">
                <a:solidFill>
                  <a:schemeClr val="bg1"/>
                </a:solidFill>
                <a:latin typeface="黑体" pitchFamily="49" charset="-122"/>
                <a:ea typeface="黑体" pitchFamily="49" charset="-122"/>
              </a:rPr>
              <a:t>浮动元素会漂浮于块级元素上</a:t>
            </a:r>
            <a:r>
              <a:rPr lang="en-US" altLang="zh-CN" sz="2400" dirty="0">
                <a:solidFill>
                  <a:schemeClr val="bg1"/>
                </a:solidFill>
                <a:latin typeface="黑体" pitchFamily="49" charset="-122"/>
                <a:ea typeface="黑体" pitchFamily="49" charset="-122"/>
              </a:rPr>
              <a:t>,</a:t>
            </a:r>
            <a:r>
              <a:rPr lang="zh-CN" altLang="en-US" sz="2400" dirty="0">
                <a:solidFill>
                  <a:schemeClr val="bg1"/>
                </a:solidFill>
                <a:latin typeface="黑体" pitchFamily="49" charset="-122"/>
                <a:ea typeface="黑体" pitchFamily="49" charset="-122"/>
              </a:rPr>
              <a:t>在行内</a:t>
            </a:r>
            <a:r>
              <a:rPr lang="en-US" altLang="zh-CN" sz="2400" dirty="0">
                <a:solidFill>
                  <a:schemeClr val="bg1"/>
                </a:solidFill>
                <a:latin typeface="黑体" pitchFamily="49" charset="-122"/>
                <a:ea typeface="黑体" pitchFamily="49" charset="-122"/>
              </a:rPr>
              <a:t>(</a:t>
            </a:r>
            <a:r>
              <a:rPr lang="zh-CN" altLang="en-US" sz="2400" dirty="0">
                <a:solidFill>
                  <a:schemeClr val="bg1"/>
                </a:solidFill>
                <a:latin typeface="黑体" pitchFamily="49" charset="-122"/>
                <a:ea typeface="黑体" pitchFamily="49" charset="-122"/>
              </a:rPr>
              <a:t>块</a:t>
            </a:r>
            <a:r>
              <a:rPr lang="en-US" altLang="zh-CN" sz="2400" dirty="0">
                <a:solidFill>
                  <a:schemeClr val="bg1"/>
                </a:solidFill>
                <a:latin typeface="黑体" pitchFamily="49" charset="-122"/>
                <a:ea typeface="黑体" pitchFamily="49" charset="-122"/>
              </a:rPr>
              <a:t>)</a:t>
            </a:r>
            <a:r>
              <a:rPr lang="zh-CN" altLang="en-US" sz="2400" dirty="0">
                <a:solidFill>
                  <a:schemeClr val="bg1"/>
                </a:solidFill>
                <a:latin typeface="黑体" pitchFamily="49" charset="-122"/>
                <a:ea typeface="黑体" pitchFamily="49" charset="-122"/>
              </a:rPr>
              <a:t>元素下</a:t>
            </a:r>
            <a:endParaRPr lang="en-US" altLang="zh-CN" sz="2400" dirty="0">
              <a:solidFill>
                <a:schemeClr val="bg1"/>
              </a:solidFill>
              <a:latin typeface="黑体" pitchFamily="49" charset="-122"/>
              <a:ea typeface="黑体" pitchFamily="49" charset="-122"/>
            </a:endParaRPr>
          </a:p>
        </p:txBody>
      </p:sp>
    </p:spTree>
    <p:extLst>
      <p:ext uri="{BB962C8B-B14F-4D97-AF65-F5344CB8AC3E}">
        <p14:creationId xmlns:p14="http://schemas.microsoft.com/office/powerpoint/2010/main" val="3442543343"/>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炫彩多边形简约运营工作汇报PPT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rgbClr val="203864"/>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4304</TotalTime>
  <Words>246</Words>
  <Application>Microsoft Office PowerPoint</Application>
  <PresentationFormat>宽屏</PresentationFormat>
  <Paragraphs>106</Paragraphs>
  <Slides>17</Slides>
  <Notes>17</Notes>
  <HiddenSlides>0</HiddenSlides>
  <MMClips>17</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17</vt:i4>
      </vt:variant>
    </vt:vector>
  </HeadingPairs>
  <TitlesOfParts>
    <vt:vector size="24" baseType="lpstr">
      <vt:lpstr>等线</vt:lpstr>
      <vt:lpstr>等线 Light</vt:lpstr>
      <vt:lpstr>黑体</vt:lpstr>
      <vt:lpstr>幼圆</vt:lpstr>
      <vt:lpstr>Arial</vt:lpstr>
      <vt:lpstr>Office 主题​​</vt:lpstr>
      <vt:lpstr>包装程序外壳对象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炫彩多边形简约运营工作汇报PPT模板</dc:title>
  <dc:creator>Administrator</dc:creator>
  <cp:lastModifiedBy>清旭 范</cp:lastModifiedBy>
  <cp:revision>1213</cp:revision>
  <dcterms:created xsi:type="dcterms:W3CDTF">2017-07-25T14:12:10Z</dcterms:created>
  <dcterms:modified xsi:type="dcterms:W3CDTF">2019-01-12T06:50:30Z</dcterms:modified>
</cp:coreProperties>
</file>