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76" r:id="rId3"/>
    <p:sldId id="302" r:id="rId4"/>
    <p:sldId id="324" r:id="rId5"/>
    <p:sldId id="335" r:id="rId6"/>
    <p:sldId id="267" r:id="rId7"/>
    <p:sldId id="336" r:id="rId8"/>
    <p:sldId id="323" r:id="rId9"/>
    <p:sldId id="337" r:id="rId10"/>
    <p:sldId id="338" r:id="rId11"/>
    <p:sldId id="339" r:id="rId12"/>
    <p:sldId id="325" r:id="rId13"/>
    <p:sldId id="328" r:id="rId14"/>
    <p:sldId id="340" r:id="rId15"/>
    <p:sldId id="341" r:id="rId16"/>
    <p:sldId id="275"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6A31"/>
    <a:srgbClr val="FE4052"/>
    <a:srgbClr val="2D6B81"/>
    <a:srgbClr val="30BAA0"/>
    <a:srgbClr val="EB3F32"/>
    <a:srgbClr val="95DACD"/>
    <a:srgbClr val="2AB7AE"/>
    <a:srgbClr val="203864"/>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00" autoAdjust="0"/>
    <p:restoredTop sz="94660" autoAdjust="0"/>
  </p:normalViewPr>
  <p:slideViewPr>
    <p:cSldViewPr snapToGrid="0" showGuides="1">
      <p:cViewPr varScale="1">
        <p:scale>
          <a:sx n="114" d="100"/>
          <a:sy n="114" d="100"/>
        </p:scale>
        <p:origin x="282" y="96"/>
      </p:cViewPr>
      <p:guideLst>
        <p:guide orient="horz" pos="2205"/>
        <p:guide pos="3863"/>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99B61-1965-4EFE-8CC7-B07ABC51CE77}" type="datetimeFigureOut">
              <a:rPr lang="zh-CN" altLang="en-US" smtClean="0"/>
              <a:t>6/21/Thursday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278BB-0B43-4416-AB87-665455D97D6B}" type="slidenum">
              <a:rPr lang="zh-CN" altLang="en-US" smtClean="0"/>
              <a:t>‹#›</a:t>
            </a:fld>
            <a:endParaRPr lang="zh-CN" altLang="en-US"/>
          </a:p>
        </p:txBody>
      </p:sp>
    </p:spTree>
    <p:extLst>
      <p:ext uri="{BB962C8B-B14F-4D97-AF65-F5344CB8AC3E}">
        <p14:creationId xmlns:p14="http://schemas.microsoft.com/office/powerpoint/2010/main" val="23735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10</a:t>
            </a:fld>
            <a:endParaRPr lang="zh-CN" altLang="en-US"/>
          </a:p>
        </p:txBody>
      </p:sp>
    </p:spTree>
    <p:extLst>
      <p:ext uri="{BB962C8B-B14F-4D97-AF65-F5344CB8AC3E}">
        <p14:creationId xmlns:p14="http://schemas.microsoft.com/office/powerpoint/2010/main" val="347253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11</a:t>
            </a:fld>
            <a:endParaRPr lang="zh-CN" altLang="en-US"/>
          </a:p>
        </p:txBody>
      </p:sp>
    </p:spTree>
    <p:extLst>
      <p:ext uri="{BB962C8B-B14F-4D97-AF65-F5344CB8AC3E}">
        <p14:creationId xmlns:p14="http://schemas.microsoft.com/office/powerpoint/2010/main" val="126538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12</a:t>
            </a:fld>
            <a:endParaRPr lang="zh-CN" altLang="en-US"/>
          </a:p>
        </p:txBody>
      </p:sp>
    </p:spTree>
    <p:extLst>
      <p:ext uri="{BB962C8B-B14F-4D97-AF65-F5344CB8AC3E}">
        <p14:creationId xmlns:p14="http://schemas.microsoft.com/office/powerpoint/2010/main" val="2567526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13</a:t>
            </a:fld>
            <a:endParaRPr lang="zh-CN" altLang="en-US"/>
          </a:p>
        </p:txBody>
      </p:sp>
    </p:spTree>
    <p:extLst>
      <p:ext uri="{BB962C8B-B14F-4D97-AF65-F5344CB8AC3E}">
        <p14:creationId xmlns:p14="http://schemas.microsoft.com/office/powerpoint/2010/main" val="2649701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14</a:t>
            </a:fld>
            <a:endParaRPr lang="zh-CN" altLang="en-US"/>
          </a:p>
        </p:txBody>
      </p:sp>
    </p:spTree>
    <p:extLst>
      <p:ext uri="{BB962C8B-B14F-4D97-AF65-F5344CB8AC3E}">
        <p14:creationId xmlns:p14="http://schemas.microsoft.com/office/powerpoint/2010/main" val="986990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15</a:t>
            </a:fld>
            <a:endParaRPr lang="zh-CN" altLang="en-US"/>
          </a:p>
        </p:txBody>
      </p:sp>
    </p:spTree>
    <p:extLst>
      <p:ext uri="{BB962C8B-B14F-4D97-AF65-F5344CB8AC3E}">
        <p14:creationId xmlns:p14="http://schemas.microsoft.com/office/powerpoint/2010/main" val="288098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16</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2</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3</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4</a:t>
            </a:fld>
            <a:endParaRPr lang="zh-CN" altLang="en-US"/>
          </a:p>
        </p:txBody>
      </p:sp>
    </p:spTree>
    <p:extLst>
      <p:ext uri="{BB962C8B-B14F-4D97-AF65-F5344CB8AC3E}">
        <p14:creationId xmlns:p14="http://schemas.microsoft.com/office/powerpoint/2010/main" val="349077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5</a:t>
            </a:fld>
            <a:endParaRPr lang="zh-CN" altLang="en-US"/>
          </a:p>
        </p:txBody>
      </p:sp>
    </p:spTree>
    <p:extLst>
      <p:ext uri="{BB962C8B-B14F-4D97-AF65-F5344CB8AC3E}">
        <p14:creationId xmlns:p14="http://schemas.microsoft.com/office/powerpoint/2010/main" val="320610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6</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7</a:t>
            </a:fld>
            <a:endParaRPr lang="zh-CN" altLang="en-US"/>
          </a:p>
        </p:txBody>
      </p:sp>
    </p:spTree>
    <p:extLst>
      <p:ext uri="{BB962C8B-B14F-4D97-AF65-F5344CB8AC3E}">
        <p14:creationId xmlns:p14="http://schemas.microsoft.com/office/powerpoint/2010/main" val="1951770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8</a:t>
            </a:fld>
            <a:endParaRPr lang="zh-CN" altLang="en-US"/>
          </a:p>
        </p:txBody>
      </p:sp>
    </p:spTree>
    <p:extLst>
      <p:ext uri="{BB962C8B-B14F-4D97-AF65-F5344CB8AC3E}">
        <p14:creationId xmlns:p14="http://schemas.microsoft.com/office/powerpoint/2010/main" val="4127759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9</a:t>
            </a:fld>
            <a:endParaRPr lang="zh-CN" altLang="en-US"/>
          </a:p>
        </p:txBody>
      </p:sp>
    </p:spTree>
    <p:extLst>
      <p:ext uri="{BB962C8B-B14F-4D97-AF65-F5344CB8AC3E}">
        <p14:creationId xmlns:p14="http://schemas.microsoft.com/office/powerpoint/2010/main" val="246020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88861-68FC-4AEA-98F9-FBF694DA10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D7916-F8D3-4CB7-9890-7D1913FD6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8B0A1E82-8289-4819-87B3-D5CF14621CCE}"/>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5" name="页脚占位符 4">
            <a:extLst>
              <a:ext uri="{FF2B5EF4-FFF2-40B4-BE49-F238E27FC236}">
                <a16:creationId xmlns:a16="http://schemas.microsoft.com/office/drawing/2014/main" id="{CCE3385B-2A41-4B18-A839-B90FC4CC3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5BAC0C-7DC4-44E4-9D06-DCEBB439F879}"/>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2818292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619EA-7A11-47CE-9AF5-C5FB5D1FC0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E5FD84-4A4A-4290-B403-A9D7A4A9E67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7AF4ED-4C3E-4180-9D88-7D0873928403}"/>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5" name="页脚占位符 4">
            <a:extLst>
              <a:ext uri="{FF2B5EF4-FFF2-40B4-BE49-F238E27FC236}">
                <a16:creationId xmlns:a16="http://schemas.microsoft.com/office/drawing/2014/main" id="{731914C0-378C-4FE5-BFB6-5379D6E6C3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FB46C3-02BE-4AC5-9F71-2A9E21383EC5}"/>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132213265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4F8FCB-C639-40CE-86BD-4E0CE340D0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DD7DC9-1CE5-4C14-B7BD-8EC2E10D250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8B0A06-FC06-4823-8603-C0364D656E22}"/>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5" name="页脚占位符 4">
            <a:extLst>
              <a:ext uri="{FF2B5EF4-FFF2-40B4-BE49-F238E27FC236}">
                <a16:creationId xmlns:a16="http://schemas.microsoft.com/office/drawing/2014/main" id="{183100C9-490F-4558-8943-204AA3D4AD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3501E-E940-48FB-AB13-F9291694E586}"/>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60219172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B1DED-71D3-44ED-BBBA-1199D42538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ABC780-8EB3-4FCE-8D78-5DADB618C2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A04F2D-4621-4D12-AF80-7CF919118867}"/>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5" name="页脚占位符 4">
            <a:extLst>
              <a:ext uri="{FF2B5EF4-FFF2-40B4-BE49-F238E27FC236}">
                <a16:creationId xmlns:a16="http://schemas.microsoft.com/office/drawing/2014/main" id="{871B307D-A64B-4D17-8216-570E8466E1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6CC741-DA88-4931-A911-CC83CEE1689B}"/>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86480839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E0300-5CB3-490D-B59F-DC6BFC4F15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EF1CBE-6614-4528-8FE7-CFA7CF5F1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56B9B41-2EAC-4F02-88F2-30EDB08CD372}"/>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5" name="页脚占位符 4">
            <a:extLst>
              <a:ext uri="{FF2B5EF4-FFF2-40B4-BE49-F238E27FC236}">
                <a16:creationId xmlns:a16="http://schemas.microsoft.com/office/drawing/2014/main" id="{36D9E8BF-193D-4C26-90C2-0D6567541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866AAF-78AB-4C94-A72F-4626CBC1971E}"/>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400575762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46C37-1CC0-4E79-A303-5FE1FE61D4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F43B52-DE3D-4704-A451-2C1DD7F5393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F87157-C606-43B7-8644-413B0F677C5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7EDE8C-1226-4CC9-BF1D-9A8E7F584AA7}"/>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6" name="页脚占位符 5">
            <a:extLst>
              <a:ext uri="{FF2B5EF4-FFF2-40B4-BE49-F238E27FC236}">
                <a16:creationId xmlns:a16="http://schemas.microsoft.com/office/drawing/2014/main" id="{0AEC4466-A7D5-493B-A252-17D2EB3A9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ADDE1C-B312-4857-9F40-72D60E8C3027}"/>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8782290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31FD0-4521-4B71-B496-BB6ABBC7CF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B6BAE6-2929-40B3-95B4-D61084247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2440283-92CC-479D-B868-60B4691D74F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2A9FCD4-FD55-43CF-BEAD-A00C18D48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F993449-B850-4555-9455-E8C808E5D94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A31BE21-9AB7-466F-8A8C-2BCEB0C0C8BF}"/>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8" name="页脚占位符 7">
            <a:extLst>
              <a:ext uri="{FF2B5EF4-FFF2-40B4-BE49-F238E27FC236}">
                <a16:creationId xmlns:a16="http://schemas.microsoft.com/office/drawing/2014/main" id="{D777BA08-F043-43CF-B237-DE4A77F868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3694DC-BBB8-4536-AB04-B49E4C527DD0}"/>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165965130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8A976-83E7-4489-A678-CFE5AE2290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B7C0FD6-C8AE-4FD3-821A-03EA1CA02FAB}"/>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4" name="页脚占位符 3">
            <a:extLst>
              <a:ext uri="{FF2B5EF4-FFF2-40B4-BE49-F238E27FC236}">
                <a16:creationId xmlns:a16="http://schemas.microsoft.com/office/drawing/2014/main" id="{847F1A97-0A44-4284-88E3-D5FB3C54A8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4D4369-2FAF-40E0-AAB3-F7D94EEFAEB2}"/>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90340134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384350-9C43-4B24-B53A-5550392221D7}"/>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3" name="页脚占位符 2">
            <a:extLst>
              <a:ext uri="{FF2B5EF4-FFF2-40B4-BE49-F238E27FC236}">
                <a16:creationId xmlns:a16="http://schemas.microsoft.com/office/drawing/2014/main" id="{1874CF69-4B84-44E7-9E3E-C39A4982C3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BA9226-E063-4B0A-A098-478BF975B9B5}"/>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507495582"/>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A02CA-EA6E-49DE-BD85-F431731286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A70FF3-1FD3-4767-AC15-CD6D6064A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A21953-4705-4247-8447-0EFB8B56F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1D485AD-FEB3-4674-9E4F-C54274D3E9E9}"/>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6" name="页脚占位符 5">
            <a:extLst>
              <a:ext uri="{FF2B5EF4-FFF2-40B4-BE49-F238E27FC236}">
                <a16:creationId xmlns:a16="http://schemas.microsoft.com/office/drawing/2014/main" id="{802BE61E-D0C7-4683-BF15-0D95F9E47F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D21329-A680-4994-840A-3BE6FE23BF73}"/>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714575826"/>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B958D-E7D2-4696-A2F1-07B8EBFFC5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BA68FB-1216-4EE6-ADCA-E305C9C20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6DD553-6ACA-48E9-8128-57D480500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12D663D-A04D-40FB-94E7-5EC1B1DA4F01}"/>
              </a:ext>
            </a:extLst>
          </p:cNvPr>
          <p:cNvSpPr>
            <a:spLocks noGrp="1"/>
          </p:cNvSpPr>
          <p:nvPr>
            <p:ph type="dt" sz="half" idx="10"/>
          </p:nvPr>
        </p:nvSpPr>
        <p:spPr/>
        <p:txBody>
          <a:bodyPr/>
          <a:lstStyle/>
          <a:p>
            <a:fld id="{3C95AA19-1DBA-4536-AE77-3798F5218B94}" type="datetimeFigureOut">
              <a:rPr lang="zh-CN" altLang="en-US" smtClean="0"/>
              <a:t>6/21/Thursday</a:t>
            </a:fld>
            <a:endParaRPr lang="zh-CN" altLang="en-US"/>
          </a:p>
        </p:txBody>
      </p:sp>
      <p:sp>
        <p:nvSpPr>
          <p:cNvPr id="6" name="页脚占位符 5">
            <a:extLst>
              <a:ext uri="{FF2B5EF4-FFF2-40B4-BE49-F238E27FC236}">
                <a16:creationId xmlns:a16="http://schemas.microsoft.com/office/drawing/2014/main" id="{4583008E-0D5F-477C-B143-1D70B22335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EF557A-6F52-43D0-82F0-23E954047D41}"/>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27900718"/>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21000"/>
                    </a14:imgEffect>
                    <a14:imgEffect>
                      <a14:saturation sat="258000"/>
                    </a14:imgEffect>
                    <a14:imgEffect>
                      <a14:brightnessContrast bright="-2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CF0C81-D217-4AB9-9823-AED8BBC8E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2DA104-FE93-41A2-BE69-BBEE47829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B8E6C3-D9DD-4997-B5D5-77AC23004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5AA19-1DBA-4536-AE77-3798F5218B94}" type="datetimeFigureOut">
              <a:rPr lang="zh-CN" altLang="en-US" smtClean="0"/>
              <a:t>6/21/Thursday</a:t>
            </a:fld>
            <a:endParaRPr lang="zh-CN" altLang="en-US"/>
          </a:p>
        </p:txBody>
      </p:sp>
      <p:sp>
        <p:nvSpPr>
          <p:cNvPr id="5" name="页脚占位符 4">
            <a:extLst>
              <a:ext uri="{FF2B5EF4-FFF2-40B4-BE49-F238E27FC236}">
                <a16:creationId xmlns:a16="http://schemas.microsoft.com/office/drawing/2014/main" id="{1F265C50-E409-434E-B1FA-1B6391672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F7AF10-A73C-47B3-B489-584DC1E8BD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85395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developer.mozilla.org/zh-CN/docs/Web/CSS/position" TargetMode="Externa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6528" y="4789707"/>
            <a:ext cx="2333625" cy="666750"/>
          </a:xfrm>
          <a:prstGeom prst="rect">
            <a:avLst/>
          </a:prstGeom>
        </p:spPr>
      </p:pic>
      <p:sp>
        <p:nvSpPr>
          <p:cNvPr id="5" name="TextBox 4"/>
          <p:cNvSpPr txBox="1"/>
          <p:nvPr/>
        </p:nvSpPr>
        <p:spPr>
          <a:xfrm>
            <a:off x="1110425" y="847545"/>
            <a:ext cx="9985829" cy="1107996"/>
          </a:xfrm>
          <a:prstGeom prst="rect">
            <a:avLst/>
          </a:prstGeom>
          <a:noFill/>
        </p:spPr>
        <p:txBody>
          <a:bodyPr wrap="square" rtlCol="0">
            <a:spAutoFit/>
          </a:bodyPr>
          <a:lstStyle/>
          <a:p>
            <a:pPr algn="ctr"/>
            <a:r>
              <a:rPr lang="zh-CN" altLang="en-US" sz="6600" dirty="0">
                <a:solidFill>
                  <a:schemeClr val="bg1"/>
                </a:solidFill>
                <a:latin typeface="幼圆" pitchFamily="49" charset="-122"/>
                <a:ea typeface="幼圆" pitchFamily="49" charset="-122"/>
              </a:rPr>
              <a:t>第九章</a:t>
            </a:r>
            <a:r>
              <a:rPr lang="en-US" altLang="zh-CN" sz="6600" dirty="0">
                <a:solidFill>
                  <a:schemeClr val="bg1"/>
                </a:solidFill>
                <a:latin typeface="幼圆" pitchFamily="49" charset="-122"/>
                <a:ea typeface="幼圆" pitchFamily="49" charset="-122"/>
              </a:rPr>
              <a:t>-</a:t>
            </a:r>
            <a:r>
              <a:rPr lang="zh-CN" altLang="en-US" sz="6600" dirty="0">
                <a:solidFill>
                  <a:schemeClr val="bg1"/>
                </a:solidFill>
                <a:latin typeface="幼圆" pitchFamily="49" charset="-122"/>
                <a:ea typeface="幼圆" pitchFamily="49" charset="-122"/>
              </a:rPr>
              <a:t>定位</a:t>
            </a:r>
          </a:p>
        </p:txBody>
      </p:sp>
      <p:sp>
        <p:nvSpPr>
          <p:cNvPr id="7" name="TextBox 6"/>
          <p:cNvSpPr txBox="1"/>
          <p:nvPr/>
        </p:nvSpPr>
        <p:spPr>
          <a:xfrm>
            <a:off x="603849" y="2795529"/>
            <a:ext cx="10964174" cy="1446550"/>
          </a:xfrm>
          <a:prstGeom prst="rect">
            <a:avLst/>
          </a:prstGeom>
          <a:noFill/>
        </p:spPr>
        <p:txBody>
          <a:bodyPr wrap="square" rtlCol="0">
            <a:spAutoFit/>
          </a:bodyPr>
          <a:lstStyle/>
          <a:p>
            <a:pPr algn="ctr"/>
            <a:r>
              <a:rPr lang="zh-CN" altLang="en-US" sz="4400" dirty="0">
                <a:solidFill>
                  <a:schemeClr val="bg1"/>
                </a:solidFill>
                <a:latin typeface="黑体" pitchFamily="49" charset="-122"/>
                <a:ea typeface="黑体" pitchFamily="49" charset="-122"/>
              </a:rPr>
              <a:t>我们所度过每个平凡的日常 也许就是连续发生的奇迹</a:t>
            </a:r>
          </a:p>
        </p:txBody>
      </p:sp>
    </p:spTree>
    <p:extLst>
      <p:ext uri="{BB962C8B-B14F-4D97-AF65-F5344CB8AC3E}">
        <p14:creationId xmlns:p14="http://schemas.microsoft.com/office/powerpoint/2010/main" val="1251578290"/>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绝对定位： </a:t>
            </a:r>
            <a:r>
              <a:rPr lang="en-US" altLang="zh-CN" sz="4000" dirty="0">
                <a:solidFill>
                  <a:schemeClr val="bg1"/>
                </a:solidFill>
                <a:latin typeface="黑体" pitchFamily="49" charset="-122"/>
                <a:ea typeface="黑体" pitchFamily="49" charset="-122"/>
              </a:rPr>
              <a:t>absolute</a:t>
            </a:r>
            <a:endParaRPr lang="zh-CN" altLang="en-US" sz="4000" dirty="0">
              <a:solidFill>
                <a:schemeClr val="bg1"/>
              </a:solidFill>
              <a:latin typeface="黑体" pitchFamily="49" charset="-122"/>
              <a:ea typeface="黑体" pitchFamily="49" charset="-122"/>
            </a:endParaRPr>
          </a:p>
        </p:txBody>
      </p:sp>
      <p:sp>
        <p:nvSpPr>
          <p:cNvPr id="6" name="矩形 5"/>
          <p:cNvSpPr/>
          <p:nvPr/>
        </p:nvSpPr>
        <p:spPr>
          <a:xfrm>
            <a:off x="1274458" y="1878518"/>
            <a:ext cx="9768115" cy="2971904"/>
          </a:xfrm>
          <a:prstGeom prst="rect">
            <a:avLst/>
          </a:prstGeom>
        </p:spPr>
        <p:txBody>
          <a:bodyPr wrap="square">
            <a:spAutoFit/>
          </a:bodyPr>
          <a:lstStyle/>
          <a:p>
            <a:pPr>
              <a:lnSpc>
                <a:spcPct val="150000"/>
              </a:lnSpc>
            </a:pPr>
            <a:r>
              <a:rPr lang="en-US" altLang="zh-CN" sz="3200" dirty="0">
                <a:solidFill>
                  <a:schemeClr val="bg1"/>
                </a:solidFill>
              </a:rPr>
              <a:t>absolute: </a:t>
            </a:r>
          </a:p>
          <a:p>
            <a:pPr>
              <a:lnSpc>
                <a:spcPct val="150000"/>
              </a:lnSpc>
            </a:pPr>
            <a:r>
              <a:rPr lang="en-US" altLang="zh-CN" sz="3200" dirty="0">
                <a:solidFill>
                  <a:schemeClr val="bg1"/>
                </a:solidFill>
              </a:rPr>
              <a:t>	</a:t>
            </a:r>
            <a:r>
              <a:rPr lang="zh-CN" altLang="en-US" sz="3200" dirty="0">
                <a:solidFill>
                  <a:schemeClr val="bg1"/>
                </a:solidFill>
              </a:rPr>
              <a:t>相对于已经定位的元素的最近的祖先元素定位，</a:t>
            </a:r>
            <a:r>
              <a:rPr lang="en-US" altLang="zh-CN" sz="3200" dirty="0">
                <a:solidFill>
                  <a:schemeClr val="bg1"/>
                </a:solidFill>
              </a:rPr>
              <a:t>	</a:t>
            </a:r>
            <a:r>
              <a:rPr lang="zh-CN" altLang="en-US" sz="3200" dirty="0">
                <a:solidFill>
                  <a:schemeClr val="bg1"/>
                </a:solidFill>
              </a:rPr>
              <a:t>可以通过</a:t>
            </a:r>
            <a:r>
              <a:rPr lang="en-US" altLang="zh-CN" sz="3200" dirty="0">
                <a:solidFill>
                  <a:schemeClr val="bg1"/>
                </a:solidFill>
              </a:rPr>
              <a:t>top/left/right/bottom</a:t>
            </a:r>
            <a:r>
              <a:rPr lang="zh-CN" altLang="en-US" sz="3200" dirty="0">
                <a:solidFill>
                  <a:schemeClr val="bg1"/>
                </a:solidFill>
              </a:rPr>
              <a:t>调整位置</a:t>
            </a:r>
            <a:r>
              <a:rPr lang="en-US" altLang="zh-CN" sz="3200" dirty="0">
                <a:solidFill>
                  <a:schemeClr val="bg1"/>
                </a:solidFill>
              </a:rPr>
              <a:t>,</a:t>
            </a:r>
            <a:r>
              <a:rPr lang="zh-CN" altLang="en-US" sz="3200" dirty="0">
                <a:solidFill>
                  <a:schemeClr val="bg1"/>
                </a:solidFill>
              </a:rPr>
              <a:t>这是样式名</a:t>
            </a:r>
            <a:r>
              <a:rPr lang="en-US" altLang="zh-CN" sz="3200" dirty="0">
                <a:solidFill>
                  <a:schemeClr val="bg1"/>
                </a:solidFill>
              </a:rPr>
              <a:t>,</a:t>
            </a:r>
            <a:r>
              <a:rPr lang="zh-CN" altLang="en-US" sz="3200" dirty="0">
                <a:solidFill>
                  <a:schemeClr val="bg1"/>
                </a:solidFill>
              </a:rPr>
              <a:t>值是数值</a:t>
            </a:r>
            <a:r>
              <a:rPr lang="en-US" altLang="zh-CN" sz="3200" dirty="0">
                <a:solidFill>
                  <a:schemeClr val="bg1"/>
                </a:solidFill>
              </a:rPr>
              <a:t>,</a:t>
            </a:r>
            <a:r>
              <a:rPr lang="zh-CN" altLang="en-US" sz="3200" dirty="0">
                <a:solidFill>
                  <a:schemeClr val="bg1"/>
                </a:solidFill>
              </a:rPr>
              <a:t>带单位</a:t>
            </a:r>
            <a:r>
              <a:rPr lang="en-US" altLang="zh-CN" sz="3200" dirty="0">
                <a:solidFill>
                  <a:schemeClr val="bg1"/>
                </a:solidFill>
              </a:rPr>
              <a:t>(px/</a:t>
            </a:r>
            <a:r>
              <a:rPr lang="en-US" altLang="zh-CN" sz="3200" dirty="0" err="1">
                <a:solidFill>
                  <a:schemeClr val="bg1"/>
                </a:solidFill>
              </a:rPr>
              <a:t>em</a:t>
            </a:r>
            <a:r>
              <a:rPr lang="zh-CN" altLang="en-US" sz="3200" dirty="0">
                <a:solidFill>
                  <a:schemeClr val="bg1"/>
                </a:solidFill>
              </a:rPr>
              <a:t>或者</a:t>
            </a:r>
            <a:r>
              <a:rPr lang="zh-CN" altLang="en-US" sz="3200" b="1" dirty="0">
                <a:solidFill>
                  <a:srgbClr val="FF0000"/>
                </a:solidFill>
              </a:rPr>
              <a:t>百分比规定位置</a:t>
            </a:r>
            <a:r>
              <a:rPr lang="en-US" altLang="zh-CN" sz="3200" dirty="0">
                <a:solidFill>
                  <a:schemeClr val="bg1"/>
                </a:solidFill>
              </a:rPr>
              <a:t>)</a:t>
            </a:r>
          </a:p>
        </p:txBody>
      </p:sp>
    </p:spTree>
    <p:extLst>
      <p:ext uri="{BB962C8B-B14F-4D97-AF65-F5344CB8AC3E}">
        <p14:creationId xmlns:p14="http://schemas.microsoft.com/office/powerpoint/2010/main" val="2503274257"/>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绝对定位： </a:t>
            </a:r>
            <a:r>
              <a:rPr lang="en-US" altLang="zh-CN" sz="4000" dirty="0">
                <a:solidFill>
                  <a:schemeClr val="bg1"/>
                </a:solidFill>
                <a:latin typeface="黑体" pitchFamily="49" charset="-122"/>
                <a:ea typeface="黑体" pitchFamily="49" charset="-122"/>
              </a:rPr>
              <a:t>absolute</a:t>
            </a:r>
            <a:r>
              <a:rPr lang="zh-CN" altLang="en-US" sz="4000" dirty="0">
                <a:solidFill>
                  <a:schemeClr val="bg1"/>
                </a:solidFill>
                <a:latin typeface="黑体" pitchFamily="49" charset="-122"/>
                <a:ea typeface="黑体" pitchFamily="49" charset="-122"/>
              </a:rPr>
              <a:t>特点</a:t>
            </a:r>
          </a:p>
        </p:txBody>
      </p:sp>
      <p:sp>
        <p:nvSpPr>
          <p:cNvPr id="6" name="矩形 5"/>
          <p:cNvSpPr/>
          <p:nvPr/>
        </p:nvSpPr>
        <p:spPr>
          <a:xfrm>
            <a:off x="1274458" y="1878518"/>
            <a:ext cx="9768115" cy="4468018"/>
          </a:xfrm>
          <a:prstGeom prst="rect">
            <a:avLst/>
          </a:prstGeom>
        </p:spPr>
        <p:txBody>
          <a:bodyPr wrap="square">
            <a:spAutoFit/>
          </a:bodyPr>
          <a:lstStyle/>
          <a:p>
            <a:pPr>
              <a:lnSpc>
                <a:spcPct val="150000"/>
              </a:lnSpc>
            </a:pPr>
            <a:r>
              <a:rPr lang="zh-CN" altLang="en-US" sz="2400" dirty="0">
                <a:solidFill>
                  <a:schemeClr val="bg1"/>
                </a:solidFill>
              </a:rPr>
              <a:t>特点</a:t>
            </a:r>
            <a:r>
              <a:rPr lang="en-US" altLang="zh-CN" sz="2400" dirty="0">
                <a:solidFill>
                  <a:schemeClr val="bg1"/>
                </a:solidFill>
              </a:rPr>
              <a:t>: </a:t>
            </a:r>
          </a:p>
          <a:p>
            <a:pPr>
              <a:lnSpc>
                <a:spcPct val="150000"/>
              </a:lnSpc>
            </a:pPr>
            <a:r>
              <a:rPr lang="en-US" altLang="zh-CN" sz="2400" dirty="0">
                <a:solidFill>
                  <a:schemeClr val="bg1"/>
                </a:solidFill>
              </a:rPr>
              <a:t>	1. </a:t>
            </a:r>
            <a:r>
              <a:rPr lang="zh-CN" altLang="en-US" sz="2400" dirty="0">
                <a:solidFill>
                  <a:schemeClr val="bg1"/>
                </a:solidFill>
              </a:rPr>
              <a:t>完全脱离文档流</a:t>
            </a:r>
            <a:r>
              <a:rPr lang="en-US" altLang="zh-CN" sz="2400" dirty="0">
                <a:solidFill>
                  <a:schemeClr val="bg1"/>
                </a:solidFill>
              </a:rPr>
              <a:t>(</a:t>
            </a:r>
            <a:r>
              <a:rPr lang="zh-CN" altLang="en-US" sz="2400" dirty="0">
                <a:solidFill>
                  <a:schemeClr val="bg1"/>
                </a:solidFill>
              </a:rPr>
              <a:t>参考浮动</a:t>
            </a:r>
            <a:r>
              <a:rPr lang="en-US" altLang="zh-CN" sz="2400" dirty="0">
                <a:solidFill>
                  <a:schemeClr val="bg1"/>
                </a:solidFill>
              </a:rPr>
              <a:t>,</a:t>
            </a:r>
            <a:r>
              <a:rPr lang="zh-CN" altLang="en-US" sz="2400" dirty="0">
                <a:solidFill>
                  <a:schemeClr val="bg1"/>
                </a:solidFill>
              </a:rPr>
              <a:t>且文字也感受不到</a:t>
            </a:r>
            <a:r>
              <a:rPr lang="en-US" altLang="zh-CN" sz="2400" dirty="0">
                <a:solidFill>
                  <a:schemeClr val="bg1"/>
                </a:solidFill>
              </a:rPr>
              <a:t>);</a:t>
            </a:r>
          </a:p>
          <a:p>
            <a:pPr>
              <a:lnSpc>
                <a:spcPct val="150000"/>
              </a:lnSpc>
            </a:pPr>
            <a:r>
              <a:rPr lang="en-US" altLang="zh-CN" sz="2400" dirty="0">
                <a:solidFill>
                  <a:schemeClr val="bg1"/>
                </a:solidFill>
              </a:rPr>
              <a:t>	2. </a:t>
            </a:r>
            <a:r>
              <a:rPr lang="zh-CN" altLang="en-US" sz="2400" dirty="0">
                <a:solidFill>
                  <a:schemeClr val="bg1"/>
                </a:solidFill>
              </a:rPr>
              <a:t>块级化</a:t>
            </a:r>
            <a:r>
              <a:rPr lang="en-US" altLang="zh-CN" sz="2400" dirty="0">
                <a:solidFill>
                  <a:schemeClr val="bg1"/>
                </a:solidFill>
              </a:rPr>
              <a:t>(</a:t>
            </a:r>
            <a:r>
              <a:rPr lang="zh-CN" altLang="en-US" sz="2400" dirty="0">
                <a:solidFill>
                  <a:schemeClr val="bg1"/>
                </a:solidFill>
              </a:rPr>
              <a:t>完全变成</a:t>
            </a:r>
            <a:r>
              <a:rPr lang="en-US" altLang="zh-CN" sz="2400" dirty="0">
                <a:solidFill>
                  <a:schemeClr val="bg1"/>
                </a:solidFill>
              </a:rPr>
              <a:t>block</a:t>
            </a:r>
            <a:r>
              <a:rPr lang="zh-CN" altLang="en-US" sz="2400" dirty="0">
                <a:solidFill>
                  <a:schemeClr val="bg1"/>
                </a:solidFill>
              </a:rPr>
              <a:t>元素</a:t>
            </a:r>
            <a:r>
              <a:rPr lang="en-US" altLang="zh-CN" sz="2400" dirty="0">
                <a:solidFill>
                  <a:schemeClr val="bg1"/>
                </a:solidFill>
              </a:rPr>
              <a:t>,</a:t>
            </a:r>
            <a:r>
              <a:rPr lang="zh-CN" altLang="en-US" sz="2400" dirty="0">
                <a:solidFill>
                  <a:schemeClr val="bg1"/>
                </a:solidFill>
              </a:rPr>
              <a:t>不管怎么设置</a:t>
            </a:r>
            <a:r>
              <a:rPr lang="en-US" altLang="zh-CN" sz="2400" dirty="0">
                <a:solidFill>
                  <a:schemeClr val="bg1"/>
                </a:solidFill>
              </a:rPr>
              <a:t>);</a:t>
            </a:r>
          </a:p>
          <a:p>
            <a:pPr>
              <a:lnSpc>
                <a:spcPct val="150000"/>
              </a:lnSpc>
            </a:pPr>
            <a:r>
              <a:rPr lang="en-US" altLang="zh-CN" sz="2400" dirty="0">
                <a:solidFill>
                  <a:schemeClr val="bg1"/>
                </a:solidFill>
              </a:rPr>
              <a:t>	3. </a:t>
            </a:r>
            <a:r>
              <a:rPr lang="zh-CN" altLang="en-US" sz="2400" dirty="0">
                <a:solidFill>
                  <a:schemeClr val="bg1"/>
                </a:solidFill>
              </a:rPr>
              <a:t>由里面的元素撑开宽高</a:t>
            </a:r>
            <a:r>
              <a:rPr lang="en-US" altLang="zh-CN" sz="2400" dirty="0">
                <a:solidFill>
                  <a:schemeClr val="bg1"/>
                </a:solidFill>
              </a:rPr>
              <a:t>(</a:t>
            </a:r>
            <a:r>
              <a:rPr lang="zh-CN" altLang="en-US" sz="2400" dirty="0">
                <a:solidFill>
                  <a:schemeClr val="bg1"/>
                </a:solidFill>
              </a:rPr>
              <a:t>不是宽度</a:t>
            </a:r>
            <a:r>
              <a:rPr lang="en-US" altLang="zh-CN" sz="2400" dirty="0">
                <a:solidFill>
                  <a:schemeClr val="bg1"/>
                </a:solidFill>
              </a:rPr>
              <a:t>100%,</a:t>
            </a:r>
            <a:r>
              <a:rPr lang="zh-CN" altLang="en-US" sz="2400" dirty="0">
                <a:solidFill>
                  <a:schemeClr val="bg1"/>
                </a:solidFill>
              </a:rPr>
              <a:t>包裹性</a:t>
            </a:r>
            <a:r>
              <a:rPr lang="en-US" altLang="zh-CN" sz="2400" dirty="0">
                <a:solidFill>
                  <a:schemeClr val="bg1"/>
                </a:solidFill>
              </a:rPr>
              <a:t>)</a:t>
            </a:r>
          </a:p>
          <a:p>
            <a:pPr>
              <a:lnSpc>
                <a:spcPct val="150000"/>
              </a:lnSpc>
            </a:pPr>
            <a:r>
              <a:rPr lang="en-US" altLang="zh-CN" sz="2400" dirty="0">
                <a:solidFill>
                  <a:schemeClr val="bg1"/>
                </a:solidFill>
              </a:rPr>
              <a:t>	4. </a:t>
            </a:r>
            <a:r>
              <a:rPr lang="zh-CN" altLang="en-US" sz="2400" dirty="0">
                <a:solidFill>
                  <a:schemeClr val="bg1"/>
                </a:solidFill>
              </a:rPr>
              <a:t>没有祖先元素相对于浏览器窗口可视区域</a:t>
            </a:r>
            <a:endParaRPr lang="en-US" altLang="zh-CN" sz="2400" dirty="0">
              <a:solidFill>
                <a:schemeClr val="bg1"/>
              </a:solidFill>
            </a:endParaRPr>
          </a:p>
          <a:p>
            <a:pPr>
              <a:lnSpc>
                <a:spcPct val="150000"/>
              </a:lnSpc>
            </a:pPr>
            <a:r>
              <a:rPr lang="en-US" altLang="zh-CN" sz="2400" dirty="0">
                <a:solidFill>
                  <a:schemeClr val="bg1"/>
                </a:solidFill>
              </a:rPr>
              <a:t>	5. </a:t>
            </a:r>
            <a:r>
              <a:rPr lang="zh-CN" altLang="en-US" sz="2400" dirty="0">
                <a:solidFill>
                  <a:schemeClr val="bg1"/>
                </a:solidFill>
              </a:rPr>
              <a:t>配合参照物</a:t>
            </a:r>
            <a:r>
              <a:rPr lang="en-US" altLang="zh-CN" sz="2400" dirty="0">
                <a:solidFill>
                  <a:schemeClr val="bg1"/>
                </a:solidFill>
              </a:rPr>
              <a:t>(</a:t>
            </a:r>
            <a:r>
              <a:rPr lang="zh-CN" altLang="en-US" sz="2400" dirty="0">
                <a:solidFill>
                  <a:schemeClr val="bg1"/>
                </a:solidFill>
              </a:rPr>
              <a:t>相对定位的元素</a:t>
            </a:r>
            <a:r>
              <a:rPr lang="en-US" altLang="zh-CN" sz="2400" dirty="0">
                <a:solidFill>
                  <a:schemeClr val="bg1"/>
                </a:solidFill>
              </a:rPr>
              <a:t>)</a:t>
            </a:r>
          </a:p>
          <a:p>
            <a:pPr>
              <a:lnSpc>
                <a:spcPct val="150000"/>
              </a:lnSpc>
            </a:pPr>
            <a:r>
              <a:rPr lang="en-US" altLang="zh-CN" sz="2400" dirty="0">
                <a:solidFill>
                  <a:schemeClr val="bg1"/>
                </a:solidFill>
              </a:rPr>
              <a:t>	6. </a:t>
            </a:r>
            <a:r>
              <a:rPr lang="zh-CN" altLang="en-US" sz="2400" dirty="0">
                <a:solidFill>
                  <a:schemeClr val="bg1"/>
                </a:solidFill>
              </a:rPr>
              <a:t>参照有定位属性的最近的祖先元素定位</a:t>
            </a:r>
            <a:endParaRPr lang="en-US" altLang="zh-CN" sz="2400" dirty="0">
              <a:solidFill>
                <a:schemeClr val="bg1"/>
              </a:solidFill>
            </a:endParaRPr>
          </a:p>
          <a:p>
            <a:pPr>
              <a:lnSpc>
                <a:spcPct val="150000"/>
              </a:lnSpc>
            </a:pPr>
            <a:r>
              <a:rPr lang="en-US" altLang="zh-CN" sz="2400" dirty="0">
                <a:solidFill>
                  <a:schemeClr val="bg1"/>
                </a:solidFill>
              </a:rPr>
              <a:t>	7. margin: auto;</a:t>
            </a:r>
            <a:r>
              <a:rPr lang="zh-CN" altLang="en-US" sz="2400" dirty="0">
                <a:solidFill>
                  <a:schemeClr val="bg1"/>
                </a:solidFill>
              </a:rPr>
              <a:t>失效</a:t>
            </a:r>
            <a:endParaRPr lang="en-US" altLang="zh-CN" sz="2400" dirty="0">
              <a:solidFill>
                <a:schemeClr val="bg1"/>
              </a:solidFill>
            </a:endParaRPr>
          </a:p>
        </p:txBody>
      </p:sp>
    </p:spTree>
    <p:extLst>
      <p:ext uri="{BB962C8B-B14F-4D97-AF65-F5344CB8AC3E}">
        <p14:creationId xmlns:p14="http://schemas.microsoft.com/office/powerpoint/2010/main" val="114041018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层级关系： </a:t>
            </a:r>
          </a:p>
        </p:txBody>
      </p:sp>
      <p:sp>
        <p:nvSpPr>
          <p:cNvPr id="9" name="矩形 8">
            <a:extLst>
              <a:ext uri="{FF2B5EF4-FFF2-40B4-BE49-F238E27FC236}">
                <a16:creationId xmlns:a16="http://schemas.microsoft.com/office/drawing/2014/main" id="{CF31E0FA-A23F-4318-9C90-001E5AE54382}"/>
              </a:ext>
            </a:extLst>
          </p:cNvPr>
          <p:cNvSpPr/>
          <p:nvPr/>
        </p:nvSpPr>
        <p:spPr>
          <a:xfrm>
            <a:off x="1274458" y="1878518"/>
            <a:ext cx="9768115" cy="2806025"/>
          </a:xfrm>
          <a:prstGeom prst="rect">
            <a:avLst/>
          </a:prstGeom>
        </p:spPr>
        <p:txBody>
          <a:bodyPr wrap="square">
            <a:spAutoFit/>
          </a:bodyPr>
          <a:lstStyle/>
          <a:p>
            <a:pPr>
              <a:lnSpc>
                <a:spcPct val="150000"/>
              </a:lnSpc>
            </a:pPr>
            <a:r>
              <a:rPr lang="en-US" altLang="zh-CN" sz="2400" dirty="0">
                <a:solidFill>
                  <a:schemeClr val="bg1"/>
                </a:solidFill>
              </a:rPr>
              <a:t>z-index: </a:t>
            </a:r>
          </a:p>
          <a:p>
            <a:pPr>
              <a:lnSpc>
                <a:spcPct val="150000"/>
              </a:lnSpc>
            </a:pPr>
            <a:r>
              <a:rPr lang="en-US" altLang="zh-CN" sz="2400" dirty="0">
                <a:solidFill>
                  <a:schemeClr val="bg1"/>
                </a:solidFill>
              </a:rPr>
              <a:t>	z-index: </a:t>
            </a:r>
            <a:r>
              <a:rPr lang="zh-CN" altLang="en-US" sz="2400" dirty="0">
                <a:solidFill>
                  <a:schemeClr val="bg1"/>
                </a:solidFill>
              </a:rPr>
              <a:t>可以调换两个元素的上下位置关系</a:t>
            </a:r>
            <a:r>
              <a:rPr lang="en-US" altLang="zh-CN" sz="2400" dirty="0">
                <a:solidFill>
                  <a:schemeClr val="bg1"/>
                </a:solidFill>
              </a:rPr>
              <a:t>;</a:t>
            </a:r>
          </a:p>
          <a:p>
            <a:pPr>
              <a:lnSpc>
                <a:spcPct val="150000"/>
              </a:lnSpc>
            </a:pPr>
            <a:r>
              <a:rPr lang="en-US" altLang="zh-CN" sz="2400" dirty="0">
                <a:solidFill>
                  <a:schemeClr val="bg1"/>
                </a:solidFill>
              </a:rPr>
              <a:t>	</a:t>
            </a:r>
            <a:r>
              <a:rPr lang="zh-CN" altLang="en-US" sz="2400" dirty="0">
                <a:solidFill>
                  <a:schemeClr val="bg1"/>
                </a:solidFill>
              </a:rPr>
              <a:t>默认为</a:t>
            </a:r>
            <a:r>
              <a:rPr lang="en-US" altLang="zh-CN" sz="2400" dirty="0">
                <a:solidFill>
                  <a:schemeClr val="bg1"/>
                </a:solidFill>
              </a:rPr>
              <a:t>auto,</a:t>
            </a:r>
            <a:r>
              <a:rPr lang="zh-CN" altLang="en-US" sz="2400" dirty="0">
                <a:solidFill>
                  <a:schemeClr val="bg1"/>
                </a:solidFill>
              </a:rPr>
              <a:t>值可正可负</a:t>
            </a:r>
            <a:r>
              <a:rPr lang="en-US" altLang="zh-CN" sz="2400" dirty="0">
                <a:solidFill>
                  <a:schemeClr val="bg1"/>
                </a:solidFill>
              </a:rPr>
              <a:t>,</a:t>
            </a:r>
            <a:r>
              <a:rPr lang="zh-CN" altLang="en-US" sz="2400" dirty="0">
                <a:solidFill>
                  <a:schemeClr val="bg1"/>
                </a:solidFill>
              </a:rPr>
              <a:t>越大越在上面</a:t>
            </a:r>
            <a:r>
              <a:rPr lang="en-US" altLang="zh-CN" sz="2400" dirty="0">
                <a:solidFill>
                  <a:schemeClr val="bg1"/>
                </a:solidFill>
              </a:rPr>
              <a:t>,</a:t>
            </a:r>
            <a:r>
              <a:rPr lang="zh-CN" altLang="en-US" sz="2400" dirty="0">
                <a:solidFill>
                  <a:schemeClr val="bg1"/>
                </a:solidFill>
              </a:rPr>
              <a:t>只能用于同级元素对比</a:t>
            </a:r>
            <a:r>
              <a:rPr lang="en-US" altLang="zh-CN" sz="2400" dirty="0">
                <a:solidFill>
                  <a:schemeClr val="bg1"/>
                </a:solidFill>
              </a:rPr>
              <a:t>!</a:t>
            </a:r>
          </a:p>
          <a:p>
            <a:pPr>
              <a:lnSpc>
                <a:spcPct val="150000"/>
              </a:lnSpc>
            </a:pPr>
            <a:r>
              <a:rPr lang="en-US" altLang="zh-CN" sz="2400" dirty="0">
                <a:solidFill>
                  <a:schemeClr val="bg1"/>
                </a:solidFill>
              </a:rPr>
              <a:t>	</a:t>
            </a:r>
            <a:r>
              <a:rPr lang="zh-CN" altLang="en-US" sz="2400" dirty="0">
                <a:solidFill>
                  <a:schemeClr val="bg1"/>
                </a:solidFill>
              </a:rPr>
              <a:t>只对</a:t>
            </a:r>
            <a:r>
              <a:rPr lang="en-US" altLang="zh-CN" sz="2400" dirty="0" err="1">
                <a:solidFill>
                  <a:schemeClr val="bg1"/>
                </a:solidFill>
              </a:rPr>
              <a:t>realative</a:t>
            </a:r>
            <a:r>
              <a:rPr lang="en-US" altLang="zh-CN" sz="2400" dirty="0">
                <a:solidFill>
                  <a:schemeClr val="bg1"/>
                </a:solidFill>
              </a:rPr>
              <a:t>/absolute/fixed</a:t>
            </a:r>
            <a:r>
              <a:rPr lang="zh-CN" altLang="en-US" sz="2400" dirty="0">
                <a:solidFill>
                  <a:schemeClr val="bg1"/>
                </a:solidFill>
              </a:rPr>
              <a:t>有效</a:t>
            </a:r>
            <a:r>
              <a:rPr lang="en-US" altLang="zh-CN" sz="2400" dirty="0">
                <a:solidFill>
                  <a:schemeClr val="bg1"/>
                </a:solidFill>
              </a:rPr>
              <a:t>,</a:t>
            </a:r>
            <a:r>
              <a:rPr lang="zh-CN" altLang="en-US" sz="2400" dirty="0">
                <a:solidFill>
                  <a:schemeClr val="bg1"/>
                </a:solidFill>
              </a:rPr>
              <a:t>其余元素无效</a:t>
            </a:r>
            <a:endParaRPr lang="en-US" altLang="zh-CN" sz="2400" dirty="0">
              <a:solidFill>
                <a:schemeClr val="bg1"/>
              </a:solidFill>
            </a:endParaRPr>
          </a:p>
          <a:p>
            <a:pPr>
              <a:lnSpc>
                <a:spcPct val="150000"/>
              </a:lnSpc>
            </a:pPr>
            <a:endParaRPr lang="en-US" altLang="zh-CN" sz="2400" dirty="0">
              <a:solidFill>
                <a:schemeClr val="bg1"/>
              </a:solidFill>
            </a:endParaRPr>
          </a:p>
        </p:txBody>
      </p:sp>
    </p:spTree>
    <p:extLst>
      <p:ext uri="{BB962C8B-B14F-4D97-AF65-F5344CB8AC3E}">
        <p14:creationId xmlns:p14="http://schemas.microsoft.com/office/powerpoint/2010/main" val="34425433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层叠特性： </a:t>
            </a:r>
          </a:p>
        </p:txBody>
      </p:sp>
      <p:pic>
        <p:nvPicPr>
          <p:cNvPr id="1026" name="Picture 2" descr="https://images2015.cnblogs.com/blog/819169/201610/819169-20161023232217654-820203893.png">
            <a:extLst>
              <a:ext uri="{FF2B5EF4-FFF2-40B4-BE49-F238E27FC236}">
                <a16:creationId xmlns:a16="http://schemas.microsoft.com/office/drawing/2014/main" id="{D03B8BD1-090F-4FFE-941B-8C6088CD10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6592" y="1454495"/>
            <a:ext cx="7110344" cy="532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09468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两种居中方式： </a:t>
            </a:r>
          </a:p>
        </p:txBody>
      </p:sp>
      <p:sp>
        <p:nvSpPr>
          <p:cNvPr id="8" name="矩形 7">
            <a:extLst>
              <a:ext uri="{FF2B5EF4-FFF2-40B4-BE49-F238E27FC236}">
                <a16:creationId xmlns:a16="http://schemas.microsoft.com/office/drawing/2014/main" id="{E29E4FCE-C850-4209-9967-2364BD29A932}"/>
              </a:ext>
            </a:extLst>
          </p:cNvPr>
          <p:cNvSpPr/>
          <p:nvPr/>
        </p:nvSpPr>
        <p:spPr>
          <a:xfrm>
            <a:off x="1274458" y="1878518"/>
            <a:ext cx="9768115" cy="3360022"/>
          </a:xfrm>
          <a:prstGeom prst="rect">
            <a:avLst/>
          </a:prstGeom>
        </p:spPr>
        <p:txBody>
          <a:bodyPr wrap="square">
            <a:spAutoFit/>
          </a:bodyPr>
          <a:lstStyle/>
          <a:p>
            <a:pPr>
              <a:lnSpc>
                <a:spcPct val="150000"/>
              </a:lnSpc>
            </a:pPr>
            <a:r>
              <a:rPr lang="en-US" altLang="zh-CN" sz="2400" dirty="0">
                <a:solidFill>
                  <a:schemeClr val="bg1"/>
                </a:solidFill>
              </a:rPr>
              <a:t>Plan A: </a:t>
            </a:r>
          </a:p>
          <a:p>
            <a:pPr>
              <a:lnSpc>
                <a:spcPct val="150000"/>
              </a:lnSpc>
            </a:pPr>
            <a:r>
              <a:rPr lang="en-US" altLang="zh-CN" sz="2400" dirty="0">
                <a:solidFill>
                  <a:schemeClr val="bg1"/>
                </a:solidFill>
              </a:rPr>
              <a:t>	.box{</a:t>
            </a:r>
          </a:p>
          <a:p>
            <a:pPr>
              <a:lnSpc>
                <a:spcPct val="150000"/>
              </a:lnSpc>
            </a:pPr>
            <a:r>
              <a:rPr lang="en-US" altLang="zh-CN" sz="2400" dirty="0">
                <a:solidFill>
                  <a:schemeClr val="bg1"/>
                </a:solidFill>
              </a:rPr>
              <a:t>		position: absolute;</a:t>
            </a:r>
          </a:p>
          <a:p>
            <a:pPr>
              <a:lnSpc>
                <a:spcPct val="150000"/>
              </a:lnSpc>
            </a:pPr>
            <a:r>
              <a:rPr lang="en-US" altLang="zh-CN" sz="2400" dirty="0">
                <a:solidFill>
                  <a:schemeClr val="bg1"/>
                </a:solidFill>
              </a:rPr>
              <a:t>		top:0;left:0;right:0;bottom:0;</a:t>
            </a:r>
          </a:p>
          <a:p>
            <a:pPr>
              <a:lnSpc>
                <a:spcPct val="150000"/>
              </a:lnSpc>
            </a:pPr>
            <a:r>
              <a:rPr lang="en-US" altLang="zh-CN" sz="2400" dirty="0">
                <a:solidFill>
                  <a:schemeClr val="bg1"/>
                </a:solidFill>
              </a:rPr>
              <a:t>		margin: auto;</a:t>
            </a:r>
          </a:p>
          <a:p>
            <a:pPr>
              <a:lnSpc>
                <a:spcPct val="150000"/>
              </a:lnSpc>
            </a:pPr>
            <a:r>
              <a:rPr lang="en-US" altLang="zh-CN" sz="2400" dirty="0">
                <a:solidFill>
                  <a:schemeClr val="bg1"/>
                </a:solidFill>
              </a:rPr>
              <a:t>	}</a:t>
            </a:r>
          </a:p>
        </p:txBody>
      </p:sp>
    </p:spTree>
    <p:extLst>
      <p:ext uri="{BB962C8B-B14F-4D97-AF65-F5344CB8AC3E}">
        <p14:creationId xmlns:p14="http://schemas.microsoft.com/office/powerpoint/2010/main" val="1511284306"/>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7" name="TextBox 6"/>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两种居中方式： </a:t>
            </a:r>
          </a:p>
        </p:txBody>
      </p:sp>
      <p:sp>
        <p:nvSpPr>
          <p:cNvPr id="8" name="矩形 7">
            <a:extLst>
              <a:ext uri="{FF2B5EF4-FFF2-40B4-BE49-F238E27FC236}">
                <a16:creationId xmlns:a16="http://schemas.microsoft.com/office/drawing/2014/main" id="{E29E4FCE-C850-4209-9967-2364BD29A932}"/>
              </a:ext>
            </a:extLst>
          </p:cNvPr>
          <p:cNvSpPr/>
          <p:nvPr/>
        </p:nvSpPr>
        <p:spPr>
          <a:xfrm>
            <a:off x="1274458" y="1878518"/>
            <a:ext cx="9768115" cy="3914020"/>
          </a:xfrm>
          <a:prstGeom prst="rect">
            <a:avLst/>
          </a:prstGeom>
        </p:spPr>
        <p:txBody>
          <a:bodyPr wrap="square">
            <a:spAutoFit/>
          </a:bodyPr>
          <a:lstStyle/>
          <a:p>
            <a:pPr>
              <a:lnSpc>
                <a:spcPct val="150000"/>
              </a:lnSpc>
            </a:pPr>
            <a:r>
              <a:rPr lang="en-US" altLang="zh-CN" sz="2400" dirty="0">
                <a:solidFill>
                  <a:schemeClr val="bg1"/>
                </a:solidFill>
              </a:rPr>
              <a:t>Plan  B: </a:t>
            </a:r>
          </a:p>
          <a:p>
            <a:pPr>
              <a:lnSpc>
                <a:spcPct val="150000"/>
              </a:lnSpc>
            </a:pPr>
            <a:r>
              <a:rPr lang="en-US" altLang="zh-CN" sz="2400" dirty="0">
                <a:solidFill>
                  <a:schemeClr val="bg1"/>
                </a:solidFill>
              </a:rPr>
              <a:t>	.box{</a:t>
            </a:r>
          </a:p>
          <a:p>
            <a:pPr>
              <a:lnSpc>
                <a:spcPct val="150000"/>
              </a:lnSpc>
            </a:pPr>
            <a:r>
              <a:rPr lang="en-US" altLang="zh-CN" sz="2400" dirty="0">
                <a:solidFill>
                  <a:schemeClr val="bg1"/>
                </a:solidFill>
              </a:rPr>
              <a:t>		position: absolute;</a:t>
            </a:r>
          </a:p>
          <a:p>
            <a:pPr>
              <a:lnSpc>
                <a:spcPct val="150000"/>
              </a:lnSpc>
            </a:pPr>
            <a:r>
              <a:rPr lang="en-US" altLang="zh-CN" sz="2400" dirty="0">
                <a:solidFill>
                  <a:schemeClr val="bg1"/>
                </a:solidFill>
              </a:rPr>
              <a:t>		top:50%;left:50%;</a:t>
            </a:r>
          </a:p>
          <a:p>
            <a:pPr>
              <a:lnSpc>
                <a:spcPct val="150000"/>
              </a:lnSpc>
            </a:pPr>
            <a:r>
              <a:rPr lang="en-US" altLang="zh-CN" sz="2400" dirty="0">
                <a:solidFill>
                  <a:schemeClr val="bg1"/>
                </a:solidFill>
              </a:rPr>
              <a:t>		margin-top: -(</a:t>
            </a:r>
            <a:r>
              <a:rPr lang="zh-CN" altLang="en-US" sz="2400" dirty="0">
                <a:solidFill>
                  <a:schemeClr val="bg1"/>
                </a:solidFill>
              </a:rPr>
              <a:t>盒子高度一半</a:t>
            </a:r>
            <a:r>
              <a:rPr lang="en-US" altLang="zh-CN" sz="2400" dirty="0">
                <a:solidFill>
                  <a:schemeClr val="bg1"/>
                </a:solidFill>
              </a:rPr>
              <a:t>)px;</a:t>
            </a:r>
          </a:p>
          <a:p>
            <a:pPr>
              <a:lnSpc>
                <a:spcPct val="150000"/>
              </a:lnSpc>
            </a:pPr>
            <a:r>
              <a:rPr lang="en-US" altLang="zh-CN" sz="2400" dirty="0">
                <a:solidFill>
                  <a:schemeClr val="bg1"/>
                </a:solidFill>
              </a:rPr>
              <a:t>		margin-left: -(</a:t>
            </a:r>
            <a:r>
              <a:rPr lang="zh-CN" altLang="en-US" sz="2400">
                <a:solidFill>
                  <a:schemeClr val="bg1"/>
                </a:solidFill>
              </a:rPr>
              <a:t>盒子宽度</a:t>
            </a:r>
            <a:r>
              <a:rPr lang="zh-CN" altLang="en-US" sz="2400" dirty="0">
                <a:solidFill>
                  <a:schemeClr val="bg1"/>
                </a:solidFill>
              </a:rPr>
              <a:t>一半</a:t>
            </a:r>
            <a:r>
              <a:rPr lang="en-US" altLang="zh-CN" sz="2400" dirty="0">
                <a:solidFill>
                  <a:schemeClr val="bg1"/>
                </a:solidFill>
              </a:rPr>
              <a:t>)px;</a:t>
            </a:r>
          </a:p>
          <a:p>
            <a:pPr>
              <a:lnSpc>
                <a:spcPct val="150000"/>
              </a:lnSpc>
            </a:pPr>
            <a:r>
              <a:rPr lang="en-US" altLang="zh-CN" sz="2400" dirty="0">
                <a:solidFill>
                  <a:schemeClr val="bg1"/>
                </a:solidFill>
              </a:rPr>
              <a:t>	}</a:t>
            </a:r>
          </a:p>
        </p:txBody>
      </p:sp>
    </p:spTree>
    <p:extLst>
      <p:ext uri="{BB962C8B-B14F-4D97-AF65-F5344CB8AC3E}">
        <p14:creationId xmlns:p14="http://schemas.microsoft.com/office/powerpoint/2010/main" val="3193614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3814533" y="2471044"/>
            <a:ext cx="5351502" cy="1113766"/>
          </a:xfrm>
          <a:prstGeom prst="rect">
            <a:avLst/>
          </a:prstGeom>
          <a:noFill/>
        </p:spPr>
        <p:txBody>
          <a:bodyPr wrap="square" rtlCol="0">
            <a:spAutoFit/>
          </a:bodyPr>
          <a:lstStyle/>
          <a:p>
            <a:pPr marL="457200" indent="-457200">
              <a:lnSpc>
                <a:spcPct val="150000"/>
              </a:lnSpc>
              <a:buAutoNum type="arabicPeriod"/>
            </a:pPr>
            <a:r>
              <a:rPr lang="zh-CN" altLang="en-US" sz="2400" dirty="0">
                <a:solidFill>
                  <a:schemeClr val="bg1"/>
                </a:solidFill>
                <a:latin typeface="黑体" pitchFamily="49" charset="-122"/>
                <a:ea typeface="黑体" pitchFamily="49" charset="-122"/>
              </a:rPr>
              <a:t>见群文件</a:t>
            </a:r>
            <a:endParaRPr lang="en-US" altLang="zh-CN" sz="2400" dirty="0">
              <a:solidFill>
                <a:schemeClr val="bg1"/>
              </a:solidFill>
              <a:latin typeface="黑体" pitchFamily="49" charset="-122"/>
              <a:ea typeface="黑体" pitchFamily="49" charset="-122"/>
            </a:endParaRPr>
          </a:p>
          <a:p>
            <a:pPr marL="457200" indent="-457200">
              <a:lnSpc>
                <a:spcPct val="150000"/>
              </a:lnSpc>
              <a:buAutoNum type="arabicPeriod"/>
            </a:pPr>
            <a:r>
              <a:rPr lang="zh-CN" altLang="en-US" sz="2400" dirty="0">
                <a:solidFill>
                  <a:schemeClr val="bg1"/>
                </a:solidFill>
                <a:latin typeface="黑体" pitchFamily="49" charset="-122"/>
                <a:ea typeface="黑体" pitchFamily="49" charset="-122"/>
              </a:rPr>
              <a:t>总结思考</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自己实操</a:t>
            </a:r>
            <a:endParaRPr lang="en-US" altLang="zh-CN" sz="2400" dirty="0">
              <a:solidFill>
                <a:schemeClr val="bg1"/>
              </a:solidFill>
              <a:latin typeface="黑体" pitchFamily="49" charset="-122"/>
              <a:ea typeface="黑体" pitchFamily="49" charset="-122"/>
            </a:endParaRPr>
          </a:p>
        </p:txBody>
      </p:sp>
      <p:sp>
        <p:nvSpPr>
          <p:cNvPr id="3" name="矩形 2"/>
          <p:cNvSpPr/>
          <p:nvPr/>
        </p:nvSpPr>
        <p:spPr>
          <a:xfrm>
            <a:off x="6688276" y="726041"/>
            <a:ext cx="4570961" cy="707886"/>
          </a:xfrm>
          <a:prstGeom prst="rect">
            <a:avLst/>
          </a:prstGeom>
        </p:spPr>
        <p:txBody>
          <a:bodyPr wrap="square">
            <a:spAutoFit/>
          </a:bodyPr>
          <a:lstStyle/>
          <a:p>
            <a:pPr algn="ctr"/>
            <a:r>
              <a:rPr lang="zh-CN" altLang="en-US" sz="4000" dirty="0">
                <a:solidFill>
                  <a:schemeClr val="bg1"/>
                </a:solidFill>
                <a:latin typeface="黑体" pitchFamily="49" charset="-122"/>
                <a:ea typeface="黑体" pitchFamily="49" charset="-122"/>
              </a:rPr>
              <a:t>第九章的作业</a:t>
            </a:r>
          </a:p>
        </p:txBody>
      </p:sp>
    </p:spTree>
    <p:extLst>
      <p:ext uri="{BB962C8B-B14F-4D97-AF65-F5344CB8AC3E}">
        <p14:creationId xmlns:p14="http://schemas.microsoft.com/office/powerpoint/2010/main" val="71018666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8" name="TextBox 7"/>
          <p:cNvSpPr txBox="1"/>
          <p:nvPr/>
        </p:nvSpPr>
        <p:spPr>
          <a:xfrm>
            <a:off x="1510018" y="1817921"/>
            <a:ext cx="9275496" cy="3883755"/>
          </a:xfrm>
          <a:prstGeom prst="rect">
            <a:avLst/>
          </a:prstGeom>
          <a:noFill/>
        </p:spPr>
        <p:txBody>
          <a:bodyPr wrap="square" rtlCol="0">
            <a:spAutoFit/>
          </a:bodyPr>
          <a:lstStyle/>
          <a:p>
            <a:pPr>
              <a:lnSpc>
                <a:spcPct val="150000"/>
              </a:lnSpc>
            </a:pPr>
            <a:r>
              <a:rPr lang="zh-CN" altLang="en-US" sz="2400" dirty="0">
                <a:solidFill>
                  <a:schemeClr val="bg1"/>
                </a:solidFill>
                <a:latin typeface="黑体" pitchFamily="49" charset="-122"/>
                <a:ea typeface="黑体" pitchFamily="49" charset="-122"/>
              </a:rPr>
              <a:t>第九章定位的要点</a:t>
            </a:r>
            <a:r>
              <a:rPr lang="en-US" altLang="zh-CN" sz="2400" dirty="0">
                <a:solidFill>
                  <a:schemeClr val="bg1"/>
                </a:solidFill>
                <a:latin typeface="黑体" pitchFamily="49" charset="-122"/>
                <a:ea typeface="黑体" pitchFamily="49" charset="-122"/>
              </a:rPr>
              <a:t>:</a:t>
            </a:r>
          </a:p>
          <a:p>
            <a:pPr marL="914400" lvl="1" indent="-457200">
              <a:lnSpc>
                <a:spcPct val="150000"/>
              </a:lnSpc>
              <a:buAutoNum type="arabicPeriod"/>
            </a:pPr>
            <a:r>
              <a:rPr lang="zh-CN" altLang="en-US" sz="2400" dirty="0">
                <a:solidFill>
                  <a:schemeClr val="bg1"/>
                </a:solidFill>
                <a:latin typeface="黑体" pitchFamily="49" charset="-122"/>
                <a:ea typeface="黑体" pitchFamily="49" charset="-122"/>
              </a:rPr>
              <a:t>定位是什么</a:t>
            </a:r>
            <a:endParaRPr lang="en-US" altLang="zh-CN" sz="2400" dirty="0">
              <a:solidFill>
                <a:schemeClr val="bg1"/>
              </a:solidFill>
              <a:latin typeface="黑体" pitchFamily="49" charset="-122"/>
              <a:ea typeface="黑体" pitchFamily="49" charset="-122"/>
            </a:endParaRPr>
          </a:p>
          <a:p>
            <a:pPr marL="914400" lvl="1" indent="-457200">
              <a:lnSpc>
                <a:spcPct val="150000"/>
              </a:lnSpc>
              <a:buAutoNum type="arabicPeriod"/>
            </a:pPr>
            <a:r>
              <a:rPr lang="zh-CN" altLang="en-US" sz="2400" dirty="0">
                <a:solidFill>
                  <a:schemeClr val="bg1"/>
                </a:solidFill>
                <a:latin typeface="黑体" pitchFamily="49" charset="-122"/>
                <a:ea typeface="黑体" pitchFamily="49" charset="-122"/>
              </a:rPr>
              <a:t>定位的特性</a:t>
            </a:r>
            <a:endParaRPr lang="en-US" altLang="zh-CN" sz="2400" dirty="0">
              <a:solidFill>
                <a:schemeClr val="bg1"/>
              </a:solidFill>
              <a:latin typeface="黑体" pitchFamily="49" charset="-122"/>
              <a:ea typeface="黑体" pitchFamily="49" charset="-122"/>
            </a:endParaRPr>
          </a:p>
          <a:p>
            <a:pPr marL="914400" lvl="1" indent="-457200">
              <a:lnSpc>
                <a:spcPct val="150000"/>
              </a:lnSpc>
              <a:buAutoNum type="arabicPeriod"/>
            </a:pPr>
            <a:r>
              <a:rPr lang="zh-CN" altLang="en-US" sz="2400" dirty="0">
                <a:solidFill>
                  <a:schemeClr val="bg1"/>
                </a:solidFill>
                <a:latin typeface="黑体" pitchFamily="49" charset="-122"/>
                <a:ea typeface="黑体" pitchFamily="49" charset="-122"/>
              </a:rPr>
              <a:t>相对定位于绝对定位的区别</a:t>
            </a:r>
            <a:endParaRPr lang="en-US" altLang="zh-CN" sz="2400" dirty="0">
              <a:solidFill>
                <a:schemeClr val="bg1"/>
              </a:solidFill>
              <a:latin typeface="黑体" pitchFamily="49" charset="-122"/>
              <a:ea typeface="黑体" pitchFamily="49" charset="-122"/>
            </a:endParaRPr>
          </a:p>
          <a:p>
            <a:pPr marL="914400" lvl="1" indent="-457200">
              <a:lnSpc>
                <a:spcPct val="150000"/>
              </a:lnSpc>
              <a:buAutoNum type="arabicPeriod"/>
            </a:pPr>
            <a:r>
              <a:rPr lang="zh-CN" altLang="en-US" sz="2400" dirty="0">
                <a:solidFill>
                  <a:schemeClr val="bg1"/>
                </a:solidFill>
                <a:latin typeface="黑体" pitchFamily="49" charset="-122"/>
                <a:ea typeface="黑体" pitchFamily="49" charset="-122"/>
              </a:rPr>
              <a:t>固定定位</a:t>
            </a:r>
            <a:endParaRPr lang="en-US" altLang="zh-CN" sz="2400" dirty="0">
              <a:solidFill>
                <a:schemeClr val="bg1"/>
              </a:solidFill>
              <a:latin typeface="黑体" pitchFamily="49" charset="-122"/>
              <a:ea typeface="黑体" pitchFamily="49" charset="-122"/>
            </a:endParaRPr>
          </a:p>
          <a:p>
            <a:pPr marL="914400" lvl="1" indent="-457200">
              <a:lnSpc>
                <a:spcPct val="150000"/>
              </a:lnSpc>
              <a:buAutoNum type="arabicPeriod"/>
            </a:pPr>
            <a:r>
              <a:rPr lang="en-US" altLang="zh-CN" sz="2400" dirty="0">
                <a:solidFill>
                  <a:schemeClr val="bg1"/>
                </a:solidFill>
                <a:latin typeface="黑体" pitchFamily="49" charset="-122"/>
                <a:ea typeface="黑体" pitchFamily="49" charset="-122"/>
              </a:rPr>
              <a:t>z-index</a:t>
            </a:r>
          </a:p>
          <a:p>
            <a:pPr marL="914400" lvl="1" indent="-457200">
              <a:lnSpc>
                <a:spcPct val="150000"/>
              </a:lnSpc>
              <a:buAutoNum type="arabicPeriod"/>
            </a:pPr>
            <a:r>
              <a:rPr lang="zh-CN" altLang="en-US" sz="2400" dirty="0">
                <a:solidFill>
                  <a:schemeClr val="bg1"/>
                </a:solidFill>
                <a:latin typeface="黑体" pitchFamily="49" charset="-122"/>
                <a:ea typeface="黑体" pitchFamily="49" charset="-122"/>
              </a:rPr>
              <a:t>绝对定位元素居中方式</a:t>
            </a:r>
            <a:endParaRPr lang="en-US" altLang="zh-CN" sz="2400" dirty="0">
              <a:solidFill>
                <a:schemeClr val="bg1"/>
              </a:solidFill>
              <a:latin typeface="黑体" pitchFamily="49" charset="-122"/>
              <a:ea typeface="黑体" pitchFamily="49" charset="-122"/>
            </a:endParaRPr>
          </a:p>
        </p:txBody>
      </p:sp>
      <p:sp>
        <p:nvSpPr>
          <p:cNvPr id="9" name="TextBox 8"/>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accent2"/>
                </a:solidFill>
                <a:latin typeface="黑体" pitchFamily="49" charset="-122"/>
                <a:ea typeface="黑体" pitchFamily="49" charset="-122"/>
              </a:rPr>
              <a:t>本堂课的要点</a:t>
            </a:r>
          </a:p>
        </p:txBody>
      </p:sp>
    </p:spTree>
    <p:extLst>
      <p:ext uri="{BB962C8B-B14F-4D97-AF65-F5344CB8AC3E}">
        <p14:creationId xmlns:p14="http://schemas.microsoft.com/office/powerpoint/2010/main" val="33261256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定位是什么</a:t>
            </a:r>
          </a:p>
        </p:txBody>
      </p:sp>
      <p:sp>
        <p:nvSpPr>
          <p:cNvPr id="6" name="矩形 5"/>
          <p:cNvSpPr/>
          <p:nvPr/>
        </p:nvSpPr>
        <p:spPr>
          <a:xfrm>
            <a:off x="1274458" y="1878518"/>
            <a:ext cx="9768115" cy="2971904"/>
          </a:xfrm>
          <a:prstGeom prst="rect">
            <a:avLst/>
          </a:prstGeom>
        </p:spPr>
        <p:txBody>
          <a:bodyPr wrap="square">
            <a:spAutoFit/>
          </a:bodyPr>
          <a:lstStyle/>
          <a:p>
            <a:pPr>
              <a:lnSpc>
                <a:spcPct val="150000"/>
              </a:lnSpc>
            </a:pPr>
            <a:r>
              <a:rPr lang="zh-CN" altLang="en-US" sz="3200" dirty="0">
                <a:solidFill>
                  <a:schemeClr val="bg1"/>
                </a:solidFill>
              </a:rPr>
              <a:t>我们可以通过定位精确控制元素的位置状态</a:t>
            </a:r>
            <a:r>
              <a:rPr lang="en-US" altLang="zh-CN" sz="3200" dirty="0">
                <a:solidFill>
                  <a:schemeClr val="bg1"/>
                </a:solidFill>
                <a:latin typeface="黑体" pitchFamily="49" charset="-122"/>
                <a:ea typeface="黑体" pitchFamily="49" charset="-122"/>
              </a:rPr>
              <a:t>: </a:t>
            </a:r>
            <a:endParaRPr lang="en-US" altLang="zh-CN" sz="3200" dirty="0">
              <a:solidFill>
                <a:schemeClr val="bg1"/>
              </a:solidFill>
            </a:endParaRPr>
          </a:p>
          <a:p>
            <a:pPr>
              <a:lnSpc>
                <a:spcPct val="150000"/>
              </a:lnSpc>
            </a:pPr>
            <a:r>
              <a:rPr lang="en-US" altLang="zh-CN" sz="3200" dirty="0">
                <a:solidFill>
                  <a:schemeClr val="bg1"/>
                </a:solidFill>
              </a:rPr>
              <a:t>	</a:t>
            </a:r>
            <a:r>
              <a:rPr lang="zh-CN" altLang="en-US" sz="3200" dirty="0">
                <a:solidFill>
                  <a:schemeClr val="bg1"/>
                </a:solidFill>
              </a:rPr>
              <a:t>定位允许您从正常的文档流布局中取出元素，并使它们具有不同的行为</a:t>
            </a:r>
            <a:r>
              <a:rPr lang="en-US" altLang="zh-CN" sz="3200" dirty="0">
                <a:solidFill>
                  <a:schemeClr val="bg1"/>
                </a:solidFill>
              </a:rPr>
              <a:t>,</a:t>
            </a:r>
            <a:r>
              <a:rPr lang="zh-CN" altLang="en-US" sz="3200" dirty="0">
                <a:solidFill>
                  <a:schemeClr val="bg1"/>
                </a:solidFill>
              </a:rPr>
              <a:t>例如放在另一个元素的上面，或者始终保持在浏览器视窗内的同一位置</a:t>
            </a:r>
            <a:endParaRPr lang="en-US" altLang="zh-CN" sz="3200" dirty="0">
              <a:solidFill>
                <a:schemeClr val="bg1"/>
              </a:solidFill>
            </a:endParaRPr>
          </a:p>
        </p:txBody>
      </p:sp>
    </p:spTree>
    <p:extLst>
      <p:ext uri="{BB962C8B-B14F-4D97-AF65-F5344CB8AC3E}">
        <p14:creationId xmlns:p14="http://schemas.microsoft.com/office/powerpoint/2010/main" val="236440566"/>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定位</a:t>
            </a:r>
            <a:r>
              <a:rPr lang="en-US" altLang="zh-CN" sz="4000" dirty="0">
                <a:solidFill>
                  <a:schemeClr val="bg1"/>
                </a:solidFill>
                <a:latin typeface="黑体" pitchFamily="49" charset="-122"/>
                <a:ea typeface="黑体" pitchFamily="49" charset="-122"/>
              </a:rPr>
              <a:t>position: static</a:t>
            </a:r>
            <a:endParaRPr lang="zh-CN" altLang="en-US" sz="4000" dirty="0">
              <a:solidFill>
                <a:schemeClr val="bg1"/>
              </a:solidFill>
              <a:latin typeface="黑体" pitchFamily="49" charset="-122"/>
              <a:ea typeface="黑体" pitchFamily="49" charset="-122"/>
            </a:endParaRPr>
          </a:p>
        </p:txBody>
      </p:sp>
      <p:sp>
        <p:nvSpPr>
          <p:cNvPr id="6" name="矩形 5"/>
          <p:cNvSpPr/>
          <p:nvPr/>
        </p:nvSpPr>
        <p:spPr>
          <a:xfrm>
            <a:off x="1274458" y="1878518"/>
            <a:ext cx="9768115" cy="5187895"/>
          </a:xfrm>
          <a:prstGeom prst="rect">
            <a:avLst/>
          </a:prstGeom>
        </p:spPr>
        <p:txBody>
          <a:bodyPr wrap="square">
            <a:spAutoFit/>
          </a:bodyPr>
          <a:lstStyle/>
          <a:p>
            <a:pPr>
              <a:lnSpc>
                <a:spcPct val="150000"/>
              </a:lnSpc>
            </a:pPr>
            <a:r>
              <a:rPr lang="zh-CN" altLang="zh-CN" sz="3200" dirty="0">
                <a:solidFill>
                  <a:schemeClr val="bg1"/>
                </a:solidFill>
              </a:rPr>
              <a:t>要使某个元素上的特定类型的定位，我们使用</a:t>
            </a:r>
            <a:r>
              <a:rPr lang="zh-CN" altLang="zh-CN" sz="3200" dirty="0">
                <a:solidFill>
                  <a:schemeClr val="bg1"/>
                </a:solidFill>
                <a:hlinkClick r:id="rId7" tooltip="CSS position属性用于指定一个元素在文档中的定位方式。top，right，bottom 和 left 属性则决定了该元素的最终位置。"/>
              </a:rPr>
              <a:t>position</a:t>
            </a:r>
            <a:r>
              <a:rPr lang="zh-CN" altLang="zh-CN" sz="3200" dirty="0">
                <a:solidFill>
                  <a:schemeClr val="bg1"/>
                </a:solidFill>
              </a:rPr>
              <a:t>属性。 </a:t>
            </a:r>
            <a:r>
              <a:rPr lang="zh-CN" altLang="en-US" sz="3200" dirty="0">
                <a:solidFill>
                  <a:schemeClr val="bg1"/>
                </a:solidFill>
              </a:rPr>
              <a:t>可以的取值如下</a:t>
            </a:r>
            <a:r>
              <a:rPr lang="en-US" altLang="zh-CN" sz="3200" dirty="0">
                <a:solidFill>
                  <a:schemeClr val="bg1"/>
                </a:solidFill>
              </a:rPr>
              <a:t>: </a:t>
            </a:r>
          </a:p>
          <a:p>
            <a:pPr>
              <a:lnSpc>
                <a:spcPct val="150000"/>
              </a:lnSpc>
            </a:pPr>
            <a:r>
              <a:rPr lang="en-US" altLang="zh-CN" sz="3200" dirty="0">
                <a:solidFill>
                  <a:schemeClr val="bg1"/>
                </a:solidFill>
              </a:rPr>
              <a:t>	static: </a:t>
            </a:r>
            <a:r>
              <a:rPr lang="zh-CN" altLang="en-US" sz="3200" dirty="0">
                <a:solidFill>
                  <a:schemeClr val="bg1"/>
                </a:solidFill>
              </a:rPr>
              <a:t>指定该元素正常的布局行为</a:t>
            </a:r>
            <a:r>
              <a:rPr lang="en-US" altLang="zh-CN" sz="3200" dirty="0">
                <a:solidFill>
                  <a:schemeClr val="bg1"/>
                </a:solidFill>
              </a:rPr>
              <a:t>,</a:t>
            </a:r>
            <a:r>
              <a:rPr lang="zh-CN" altLang="en-US" sz="3200" dirty="0">
                <a:solidFill>
                  <a:schemeClr val="bg1"/>
                </a:solidFill>
              </a:rPr>
              <a:t>元素在文档流当前的位置布局</a:t>
            </a:r>
            <a:r>
              <a:rPr lang="en-US" altLang="zh-CN" sz="3200" dirty="0">
                <a:solidFill>
                  <a:schemeClr val="bg1"/>
                </a:solidFill>
              </a:rPr>
              <a:t>,</a:t>
            </a:r>
            <a:r>
              <a:rPr lang="zh-CN" altLang="en-US" sz="3200" dirty="0">
                <a:solidFill>
                  <a:schemeClr val="bg1"/>
                </a:solidFill>
              </a:rPr>
              <a:t>不支持</a:t>
            </a:r>
            <a:r>
              <a:rPr lang="en-US" altLang="zh-CN" sz="3200" dirty="0">
                <a:solidFill>
                  <a:schemeClr val="bg1"/>
                </a:solidFill>
              </a:rPr>
              <a:t>top/right/left/bottom</a:t>
            </a:r>
            <a:r>
              <a:rPr lang="zh-CN" altLang="en-US" sz="3200" dirty="0">
                <a:solidFill>
                  <a:schemeClr val="bg1"/>
                </a:solidFill>
              </a:rPr>
              <a:t>和</a:t>
            </a:r>
            <a:r>
              <a:rPr lang="en-US" altLang="zh-CN" sz="3200" dirty="0">
                <a:solidFill>
                  <a:schemeClr val="bg1"/>
                </a:solidFill>
              </a:rPr>
              <a:t>z-index,</a:t>
            </a:r>
            <a:r>
              <a:rPr lang="zh-CN" altLang="en-US" sz="3200" dirty="0">
                <a:solidFill>
                  <a:schemeClr val="bg1"/>
                </a:solidFill>
              </a:rPr>
              <a:t>这个值是默认值</a:t>
            </a:r>
            <a:endParaRPr lang="zh-CN" altLang="zh-CN" sz="3200" dirty="0">
              <a:solidFill>
                <a:schemeClr val="bg1"/>
              </a:solidFill>
            </a:endParaRPr>
          </a:p>
          <a:p>
            <a:pPr>
              <a:lnSpc>
                <a:spcPct val="150000"/>
              </a:lnSpc>
            </a:pPr>
            <a:endParaRPr lang="en-US" altLang="zh-CN" sz="3200" dirty="0">
              <a:solidFill>
                <a:schemeClr val="bg1"/>
              </a:solidFill>
            </a:endParaRPr>
          </a:p>
          <a:p>
            <a:pPr>
              <a:lnSpc>
                <a:spcPct val="150000"/>
              </a:lnSpc>
            </a:pPr>
            <a:endParaRPr lang="en-US" altLang="zh-CN" sz="3200" dirty="0">
              <a:solidFill>
                <a:schemeClr val="bg1"/>
              </a:solidFill>
            </a:endParaRPr>
          </a:p>
        </p:txBody>
      </p:sp>
      <p:sp>
        <p:nvSpPr>
          <p:cNvPr id="9" name="Rectangle 4">
            <a:extLst>
              <a:ext uri="{FF2B5EF4-FFF2-40B4-BE49-F238E27FC236}">
                <a16:creationId xmlns:a16="http://schemas.microsoft.com/office/drawing/2014/main" id="{D34595F7-0227-4E70-BF67-675CB8041EE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1393612"/>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定位</a:t>
            </a:r>
            <a:r>
              <a:rPr lang="en-US" altLang="zh-CN" sz="4000" dirty="0">
                <a:solidFill>
                  <a:schemeClr val="bg1"/>
                </a:solidFill>
                <a:latin typeface="黑体" pitchFamily="49" charset="-122"/>
                <a:ea typeface="黑体" pitchFamily="49" charset="-122"/>
              </a:rPr>
              <a:t>position: fixed</a:t>
            </a:r>
            <a:endParaRPr lang="zh-CN" altLang="en-US" sz="4000" dirty="0">
              <a:solidFill>
                <a:schemeClr val="bg1"/>
              </a:solidFill>
              <a:latin typeface="黑体" pitchFamily="49" charset="-122"/>
              <a:ea typeface="黑体" pitchFamily="49" charset="-122"/>
            </a:endParaRPr>
          </a:p>
        </p:txBody>
      </p:sp>
      <p:sp>
        <p:nvSpPr>
          <p:cNvPr id="6" name="矩形 5"/>
          <p:cNvSpPr/>
          <p:nvPr/>
        </p:nvSpPr>
        <p:spPr>
          <a:xfrm>
            <a:off x="1274458" y="1578973"/>
            <a:ext cx="9768115" cy="5926559"/>
          </a:xfrm>
          <a:prstGeom prst="rect">
            <a:avLst/>
          </a:prstGeom>
        </p:spPr>
        <p:txBody>
          <a:bodyPr wrap="square">
            <a:spAutoFit/>
          </a:bodyPr>
          <a:lstStyle/>
          <a:p>
            <a:pPr>
              <a:lnSpc>
                <a:spcPct val="150000"/>
              </a:lnSpc>
            </a:pPr>
            <a:r>
              <a:rPr lang="en-US" altLang="zh-CN" sz="3200" dirty="0">
                <a:solidFill>
                  <a:schemeClr val="bg1"/>
                </a:solidFill>
              </a:rPr>
              <a:t> 	fixed: </a:t>
            </a:r>
            <a:r>
              <a:rPr lang="zh-CN" altLang="en-US" sz="3200" dirty="0">
                <a:solidFill>
                  <a:schemeClr val="bg1"/>
                </a:solidFill>
              </a:rPr>
              <a:t>脱离文档流</a:t>
            </a:r>
            <a:r>
              <a:rPr lang="en-US" altLang="zh-CN" sz="3200" dirty="0">
                <a:solidFill>
                  <a:schemeClr val="bg1"/>
                </a:solidFill>
              </a:rPr>
              <a:t>,</a:t>
            </a:r>
            <a:r>
              <a:rPr lang="zh-CN" altLang="en-US" sz="3200" dirty="0">
                <a:solidFill>
                  <a:schemeClr val="bg1"/>
                </a:solidFill>
              </a:rPr>
              <a:t>不为元素预留空间</a:t>
            </a:r>
            <a:r>
              <a:rPr lang="en-US" altLang="zh-CN" sz="3200" dirty="0">
                <a:solidFill>
                  <a:schemeClr val="bg1"/>
                </a:solidFill>
              </a:rPr>
              <a:t>,</a:t>
            </a:r>
            <a:r>
              <a:rPr lang="zh-CN" altLang="en-US" sz="3200" dirty="0">
                <a:solidFill>
                  <a:schemeClr val="bg1"/>
                </a:solidFill>
              </a:rPr>
              <a:t>指定元素相对于屏幕窗口</a:t>
            </a:r>
            <a:r>
              <a:rPr lang="en-US" altLang="zh-CN" sz="3200" dirty="0">
                <a:solidFill>
                  <a:schemeClr val="bg1"/>
                </a:solidFill>
              </a:rPr>
              <a:t>(viewport)</a:t>
            </a:r>
            <a:r>
              <a:rPr lang="zh-CN" altLang="en-US" sz="3200" dirty="0">
                <a:solidFill>
                  <a:schemeClr val="bg1"/>
                </a:solidFill>
              </a:rPr>
              <a:t>来确定元素的位置，元素的位置在屏幕滚动时不会改变。</a:t>
            </a:r>
            <a:endParaRPr lang="en-US" altLang="zh-CN" sz="3200" dirty="0">
              <a:solidFill>
                <a:schemeClr val="bg1"/>
              </a:solidFill>
            </a:endParaRPr>
          </a:p>
          <a:p>
            <a:pPr>
              <a:lnSpc>
                <a:spcPct val="150000"/>
              </a:lnSpc>
            </a:pPr>
            <a:r>
              <a:rPr lang="en-US" altLang="zh-CN" sz="3200" dirty="0">
                <a:solidFill>
                  <a:schemeClr val="bg1"/>
                </a:solidFill>
              </a:rPr>
              <a:t>	</a:t>
            </a:r>
            <a:r>
              <a:rPr lang="zh-CN" altLang="en-US" sz="3200" dirty="0">
                <a:solidFill>
                  <a:schemeClr val="bg1"/>
                </a:solidFill>
              </a:rPr>
              <a:t>特点：</a:t>
            </a:r>
            <a:r>
              <a:rPr lang="en-US" altLang="zh-CN" sz="3200" dirty="0">
                <a:solidFill>
                  <a:schemeClr val="bg1"/>
                </a:solidFill>
              </a:rPr>
              <a:t>1. </a:t>
            </a:r>
            <a:r>
              <a:rPr lang="zh-CN" altLang="en-US" sz="3200" dirty="0">
                <a:solidFill>
                  <a:schemeClr val="bg1"/>
                </a:solidFill>
              </a:rPr>
              <a:t> 在不设置位置属性时默认在本身未脱离文档流的位置，但是不占为。</a:t>
            </a:r>
            <a:endParaRPr lang="en-US" altLang="zh-CN" sz="3200" dirty="0">
              <a:solidFill>
                <a:schemeClr val="bg1"/>
              </a:solidFill>
            </a:endParaRPr>
          </a:p>
          <a:p>
            <a:pPr>
              <a:lnSpc>
                <a:spcPct val="150000"/>
              </a:lnSpc>
            </a:pPr>
            <a:r>
              <a:rPr lang="en-US" altLang="zh-CN" sz="3200" dirty="0">
                <a:solidFill>
                  <a:schemeClr val="bg1"/>
                </a:solidFill>
              </a:rPr>
              <a:t>	2. </a:t>
            </a:r>
            <a:r>
              <a:rPr lang="zh-CN" altLang="en-US" sz="3200" dirty="0">
                <a:solidFill>
                  <a:schemeClr val="bg1"/>
                </a:solidFill>
              </a:rPr>
              <a:t>当设置方位属性时，参照浏览器可视窗口（左上角）定位。</a:t>
            </a:r>
            <a:endParaRPr lang="en-US" altLang="zh-CN" sz="3200" dirty="0">
              <a:solidFill>
                <a:schemeClr val="bg1"/>
              </a:solidFill>
            </a:endParaRPr>
          </a:p>
          <a:p>
            <a:pPr>
              <a:lnSpc>
                <a:spcPct val="150000"/>
              </a:lnSpc>
            </a:pPr>
            <a:endParaRPr lang="en-US" altLang="zh-CN" sz="3200" dirty="0">
              <a:solidFill>
                <a:schemeClr val="bg1"/>
              </a:solidFill>
            </a:endParaRPr>
          </a:p>
        </p:txBody>
      </p:sp>
      <p:sp>
        <p:nvSpPr>
          <p:cNvPr id="9" name="Rectangle 4">
            <a:extLst>
              <a:ext uri="{FF2B5EF4-FFF2-40B4-BE49-F238E27FC236}">
                <a16:creationId xmlns:a16="http://schemas.microsoft.com/office/drawing/2014/main" id="{D34595F7-0227-4E70-BF67-675CB8041EE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196710"/>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矩形 5"/>
          <p:cNvSpPr/>
          <p:nvPr/>
        </p:nvSpPr>
        <p:spPr>
          <a:xfrm>
            <a:off x="1005607" y="1755147"/>
            <a:ext cx="10738251" cy="5147563"/>
          </a:xfrm>
          <a:prstGeom prst="rect">
            <a:avLst/>
          </a:prstGeom>
        </p:spPr>
        <p:txBody>
          <a:bodyPr wrap="square">
            <a:spAutoFit/>
          </a:bodyPr>
          <a:lstStyle/>
          <a:p>
            <a:pPr>
              <a:lnSpc>
                <a:spcPct val="150000"/>
              </a:lnSpc>
            </a:pPr>
            <a:r>
              <a:rPr lang="zh-CN" altLang="en-US" sz="3200" dirty="0">
                <a:solidFill>
                  <a:schemeClr val="bg1"/>
                </a:solidFill>
              </a:rPr>
              <a:t>定位属性的出现必然伴随着某一个页面的元素或者浏览器窗口作为参照物。</a:t>
            </a:r>
            <a:endParaRPr lang="en-US" altLang="zh-CN" sz="3200" dirty="0">
              <a:solidFill>
                <a:schemeClr val="bg1"/>
              </a:solidFill>
            </a:endParaRPr>
          </a:p>
          <a:p>
            <a:pPr>
              <a:lnSpc>
                <a:spcPct val="150000"/>
              </a:lnSpc>
            </a:pP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参照物： 你在哪我就在哪，我就远远的望着你，不离不弃</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坐标方向： </a:t>
            </a:r>
            <a:r>
              <a:rPr lang="en-US" altLang="zh-CN" sz="3200" dirty="0">
                <a:solidFill>
                  <a:schemeClr val="bg1"/>
                </a:solidFill>
                <a:latin typeface="黑体" pitchFamily="49" charset="-122"/>
                <a:ea typeface="黑体" pitchFamily="49" charset="-122"/>
              </a:rPr>
              <a:t>left</a:t>
            </a:r>
            <a:r>
              <a:rPr lang="zh-CN" altLang="en-US" sz="3200" dirty="0">
                <a:solidFill>
                  <a:schemeClr val="bg1"/>
                </a:solidFill>
                <a:latin typeface="黑体" pitchFamily="49" charset="-122"/>
                <a:ea typeface="黑体" pitchFamily="49" charset="-122"/>
              </a:rPr>
              <a:t>： 左到右为正</a:t>
            </a:r>
            <a:r>
              <a:rPr lang="en-US" altLang="zh-CN" sz="3200" dirty="0">
                <a:solidFill>
                  <a:schemeClr val="bg1"/>
                </a:solidFill>
                <a:latin typeface="黑体" pitchFamily="49" charset="-122"/>
                <a:ea typeface="黑体" pitchFamily="49" charset="-122"/>
              </a:rPr>
              <a:t>/top:   </a:t>
            </a:r>
            <a:r>
              <a:rPr lang="zh-CN" altLang="en-US" sz="3200" dirty="0">
                <a:solidFill>
                  <a:schemeClr val="bg1"/>
                </a:solidFill>
                <a:latin typeface="黑体" pitchFamily="49" charset="-122"/>
                <a:ea typeface="黑体" pitchFamily="49" charset="-122"/>
              </a:rPr>
              <a:t>上到下为正</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right</a:t>
            </a:r>
            <a:r>
              <a:rPr lang="zh-CN" altLang="en-US" sz="3200" dirty="0">
                <a:solidFill>
                  <a:schemeClr val="bg1"/>
                </a:solidFill>
                <a:latin typeface="黑体" pitchFamily="49" charset="-122"/>
                <a:ea typeface="黑体" pitchFamily="49" charset="-122"/>
              </a:rPr>
              <a:t>：右到左为正</a:t>
            </a:r>
            <a:r>
              <a:rPr lang="en-US" altLang="zh-CN" sz="3200" dirty="0">
                <a:solidFill>
                  <a:schemeClr val="bg1"/>
                </a:solidFill>
                <a:latin typeface="黑体" pitchFamily="49" charset="-122"/>
                <a:ea typeface="黑体" pitchFamily="49" charset="-122"/>
              </a:rPr>
              <a:t>/bottom:</a:t>
            </a:r>
            <a:r>
              <a:rPr lang="zh-CN" altLang="en-US" sz="3200" dirty="0">
                <a:solidFill>
                  <a:schemeClr val="bg1"/>
                </a:solidFill>
                <a:latin typeface="黑体" pitchFamily="49" charset="-122"/>
                <a:ea typeface="黑体" pitchFamily="49" charset="-122"/>
              </a:rPr>
              <a:t>下到上为正</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	</a:t>
            </a:r>
            <a:r>
              <a:rPr lang="en-US" altLang="zh-CN" sz="2400" dirty="0">
                <a:solidFill>
                  <a:schemeClr val="bg1"/>
                </a:solidFill>
                <a:latin typeface="黑体" pitchFamily="49" charset="-122"/>
                <a:ea typeface="黑体" pitchFamily="49" charset="-122"/>
              </a:rPr>
              <a:t>	</a:t>
            </a:r>
            <a:endParaRPr lang="en-US" altLang="zh-CN" sz="2000" dirty="0">
              <a:solidFill>
                <a:schemeClr val="bg1"/>
              </a:solidFill>
              <a:latin typeface="黑体" pitchFamily="49" charset="-122"/>
              <a:ea typeface="黑体" pitchFamily="49" charset="-122"/>
            </a:endParaRPr>
          </a:p>
        </p:txBody>
      </p:sp>
      <p:sp>
        <p:nvSpPr>
          <p:cNvPr id="5" name="TextBox 4"/>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参照物与坐标</a:t>
            </a:r>
            <a:endParaRPr lang="en-US" altLang="zh-CN" sz="40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427641590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矩形 5"/>
          <p:cNvSpPr/>
          <p:nvPr/>
        </p:nvSpPr>
        <p:spPr>
          <a:xfrm>
            <a:off x="1005607" y="1755147"/>
            <a:ext cx="10738251" cy="481863"/>
          </a:xfrm>
          <a:prstGeom prst="rect">
            <a:avLst/>
          </a:prstGeom>
        </p:spPr>
        <p:txBody>
          <a:bodyPr wrap="square">
            <a:spAutoFit/>
          </a:bodyPr>
          <a:lstStyle/>
          <a:p>
            <a:pPr>
              <a:lnSpc>
                <a:spcPct val="150000"/>
              </a:lnSpc>
            </a:pPr>
            <a:endParaRPr lang="en-US" altLang="zh-CN" sz="2000" dirty="0">
              <a:solidFill>
                <a:schemeClr val="bg1"/>
              </a:solidFill>
              <a:latin typeface="黑体" pitchFamily="49" charset="-122"/>
              <a:ea typeface="黑体" pitchFamily="49" charset="-122"/>
            </a:endParaRPr>
          </a:p>
        </p:txBody>
      </p:sp>
      <p:sp>
        <p:nvSpPr>
          <p:cNvPr id="5" name="TextBox 4"/>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参照物与坐标</a:t>
            </a:r>
            <a:endParaRPr lang="en-US" altLang="zh-CN" sz="4000" dirty="0">
              <a:solidFill>
                <a:schemeClr val="bg1"/>
              </a:solidFill>
              <a:latin typeface="黑体" pitchFamily="49" charset="-122"/>
              <a:ea typeface="黑体" pitchFamily="49" charset="-122"/>
            </a:endParaRPr>
          </a:p>
        </p:txBody>
      </p:sp>
      <p:pic>
        <p:nvPicPr>
          <p:cNvPr id="7" name="图片 6">
            <a:extLst>
              <a:ext uri="{FF2B5EF4-FFF2-40B4-BE49-F238E27FC236}">
                <a16:creationId xmlns:a16="http://schemas.microsoft.com/office/drawing/2014/main" id="{ECC71385-11FC-4263-A763-B274003F6E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607" y="1775715"/>
            <a:ext cx="7181850" cy="4419600"/>
          </a:xfrm>
          <a:prstGeom prst="rect">
            <a:avLst/>
          </a:prstGeom>
        </p:spPr>
      </p:pic>
    </p:spTree>
    <p:extLst>
      <p:ext uri="{BB962C8B-B14F-4D97-AF65-F5344CB8AC3E}">
        <p14:creationId xmlns:p14="http://schemas.microsoft.com/office/powerpoint/2010/main" val="3507878000"/>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相对定位： </a:t>
            </a:r>
            <a:r>
              <a:rPr lang="en-US" altLang="zh-CN" sz="4000" dirty="0">
                <a:solidFill>
                  <a:schemeClr val="bg1"/>
                </a:solidFill>
                <a:latin typeface="黑体" pitchFamily="49" charset="-122"/>
                <a:ea typeface="黑体" pitchFamily="49" charset="-122"/>
              </a:rPr>
              <a:t>relative</a:t>
            </a:r>
            <a:endParaRPr lang="zh-CN" altLang="en-US" sz="4000" dirty="0">
              <a:solidFill>
                <a:schemeClr val="bg1"/>
              </a:solidFill>
              <a:latin typeface="黑体" pitchFamily="49" charset="-122"/>
              <a:ea typeface="黑体" pitchFamily="49" charset="-122"/>
            </a:endParaRPr>
          </a:p>
        </p:txBody>
      </p:sp>
      <p:sp>
        <p:nvSpPr>
          <p:cNvPr id="6" name="矩形 5"/>
          <p:cNvSpPr/>
          <p:nvPr/>
        </p:nvSpPr>
        <p:spPr>
          <a:xfrm>
            <a:off x="1274458" y="1878518"/>
            <a:ext cx="9768115" cy="3710568"/>
          </a:xfrm>
          <a:prstGeom prst="rect">
            <a:avLst/>
          </a:prstGeom>
        </p:spPr>
        <p:txBody>
          <a:bodyPr wrap="square">
            <a:spAutoFit/>
          </a:bodyPr>
          <a:lstStyle/>
          <a:p>
            <a:pPr>
              <a:lnSpc>
                <a:spcPct val="150000"/>
              </a:lnSpc>
            </a:pPr>
            <a:r>
              <a:rPr lang="en-US" altLang="zh-CN" sz="3200" dirty="0">
                <a:solidFill>
                  <a:schemeClr val="bg1"/>
                </a:solidFill>
              </a:rPr>
              <a:t>relative: </a:t>
            </a:r>
          </a:p>
          <a:p>
            <a:pPr>
              <a:lnSpc>
                <a:spcPct val="150000"/>
              </a:lnSpc>
            </a:pPr>
            <a:r>
              <a:rPr lang="en-US" altLang="zh-CN" sz="3200" dirty="0">
                <a:solidFill>
                  <a:schemeClr val="bg1"/>
                </a:solidFill>
              </a:rPr>
              <a:t>	</a:t>
            </a:r>
            <a:r>
              <a:rPr lang="zh-CN" altLang="en-US" sz="3200" dirty="0">
                <a:solidFill>
                  <a:schemeClr val="bg1"/>
                </a:solidFill>
              </a:rPr>
              <a:t>相对与自身位置发生偏移，元素仍保留未定位前的形状</a:t>
            </a:r>
            <a:r>
              <a:rPr lang="en-US" altLang="zh-CN" sz="3200" dirty="0">
                <a:solidFill>
                  <a:schemeClr val="bg1"/>
                </a:solidFill>
              </a:rPr>
              <a:t>,</a:t>
            </a:r>
            <a:r>
              <a:rPr lang="zh-CN" altLang="en-US" sz="3200" dirty="0">
                <a:solidFill>
                  <a:schemeClr val="bg1"/>
                </a:solidFill>
              </a:rPr>
              <a:t>原本所占据的空间保留</a:t>
            </a:r>
            <a:endParaRPr lang="en-US" altLang="zh-CN" sz="3200" dirty="0">
              <a:solidFill>
                <a:schemeClr val="bg1"/>
              </a:solidFill>
            </a:endParaRPr>
          </a:p>
          <a:p>
            <a:pPr>
              <a:lnSpc>
                <a:spcPct val="150000"/>
              </a:lnSpc>
            </a:pPr>
            <a:r>
              <a:rPr lang="en-US" altLang="zh-CN" sz="3200" dirty="0">
                <a:solidFill>
                  <a:schemeClr val="bg1"/>
                </a:solidFill>
              </a:rPr>
              <a:t>	</a:t>
            </a:r>
            <a:r>
              <a:rPr lang="zh-CN" altLang="en-US" sz="3200" dirty="0">
                <a:solidFill>
                  <a:schemeClr val="bg1"/>
                </a:solidFill>
              </a:rPr>
              <a:t>可以通过</a:t>
            </a:r>
            <a:r>
              <a:rPr lang="en-US" altLang="zh-CN" sz="3200" dirty="0">
                <a:solidFill>
                  <a:schemeClr val="bg1"/>
                </a:solidFill>
              </a:rPr>
              <a:t>top/left/right/bottom</a:t>
            </a:r>
            <a:r>
              <a:rPr lang="zh-CN" altLang="en-US" sz="3200" dirty="0">
                <a:solidFill>
                  <a:schemeClr val="bg1"/>
                </a:solidFill>
              </a:rPr>
              <a:t>调整位置</a:t>
            </a:r>
            <a:r>
              <a:rPr lang="en-US" altLang="zh-CN" sz="3200" dirty="0">
                <a:solidFill>
                  <a:schemeClr val="bg1"/>
                </a:solidFill>
              </a:rPr>
              <a:t>,</a:t>
            </a:r>
            <a:r>
              <a:rPr lang="zh-CN" altLang="en-US" sz="3200" dirty="0">
                <a:solidFill>
                  <a:schemeClr val="bg1"/>
                </a:solidFill>
              </a:rPr>
              <a:t>这是样式名</a:t>
            </a:r>
            <a:r>
              <a:rPr lang="en-US" altLang="zh-CN" sz="3200" dirty="0">
                <a:solidFill>
                  <a:schemeClr val="bg1"/>
                </a:solidFill>
              </a:rPr>
              <a:t>,</a:t>
            </a:r>
            <a:r>
              <a:rPr lang="zh-CN" altLang="en-US" sz="3200" dirty="0">
                <a:solidFill>
                  <a:schemeClr val="bg1"/>
                </a:solidFill>
              </a:rPr>
              <a:t>值是数值</a:t>
            </a:r>
            <a:r>
              <a:rPr lang="en-US" altLang="zh-CN" sz="3200" dirty="0">
                <a:solidFill>
                  <a:schemeClr val="bg1"/>
                </a:solidFill>
              </a:rPr>
              <a:t>,</a:t>
            </a:r>
            <a:r>
              <a:rPr lang="zh-CN" altLang="en-US" sz="3200" dirty="0">
                <a:solidFill>
                  <a:schemeClr val="bg1"/>
                </a:solidFill>
              </a:rPr>
              <a:t>带单位</a:t>
            </a:r>
            <a:r>
              <a:rPr lang="en-US" altLang="zh-CN" sz="3200" dirty="0">
                <a:solidFill>
                  <a:schemeClr val="bg1"/>
                </a:solidFill>
              </a:rPr>
              <a:t>(px/</a:t>
            </a:r>
            <a:r>
              <a:rPr lang="en-US" altLang="zh-CN" sz="3200" dirty="0" err="1">
                <a:solidFill>
                  <a:schemeClr val="bg1"/>
                </a:solidFill>
              </a:rPr>
              <a:t>em</a:t>
            </a:r>
            <a:r>
              <a:rPr lang="zh-CN" altLang="en-US" sz="3200" dirty="0">
                <a:solidFill>
                  <a:schemeClr val="bg1"/>
                </a:solidFill>
              </a:rPr>
              <a:t>或者</a:t>
            </a:r>
            <a:r>
              <a:rPr lang="zh-CN" altLang="en-US" sz="3200" b="1" dirty="0">
                <a:solidFill>
                  <a:srgbClr val="FF0000"/>
                </a:solidFill>
              </a:rPr>
              <a:t>百分比</a:t>
            </a:r>
            <a:r>
              <a:rPr lang="en-US" altLang="zh-CN" sz="3200" dirty="0">
                <a:solidFill>
                  <a:schemeClr val="bg1"/>
                </a:solidFill>
              </a:rPr>
              <a:t>)</a:t>
            </a:r>
          </a:p>
        </p:txBody>
      </p:sp>
    </p:spTree>
    <p:extLst>
      <p:ext uri="{BB962C8B-B14F-4D97-AF65-F5344CB8AC3E}">
        <p14:creationId xmlns:p14="http://schemas.microsoft.com/office/powerpoint/2010/main" val="213567307"/>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4840224" y="746609"/>
            <a:ext cx="620234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相对定位： </a:t>
            </a:r>
            <a:r>
              <a:rPr lang="en-US" altLang="zh-CN" sz="4000" dirty="0">
                <a:solidFill>
                  <a:schemeClr val="bg1"/>
                </a:solidFill>
                <a:latin typeface="黑体" pitchFamily="49" charset="-122"/>
                <a:ea typeface="黑体" pitchFamily="49" charset="-122"/>
              </a:rPr>
              <a:t>relative</a:t>
            </a:r>
            <a:r>
              <a:rPr lang="zh-CN" altLang="en-US" sz="4000" dirty="0">
                <a:solidFill>
                  <a:schemeClr val="bg1"/>
                </a:solidFill>
                <a:latin typeface="黑体" pitchFamily="49" charset="-122"/>
                <a:ea typeface="黑体" pitchFamily="49" charset="-122"/>
              </a:rPr>
              <a:t>特点</a:t>
            </a:r>
          </a:p>
        </p:txBody>
      </p:sp>
      <p:sp>
        <p:nvSpPr>
          <p:cNvPr id="6" name="矩形 5"/>
          <p:cNvSpPr/>
          <p:nvPr/>
        </p:nvSpPr>
        <p:spPr>
          <a:xfrm>
            <a:off x="1274458" y="1878518"/>
            <a:ext cx="9768115" cy="2971904"/>
          </a:xfrm>
          <a:prstGeom prst="rect">
            <a:avLst/>
          </a:prstGeom>
        </p:spPr>
        <p:txBody>
          <a:bodyPr wrap="square">
            <a:spAutoFit/>
          </a:bodyPr>
          <a:lstStyle/>
          <a:p>
            <a:pPr>
              <a:lnSpc>
                <a:spcPct val="150000"/>
              </a:lnSpc>
            </a:pPr>
            <a:r>
              <a:rPr lang="zh-CN" altLang="en-US" sz="3200" dirty="0">
                <a:solidFill>
                  <a:schemeClr val="bg1"/>
                </a:solidFill>
              </a:rPr>
              <a:t>特点</a:t>
            </a:r>
            <a:r>
              <a:rPr lang="en-US" altLang="zh-CN" sz="3200" dirty="0">
                <a:solidFill>
                  <a:schemeClr val="bg1"/>
                </a:solidFill>
              </a:rPr>
              <a:t>: </a:t>
            </a:r>
          </a:p>
          <a:p>
            <a:pPr>
              <a:lnSpc>
                <a:spcPct val="150000"/>
              </a:lnSpc>
            </a:pPr>
            <a:r>
              <a:rPr lang="en-US" altLang="zh-CN" sz="3200" dirty="0">
                <a:solidFill>
                  <a:schemeClr val="bg1"/>
                </a:solidFill>
              </a:rPr>
              <a:t>	1. </a:t>
            </a:r>
            <a:r>
              <a:rPr lang="zh-CN" altLang="en-US" sz="3200" dirty="0">
                <a:solidFill>
                  <a:schemeClr val="bg1"/>
                </a:solidFill>
              </a:rPr>
              <a:t>不会让元素脱离文档流</a:t>
            </a:r>
            <a:r>
              <a:rPr lang="en-US" altLang="zh-CN" sz="3200" dirty="0">
                <a:solidFill>
                  <a:schemeClr val="bg1"/>
                </a:solidFill>
              </a:rPr>
              <a:t>;</a:t>
            </a:r>
          </a:p>
          <a:p>
            <a:pPr>
              <a:lnSpc>
                <a:spcPct val="150000"/>
              </a:lnSpc>
            </a:pPr>
            <a:r>
              <a:rPr lang="en-US" altLang="zh-CN" sz="3200" dirty="0">
                <a:solidFill>
                  <a:schemeClr val="bg1"/>
                </a:solidFill>
              </a:rPr>
              <a:t>	2. </a:t>
            </a:r>
            <a:r>
              <a:rPr lang="zh-CN" altLang="en-US" sz="3200" dirty="0">
                <a:solidFill>
                  <a:schemeClr val="bg1"/>
                </a:solidFill>
              </a:rPr>
              <a:t>不影响元素的本身特性</a:t>
            </a:r>
            <a:r>
              <a:rPr lang="en-US" altLang="zh-CN" sz="3200" dirty="0">
                <a:solidFill>
                  <a:schemeClr val="bg1"/>
                </a:solidFill>
              </a:rPr>
              <a:t>;</a:t>
            </a:r>
          </a:p>
          <a:p>
            <a:pPr>
              <a:lnSpc>
                <a:spcPct val="150000"/>
              </a:lnSpc>
            </a:pPr>
            <a:r>
              <a:rPr lang="en-US" altLang="zh-CN" sz="3200" dirty="0">
                <a:solidFill>
                  <a:schemeClr val="bg1"/>
                </a:solidFill>
              </a:rPr>
              <a:t>	3. </a:t>
            </a:r>
            <a:r>
              <a:rPr lang="zh-CN" altLang="en-US" sz="3200" dirty="0">
                <a:solidFill>
                  <a:schemeClr val="bg1"/>
                </a:solidFill>
              </a:rPr>
              <a:t>如果没有设置偏移量</a:t>
            </a:r>
            <a:r>
              <a:rPr lang="en-US" altLang="zh-CN" sz="3200" dirty="0">
                <a:solidFill>
                  <a:schemeClr val="bg1"/>
                </a:solidFill>
              </a:rPr>
              <a:t>,</a:t>
            </a:r>
            <a:r>
              <a:rPr lang="zh-CN" altLang="en-US" sz="3200" dirty="0">
                <a:solidFill>
                  <a:schemeClr val="bg1"/>
                </a:solidFill>
              </a:rPr>
              <a:t>对元素本身没有任何影响</a:t>
            </a:r>
            <a:endParaRPr lang="en-US" altLang="zh-CN" sz="3200" dirty="0">
              <a:solidFill>
                <a:schemeClr val="bg1"/>
              </a:solidFill>
            </a:endParaRPr>
          </a:p>
        </p:txBody>
      </p:sp>
    </p:spTree>
    <p:extLst>
      <p:ext uri="{BB962C8B-B14F-4D97-AF65-F5344CB8AC3E}">
        <p14:creationId xmlns:p14="http://schemas.microsoft.com/office/powerpoint/2010/main" val="84772333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炫彩多边形简约运营工作汇报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rgbClr val="203864"/>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4634</TotalTime>
  <Words>194</Words>
  <Application>Microsoft Office PowerPoint</Application>
  <PresentationFormat>宽屏</PresentationFormat>
  <Paragraphs>88</Paragraphs>
  <Slides>16</Slides>
  <Notes>16</Notes>
  <HiddenSlides>0</HiddenSlides>
  <MMClips>16</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黑体</vt:lpstr>
      <vt:lpstr>幼圆</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炫彩多边形简约运营工作汇报PPT模板</dc:title>
  <dc:creator>Administrator</dc:creator>
  <cp:lastModifiedBy>王 育新</cp:lastModifiedBy>
  <cp:revision>1373</cp:revision>
  <dcterms:created xsi:type="dcterms:W3CDTF">2017-07-25T14:12:10Z</dcterms:created>
  <dcterms:modified xsi:type="dcterms:W3CDTF">2018-06-21T07:01:55Z</dcterms:modified>
</cp:coreProperties>
</file>