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302" r:id="rId3"/>
    <p:sldId id="324" r:id="rId4"/>
    <p:sldId id="347" r:id="rId5"/>
    <p:sldId id="348" r:id="rId6"/>
    <p:sldId id="335" r:id="rId7"/>
    <p:sldId id="349" r:id="rId8"/>
    <p:sldId id="267" r:id="rId9"/>
    <p:sldId id="336" r:id="rId10"/>
    <p:sldId id="323" r:id="rId11"/>
    <p:sldId id="343" r:id="rId12"/>
    <p:sldId id="337" r:id="rId13"/>
    <p:sldId id="338" r:id="rId14"/>
    <p:sldId id="350" r:id="rId15"/>
    <p:sldId id="342" r:id="rId16"/>
    <p:sldId id="339" r:id="rId17"/>
    <p:sldId id="27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6A31"/>
    <a:srgbClr val="FE4052"/>
    <a:srgbClr val="2D6B81"/>
    <a:srgbClr val="30BAA0"/>
    <a:srgbClr val="EB3F32"/>
    <a:srgbClr val="95DACD"/>
    <a:srgbClr val="2AB7AE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0" autoAdjust="0"/>
    <p:restoredTop sz="94660" autoAdjust="0"/>
  </p:normalViewPr>
  <p:slideViewPr>
    <p:cSldViewPr snapToGrid="0" showGuides="1">
      <p:cViewPr varScale="1">
        <p:scale>
          <a:sx n="63" d="100"/>
          <a:sy n="63" d="100"/>
        </p:scale>
        <p:origin x="-48" y="1176"/>
      </p:cViewPr>
      <p:guideLst>
        <p:guide orient="horz" pos="2205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99B61-1965-4EFE-8CC7-B07ABC51CE77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78BB-0B43-4416-AB87-665455D97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390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02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531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18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15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82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7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3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42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0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46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278BB-0B43-4416-AB87-665455D97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88861-68FC-4AEA-98F9-FBF694DA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D7916-F8D3-4CB7-9890-7D1913FD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A1E82-8289-4819-87B3-D5CF146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3385B-2A41-4B18-A839-B90FC4CC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BAC0C-7DC4-44E4-9D06-DCEBB43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8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619EA-7A11-47CE-9AF5-C5FB5D1F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5FD84-4A4A-4290-B403-A9D7A4A9E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AF4ED-4C3E-4180-9D88-7D08739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14C0-378C-4FE5-BFB6-5379D6E6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B46C3-02BE-4AC5-9F71-2A9E213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4F8FCB-C639-40CE-86BD-4E0CE340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D7DC9-1CE5-4C14-B7BD-8EC2E10D2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B0A06-FC06-4823-8603-C0364D65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100C9-490F-4558-8943-204AA3D4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3501E-E940-48FB-AB13-F929169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B1DED-71D3-44ED-BBBA-1199D425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C780-8EB3-4FCE-8D78-5DADB618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04F2D-4621-4D12-AF80-7CF9191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B307D-A64B-4D17-8216-570E8466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CC741-DA88-4931-A911-CC83CEE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8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E0300-5CB3-490D-B59F-DC6BFC4F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F1CBE-6614-4528-8FE7-CFA7CF5F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B9B41-2EAC-4F02-88F2-30EDB08C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9E8BF-193D-4C26-90C2-0D656754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66AAF-78AB-4C94-A72F-4626CBC1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46C37-1CC0-4E79-A303-5FE1FE61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43B52-DE3D-4704-A451-2C1DD7F53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F87157-C606-43B7-8644-413B0F67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EDE8C-1226-4CC9-BF1D-9A8E7F5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C4466-A7D5-493B-A252-17D2EB3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DDE1C-B312-4857-9F40-72D60E8C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31FD0-4521-4B71-B496-BB6ABBC7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6BAE6-2929-40B3-95B4-D6108424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440283-92CC-479D-B868-60B4691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A9FCD4-FD55-43CF-BEAD-A00C18D48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993449-B850-4555-9455-E8C808E5D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1BE21-9AB7-466F-8A8C-2BCEB0C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7BA08-F043-43CF-B237-DE4A77F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3694DC-BBB8-4536-AB04-B49E4C5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08A976-83E7-4489-A678-CFE5AE2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7C0FD6-C8AE-4FD3-821A-03EA1CA0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7F1A97-0A44-4284-88E3-D5FB3C54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D4369-2FAF-40E0-AAB3-F7D94EE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84350-9C43-4B24-B53A-55503922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74CF69-4B84-44E7-9E3E-C39A4982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A9226-E063-4B0A-A098-478BF975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02CA-EA6E-49DE-BD85-F4317312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70FF3-1FD3-4767-AC15-CD6D6064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A21953-4705-4247-8447-0EFB8B56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D485AD-FEB3-4674-9E4F-C54274D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BE61E-D0C7-4683-BF15-0D95F9E4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21329-A680-4994-840A-3BE6FE23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B958D-E7D2-4696-A2F1-07B8EBFF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BA68FB-1216-4EE6-ADCA-E305C9C20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6DD553-6ACA-48E9-8128-57D480500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D663D-A04D-40FB-94E7-5EC1B1DA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83008E-0D5F-477C-B143-1D70B223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F557A-6F52-43D0-82F0-23E95404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1000"/>
                    </a14:imgEffect>
                    <a14:imgEffect>
                      <a14:saturation sat="258000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CF0C81-D217-4AB9-9823-AED8BBC8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DA104-FE93-41A2-BE69-BBEE478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8E6C3-D9DD-4997-B5D5-77AC2300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5AA19-1DBA-4536-AE77-3798F5218B94}" type="datetimeFigureOut">
              <a:rPr lang="zh-CN" altLang="en-US" smtClean="0"/>
              <a:t>7/4/Wednesday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C50-E409-434E-B1FA-1B6391672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7AF10-A73C-47B3-B489-584DC1E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0597-647B-4160-821B-B765FEAFE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528" y="478970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025" y="847545"/>
            <a:ext cx="10946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第十六章</a:t>
            </a:r>
            <a:r>
              <a:rPr lang="en-US" altLang="zh-CN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lang="zh-CN" altLang="en-US" sz="66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变换和阴影和遮罩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087937-BBFE-4821-A553-2DAFC3FB1A55}"/>
              </a:ext>
            </a:extLst>
          </p:cNvPr>
          <p:cNvSpPr/>
          <p:nvPr/>
        </p:nvSpPr>
        <p:spPr>
          <a:xfrm>
            <a:off x="1219281" y="2721000"/>
            <a:ext cx="9768115" cy="921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chemeClr val="bg1"/>
                </a:solidFill>
              </a:rPr>
              <a:t>能打败我们的只能是时间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57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3D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旋转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rotate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绕某个轴旋转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</a:rPr>
              <a:t>rotateX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水平方向为</a:t>
            </a:r>
            <a:r>
              <a:rPr lang="en-US" altLang="zh-CN" sz="3200" dirty="0">
                <a:solidFill>
                  <a:schemeClr val="bg1"/>
                </a:solidFill>
              </a:rPr>
              <a:t>X</a:t>
            </a:r>
            <a:r>
              <a:rPr lang="zh-CN" altLang="en-US" sz="3200" dirty="0">
                <a:solidFill>
                  <a:schemeClr val="bg1"/>
                </a:solidFill>
              </a:rPr>
              <a:t>轴，表现为上下转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</a:rPr>
              <a:t>rotateY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竖直方向为</a:t>
            </a:r>
            <a:r>
              <a:rPr lang="en-US" altLang="zh-CN" sz="3200" dirty="0">
                <a:solidFill>
                  <a:schemeClr val="bg1"/>
                </a:solidFill>
              </a:rPr>
              <a:t>Y</a:t>
            </a:r>
            <a:r>
              <a:rPr lang="zh-CN" altLang="en-US" sz="3200" dirty="0">
                <a:solidFill>
                  <a:schemeClr val="bg1"/>
                </a:solidFill>
              </a:rPr>
              <a:t>轴，表现为左右转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</a:rPr>
              <a:t>rotateZ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垂直屏幕为</a:t>
            </a:r>
            <a:r>
              <a:rPr lang="en-US" altLang="zh-CN" sz="3200" dirty="0">
                <a:solidFill>
                  <a:schemeClr val="bg1"/>
                </a:solidFill>
              </a:rPr>
              <a:t>Z</a:t>
            </a:r>
            <a:r>
              <a:rPr lang="zh-CN" altLang="en-US" sz="3200" dirty="0">
                <a:solidFill>
                  <a:schemeClr val="bg1"/>
                </a:solidFill>
              </a:rPr>
              <a:t>轴，表现为顺逆时针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scaleZ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40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translateZ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2233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轴方向上的缩放以及位移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skewZ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z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轴上的倾斜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阴影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box-shadow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878518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给盒子添加阴影表现效果，仿佛有光打到盒子上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和原盒子一样大小，包含</a:t>
            </a:r>
            <a:r>
              <a:rPr lang="en-US" altLang="zh-CN" sz="3200" dirty="0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box-shadow: </a:t>
            </a:r>
            <a:r>
              <a:rPr lang="zh-CN" altLang="en-US" sz="3200" dirty="0">
                <a:solidFill>
                  <a:schemeClr val="bg1"/>
                </a:solidFill>
              </a:rPr>
              <a:t>阴影水平偏移 阴影竖直偏移 模糊半径 阴影缩放 颜色 内外阴影模式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77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阴影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box-shadow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水平偏移，竖直偏移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长度单位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模糊半径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指阴影由完全的颜色到消失的长度，类似于渐变的长度。默认是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032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阴影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box-shadow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缩放比例，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默认是</a:t>
            </a: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r>
              <a:rPr lang="zh-CN" altLang="en-US" sz="3200" dirty="0">
                <a:solidFill>
                  <a:schemeClr val="bg1"/>
                </a:solidFill>
              </a:rPr>
              <a:t>，和原来一样大，单位</a:t>
            </a:r>
            <a:r>
              <a:rPr lang="en-US" altLang="zh-CN" sz="3200" dirty="0">
                <a:solidFill>
                  <a:schemeClr val="bg1"/>
                </a:solidFill>
              </a:rPr>
              <a:t>px</a:t>
            </a:r>
            <a:r>
              <a:rPr lang="zh-CN" altLang="en-US" sz="3200" dirty="0">
                <a:solidFill>
                  <a:schemeClr val="bg1"/>
                </a:solidFill>
              </a:rPr>
              <a:t>，正数表示放大，负数表示缩小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颜色，阴影颜色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inset/ outset</a:t>
            </a:r>
            <a:r>
              <a:rPr lang="zh-CN" altLang="en-US" sz="3200" dirty="0">
                <a:solidFill>
                  <a:schemeClr val="bg1"/>
                </a:solidFill>
              </a:rPr>
              <a:t>，默认</a:t>
            </a:r>
            <a:r>
              <a:rPr lang="en-US" altLang="zh-CN" sz="3200" dirty="0">
                <a:solidFill>
                  <a:schemeClr val="bg1"/>
                </a:solidFill>
              </a:rPr>
              <a:t>outset</a:t>
            </a:r>
            <a:r>
              <a:rPr lang="zh-CN" altLang="en-US" sz="3200" dirty="0">
                <a:solidFill>
                  <a:schemeClr val="bg1"/>
                </a:solidFill>
              </a:rPr>
              <a:t>外阴影，可以写</a:t>
            </a:r>
            <a:r>
              <a:rPr lang="en-US" altLang="zh-CN" sz="3200" dirty="0">
                <a:solidFill>
                  <a:schemeClr val="bg1"/>
                </a:solidFill>
              </a:rPr>
              <a:t>inset</a:t>
            </a:r>
            <a:r>
              <a:rPr lang="zh-CN" altLang="en-US" sz="3200" dirty="0">
                <a:solidFill>
                  <a:schemeClr val="bg1"/>
                </a:solidFill>
              </a:rPr>
              <a:t>改成内阴影，不遮挡文字遮挡盒子，遮挡背景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可用逗号分隔，类似背景渐变，可叠加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文字阴影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text-shadow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45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text-shadow: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水平偏移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竖直偏移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模糊半径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颜色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zh-CN" altLang="en-US" sz="2800" dirty="0">
                <a:solidFill>
                  <a:schemeClr val="bg1"/>
                </a:solidFill>
              </a:rPr>
              <a:t>类似于</a:t>
            </a:r>
            <a:r>
              <a:rPr lang="en-US" altLang="zh-CN" sz="2800" dirty="0">
                <a:solidFill>
                  <a:schemeClr val="bg1"/>
                </a:solidFill>
              </a:rPr>
              <a:t>box-shadow;</a:t>
            </a:r>
            <a:r>
              <a:rPr lang="zh-CN" altLang="en-US" sz="2800" dirty="0">
                <a:solidFill>
                  <a:schemeClr val="bg1"/>
                </a:solidFill>
              </a:rPr>
              <a:t>不支持缩放和内外阴影，可叠加逗号分隔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3008" y="746609"/>
            <a:ext cx="747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遮罩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mask(</a:t>
            </a:r>
            <a:r>
              <a:rPr lang="zh-CN" altLang="en-US" sz="40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了解一下</a:t>
            </a:r>
            <a:r>
              <a:rPr lang="en-US" altLang="zh-CN" sz="40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1942" y="1454495"/>
            <a:ext cx="9768115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-mask-image</a:t>
            </a:r>
            <a:r>
              <a:rPr lang="zh-CN" altLang="en-US" sz="3200" dirty="0">
                <a:solidFill>
                  <a:schemeClr val="bg1"/>
                </a:solidFill>
              </a:rPr>
              <a:t>：覆盖在元素之上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err="1">
                <a:solidFill>
                  <a:schemeClr val="bg1"/>
                </a:solidFill>
              </a:rPr>
              <a:t>url</a:t>
            </a:r>
            <a:r>
              <a:rPr lang="en-US" altLang="zh-CN" sz="3200" dirty="0">
                <a:solidFill>
                  <a:schemeClr val="bg1"/>
                </a:solidFill>
              </a:rPr>
              <a:t>(</a:t>
            </a:r>
            <a:r>
              <a:rPr lang="zh-CN" altLang="en-US" sz="3200" dirty="0">
                <a:solidFill>
                  <a:schemeClr val="bg1"/>
                </a:solidFill>
              </a:rPr>
              <a:t>‘’</a:t>
            </a:r>
            <a:r>
              <a:rPr lang="en-US" altLang="zh-CN" sz="3200" dirty="0">
                <a:solidFill>
                  <a:schemeClr val="bg1"/>
                </a:solidFill>
              </a:rPr>
              <a:t>);</a:t>
            </a:r>
            <a:r>
              <a:rPr lang="zh-CN" altLang="en-US" sz="3200" dirty="0">
                <a:solidFill>
                  <a:schemeClr val="bg1"/>
                </a:solidFill>
              </a:rPr>
              <a:t>图片资源路径，将不透明部分作为可穿透的区域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-mask-repeat</a:t>
            </a:r>
            <a:r>
              <a:rPr lang="zh-CN" altLang="en-US" sz="3200" dirty="0">
                <a:solidFill>
                  <a:schemeClr val="bg1"/>
                </a:solidFill>
              </a:rPr>
              <a:t>：类似</a:t>
            </a:r>
            <a:r>
              <a:rPr lang="en-US" altLang="zh-CN" sz="3200" dirty="0">
                <a:solidFill>
                  <a:schemeClr val="bg1"/>
                </a:solidFill>
              </a:rPr>
              <a:t>background-repeat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-mask-position: </a:t>
            </a:r>
            <a:r>
              <a:rPr lang="zh-CN" altLang="en-US" sz="3200" dirty="0">
                <a:solidFill>
                  <a:schemeClr val="bg1"/>
                </a:solidFill>
              </a:rPr>
              <a:t>类似</a:t>
            </a:r>
            <a:r>
              <a:rPr lang="en-US" altLang="zh-CN" sz="3200" dirty="0">
                <a:solidFill>
                  <a:schemeClr val="bg1"/>
                </a:solidFill>
              </a:rPr>
              <a:t>background-position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-mask-size:</a:t>
            </a:r>
            <a:r>
              <a:rPr lang="zh-CN" altLang="en-US" sz="3200" dirty="0">
                <a:solidFill>
                  <a:schemeClr val="bg1"/>
                </a:solidFill>
              </a:rPr>
              <a:t> 类似</a:t>
            </a:r>
            <a:r>
              <a:rPr lang="en-US" altLang="zh-CN" sz="3200" dirty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-</a:t>
            </a:r>
            <a:r>
              <a:rPr lang="en-US" altLang="zh-CN" sz="3200" dirty="0" err="1">
                <a:solidFill>
                  <a:schemeClr val="bg1"/>
                </a:solidFill>
              </a:rPr>
              <a:t>webkit</a:t>
            </a:r>
            <a:r>
              <a:rPr lang="en-US" altLang="zh-CN" sz="3200" dirty="0">
                <a:solidFill>
                  <a:schemeClr val="bg1"/>
                </a:solidFill>
              </a:rPr>
              <a:t>-mask-</a:t>
            </a:r>
            <a:r>
              <a:rPr lang="en-US" altLang="zh-CN" sz="3200" dirty="0" err="1">
                <a:solidFill>
                  <a:schemeClr val="bg1"/>
                </a:solidFill>
              </a:rPr>
              <a:t>orign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  <a:r>
              <a:rPr lang="zh-CN" altLang="en-US" sz="3200" dirty="0">
                <a:solidFill>
                  <a:schemeClr val="bg1"/>
                </a:solidFill>
              </a:rPr>
              <a:t>类似</a:t>
            </a:r>
            <a:r>
              <a:rPr lang="en-US" altLang="zh-CN" sz="32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404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4533" y="2471044"/>
            <a:ext cx="5351502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自己三个以上的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loading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图，每个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loading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最多三个标签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总结思考</a:t>
            </a:r>
            <a:r>
              <a:rPr lang="en-US" altLang="zh-CN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自己实操</a:t>
            </a:r>
            <a:endParaRPr lang="en-US" altLang="zh-CN" sz="24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88276" y="726041"/>
            <a:ext cx="4570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第十六章的作业</a:t>
            </a:r>
          </a:p>
        </p:txBody>
      </p:sp>
    </p:spTree>
    <p:extLst>
      <p:ext uri="{BB962C8B-B14F-4D97-AF65-F5344CB8AC3E}">
        <p14:creationId xmlns:p14="http://schemas.microsoft.com/office/powerpoint/2010/main" val="7101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变换</a:t>
            </a:r>
            <a:r>
              <a:rPr lang="en-US" altLang="zh-CN" sz="40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transform</a:t>
            </a:r>
            <a:r>
              <a:rPr lang="zh-CN" altLang="en-US" sz="400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rPr>
              <a:t>的种类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4458" y="1670105"/>
            <a:ext cx="9768115" cy="5187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2d</a:t>
            </a:r>
            <a:r>
              <a:rPr lang="zh-CN" altLang="en-US" sz="3200" dirty="0">
                <a:solidFill>
                  <a:schemeClr val="bg1"/>
                </a:solidFill>
              </a:rPr>
              <a:t>变换和</a:t>
            </a:r>
            <a:r>
              <a:rPr lang="en-US" altLang="zh-CN" sz="3200" dirty="0">
                <a:solidFill>
                  <a:schemeClr val="bg1"/>
                </a:solidFill>
              </a:rPr>
              <a:t>3d</a:t>
            </a:r>
            <a:r>
              <a:rPr lang="zh-CN" altLang="en-US" sz="3200" dirty="0">
                <a:solidFill>
                  <a:schemeClr val="bg1"/>
                </a:solidFill>
              </a:rPr>
              <a:t>变换：强调一种结果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2d</a:t>
            </a:r>
            <a:r>
              <a:rPr lang="zh-CN" altLang="en-US" sz="3200" dirty="0">
                <a:solidFill>
                  <a:schemeClr val="bg1"/>
                </a:solidFill>
              </a:rPr>
              <a:t>缩放 </a:t>
            </a:r>
            <a:r>
              <a:rPr lang="en-US" altLang="zh-CN" sz="3200" dirty="0">
                <a:solidFill>
                  <a:schemeClr val="bg1"/>
                </a:solidFill>
              </a:rPr>
              <a:t>scale()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1.</a:t>
            </a:r>
            <a:r>
              <a:rPr lang="zh-CN" altLang="en-US" sz="3200" dirty="0">
                <a:solidFill>
                  <a:schemeClr val="bg1"/>
                </a:solidFill>
              </a:rPr>
              <a:t>缩放到原来的</a:t>
            </a:r>
            <a:r>
              <a:rPr lang="en-US" altLang="zh-CN" sz="3200" dirty="0">
                <a:solidFill>
                  <a:schemeClr val="bg1"/>
                </a:solidFill>
              </a:rPr>
              <a:t>n</a:t>
            </a:r>
            <a:r>
              <a:rPr lang="zh-CN" altLang="en-US" sz="3200" dirty="0">
                <a:solidFill>
                  <a:schemeClr val="bg1"/>
                </a:solidFill>
              </a:rPr>
              <a:t>倍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2.</a:t>
            </a:r>
            <a:r>
              <a:rPr lang="zh-CN" altLang="en-US" sz="3200" dirty="0">
                <a:solidFill>
                  <a:schemeClr val="bg1"/>
                </a:solidFill>
              </a:rPr>
              <a:t>大于</a:t>
            </a: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r>
              <a:rPr lang="zh-CN" altLang="en-US" sz="3200" dirty="0">
                <a:solidFill>
                  <a:schemeClr val="bg1"/>
                </a:solidFill>
              </a:rPr>
              <a:t>表示放大，</a:t>
            </a:r>
            <a:r>
              <a:rPr lang="en-US" altLang="zh-CN" sz="3200" dirty="0">
                <a:solidFill>
                  <a:schemeClr val="bg1"/>
                </a:solidFill>
              </a:rPr>
              <a:t>0-1</a:t>
            </a:r>
            <a:r>
              <a:rPr lang="zh-CN" altLang="en-US" sz="3200" dirty="0">
                <a:solidFill>
                  <a:schemeClr val="bg1"/>
                </a:solidFill>
              </a:rPr>
              <a:t>表述缩小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3. </a:t>
            </a:r>
            <a:r>
              <a:rPr lang="zh-CN" altLang="en-US" sz="3200" dirty="0">
                <a:solidFill>
                  <a:schemeClr val="bg1"/>
                </a:solidFill>
              </a:rPr>
              <a:t>可以有两个值，水平方向 竖直方向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位移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	4. </a:t>
            </a:r>
            <a:r>
              <a:rPr lang="zh-CN" altLang="en-US" sz="3200" dirty="0">
                <a:solidFill>
                  <a:schemeClr val="bg1"/>
                </a:solidFill>
              </a:rPr>
              <a:t>可以有负数，反向缩放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位移：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translate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980" y="1878518"/>
            <a:ext cx="10507723" cy="444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水平竖直方向上的平移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translate(x</a:t>
            </a:r>
            <a:r>
              <a:rPr lang="zh-CN" altLang="en-US" sz="3200" dirty="0">
                <a:solidFill>
                  <a:schemeClr val="bg1"/>
                </a:solidFill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</a:rPr>
              <a:t>y)</a:t>
            </a:r>
            <a:r>
              <a:rPr lang="zh-CN" altLang="en-US" sz="3200" dirty="0">
                <a:solidFill>
                  <a:schemeClr val="bg1"/>
                </a:solidFill>
              </a:rPr>
              <a:t>水平方向 竖直方向，向右向下为正。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可单独拆分为</a:t>
            </a:r>
            <a:r>
              <a:rPr lang="en-US" altLang="zh-CN" sz="3200" dirty="0" err="1">
                <a:solidFill>
                  <a:schemeClr val="bg1"/>
                </a:solidFill>
              </a:rPr>
              <a:t>translateX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</a:rPr>
              <a:t>translateY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与定位的区别？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居中方式的改进：</a:t>
            </a:r>
            <a:r>
              <a:rPr lang="en-US" altLang="zh-CN" sz="3200" dirty="0">
                <a:solidFill>
                  <a:schemeClr val="bg1"/>
                </a:solidFill>
              </a:rPr>
              <a:t>translate(-50%,-50%)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9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位移：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translate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980" y="1878518"/>
            <a:ext cx="10507723" cy="446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与定位的区别？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浏览器渲染原理：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1. </a:t>
            </a:r>
            <a:r>
              <a:rPr lang="zh-CN" altLang="en-US" sz="2400" dirty="0">
                <a:solidFill>
                  <a:schemeClr val="bg1"/>
                </a:solidFill>
              </a:rPr>
              <a:t>读取设置改变属性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2. </a:t>
            </a:r>
            <a:r>
              <a:rPr lang="zh-CN" altLang="en-US" sz="2400" dirty="0">
                <a:solidFill>
                  <a:schemeClr val="bg1"/>
                </a:solidFill>
              </a:rPr>
              <a:t>计算</a:t>
            </a:r>
            <a:r>
              <a:rPr lang="en-US" altLang="zh-CN" sz="2400" dirty="0">
                <a:solidFill>
                  <a:schemeClr val="bg1"/>
                </a:solidFill>
              </a:rPr>
              <a:t>(computed)</a:t>
            </a:r>
            <a:r>
              <a:rPr lang="zh-CN" altLang="en-US" sz="2400" dirty="0">
                <a:solidFill>
                  <a:schemeClr val="bg1"/>
                </a:solidFill>
              </a:rPr>
              <a:t>最终属性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3. layout</a:t>
            </a:r>
            <a:r>
              <a:rPr lang="zh-CN" altLang="en-US" sz="2400" dirty="0">
                <a:solidFill>
                  <a:schemeClr val="bg1"/>
                </a:solidFill>
              </a:rPr>
              <a:t>输出布局最终尺寸，</a:t>
            </a:r>
            <a:r>
              <a:rPr lang="zh-CN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可疑属性</a:t>
            </a:r>
            <a:r>
              <a:rPr lang="en-US" altLang="zh-C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poistion</a:t>
            </a:r>
            <a:r>
              <a:rPr lang="en-US" altLang="zh-CN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/margin)</a:t>
            </a:r>
            <a:r>
              <a:rPr lang="zh-CN" altLang="en-US" sz="2400" dirty="0">
                <a:solidFill>
                  <a:schemeClr val="bg1"/>
                </a:solidFill>
              </a:rPr>
              <a:t>存在重排</a:t>
            </a:r>
            <a:r>
              <a:rPr lang="en-US" altLang="zh-CN" sz="2400" dirty="0">
                <a:solidFill>
                  <a:schemeClr val="bg1"/>
                </a:solidFill>
              </a:rPr>
              <a:t>(reflow)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4. </a:t>
            </a:r>
            <a:r>
              <a:rPr lang="zh-CN" altLang="en-US" sz="2400" dirty="0">
                <a:solidFill>
                  <a:schemeClr val="bg1"/>
                </a:solidFill>
              </a:rPr>
              <a:t>分层渲染绘制</a:t>
            </a:r>
            <a:r>
              <a:rPr lang="en-US" altLang="zh-CN" sz="2400" dirty="0">
                <a:solidFill>
                  <a:schemeClr val="bg1"/>
                </a:solidFill>
              </a:rPr>
              <a:t>(7</a:t>
            </a:r>
            <a:r>
              <a:rPr lang="zh-CN" altLang="en-US" sz="2400" dirty="0">
                <a:solidFill>
                  <a:schemeClr val="bg1"/>
                </a:solidFill>
              </a:rPr>
              <a:t>层，叠加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5. </a:t>
            </a:r>
            <a:r>
              <a:rPr lang="zh-CN" altLang="en-US" sz="2400" dirty="0">
                <a:solidFill>
                  <a:schemeClr val="bg1"/>
                </a:solidFill>
              </a:rPr>
              <a:t>合并渲染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位移： 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translate</a:t>
            </a:r>
            <a:endParaRPr lang="zh-CN" altLang="en-US" sz="4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4980" y="1878518"/>
            <a:ext cx="10507723" cy="39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position</a:t>
            </a:r>
            <a:r>
              <a:rPr lang="zh-CN" altLang="en-US" sz="2400" dirty="0">
                <a:solidFill>
                  <a:schemeClr val="bg1"/>
                </a:solidFill>
              </a:rPr>
              <a:t>： 修改： 存在可疑破坏页面结构操作，改变页面所以会执行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translate</a:t>
            </a:r>
            <a:r>
              <a:rPr lang="zh-CN" altLang="en-US" sz="2400" dirty="0">
                <a:solidFill>
                  <a:schemeClr val="bg1"/>
                </a:solidFill>
              </a:rPr>
              <a:t>： 修改： 只会执行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没有影响其他元素。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关键步骤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：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  <a:r>
              <a:rPr lang="zh-CN" altLang="en-US" sz="2400" dirty="0">
                <a:solidFill>
                  <a:schemeClr val="bg1"/>
                </a:solidFill>
              </a:rPr>
              <a:t>整体页面牵一发动全身，</a:t>
            </a:r>
            <a:r>
              <a:rPr lang="en-US" altLang="zh-CN" sz="2400" dirty="0">
                <a:solidFill>
                  <a:schemeClr val="bg1"/>
                </a:solidFill>
              </a:rPr>
              <a:t>position</a:t>
            </a:r>
            <a:r>
              <a:rPr lang="zh-CN" altLang="en-US" sz="2400" dirty="0">
                <a:solidFill>
                  <a:schemeClr val="bg1"/>
                </a:solidFill>
              </a:rPr>
              <a:t>相当于每次设置都会整体计算一次，浪费性能。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5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0224" y="746609"/>
            <a:ext cx="620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倾斜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skew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的值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578973"/>
            <a:ext cx="9768115" cy="3710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skew(</a:t>
            </a:r>
            <a:r>
              <a:rPr lang="en-US" altLang="zh-CN" sz="3200" dirty="0" err="1">
                <a:solidFill>
                  <a:schemeClr val="bg1"/>
                </a:solidFill>
              </a:rPr>
              <a:t>x,y</a:t>
            </a:r>
            <a:r>
              <a:rPr lang="en-US" altLang="zh-CN" sz="3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水平方向上拉伸，竖直方向上拉伸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可分解为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bg1"/>
                </a:solidFill>
              </a:rPr>
              <a:t>skewX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  <a:r>
              <a:rPr lang="zh-CN" altLang="en-US" sz="3200" dirty="0">
                <a:solidFill>
                  <a:schemeClr val="bg1"/>
                </a:solidFill>
              </a:rPr>
              <a:t>和</a:t>
            </a:r>
            <a:r>
              <a:rPr lang="en-US" altLang="zh-CN" sz="3200" dirty="0" err="1">
                <a:solidFill>
                  <a:schemeClr val="bg1"/>
                </a:solidFill>
              </a:rPr>
              <a:t>skewY</a:t>
            </a:r>
            <a:r>
              <a:rPr lang="en-US" altLang="zh-CN" sz="32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可支持负值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19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3320" y="746609"/>
            <a:ext cx="733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变换基点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transform-origin</a:t>
            </a:r>
          </a:p>
        </p:txBody>
      </p:sp>
      <p:sp>
        <p:nvSpPr>
          <p:cNvPr id="6" name="矩形 5"/>
          <p:cNvSpPr/>
          <p:nvPr/>
        </p:nvSpPr>
        <p:spPr>
          <a:xfrm>
            <a:off x="1274458" y="1578973"/>
            <a:ext cx="9768115" cy="297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 transform-origin: </a:t>
            </a:r>
            <a:r>
              <a:rPr lang="zh-CN" altLang="en-US" sz="3200" dirty="0">
                <a:solidFill>
                  <a:schemeClr val="bg1"/>
                </a:solidFill>
              </a:rPr>
              <a:t>默认</a:t>
            </a:r>
            <a:r>
              <a:rPr lang="en-US" altLang="zh-CN" sz="3200" dirty="0">
                <a:solidFill>
                  <a:schemeClr val="bg1"/>
                </a:solidFill>
              </a:rPr>
              <a:t>center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关键词：</a:t>
            </a:r>
            <a:r>
              <a:rPr lang="en-US" altLang="zh-CN" sz="3200" dirty="0">
                <a:solidFill>
                  <a:schemeClr val="bg1"/>
                </a:solidFill>
              </a:rPr>
              <a:t>top/left/right/bottom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像素，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zh-CN" altLang="en-US" sz="3200" dirty="0">
                <a:solidFill>
                  <a:schemeClr val="bg1"/>
                </a:solidFill>
              </a:rPr>
              <a:t>参照</a:t>
            </a:r>
            <a:r>
              <a:rPr lang="en-US" altLang="zh-CN" sz="3200" dirty="0">
                <a:solidFill>
                  <a:schemeClr val="bg1"/>
                </a:solidFill>
              </a:rPr>
              <a:t>background-position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34595F7-0227-4E70-BF67-675CB8041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</a:rPr>
              <a:t>transform-style</a:t>
            </a:r>
            <a:r>
              <a:rPr lang="zh-CN" altLang="en-US" sz="3200" dirty="0">
                <a:solidFill>
                  <a:schemeClr val="bg1"/>
                </a:solidFill>
              </a:rPr>
              <a:t>：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preserve-3d;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使子元素有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3d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的位置，在控制父元素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3d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变换的时候可以看到子元素的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3d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效果。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1380" y="746609"/>
            <a:ext cx="7101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3D</a:t>
            </a:r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变换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427641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久石譲 (Joe Hisaishi) - 月光の雲海">
            <a:hlinkClick r:id="" action="ppaction://media"/>
            <a:extLst>
              <a:ext uri="{FF2B5EF4-FFF2-40B4-BE49-F238E27FC236}">
                <a16:creationId xmlns:a16="http://schemas.microsoft.com/office/drawing/2014/main" id="{F3BF0438-6140-401E-B143-4D628AE760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557760" y="5493038"/>
            <a:ext cx="609600" cy="609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0" y="767177"/>
            <a:ext cx="2333625" cy="666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05607" y="1755147"/>
            <a:ext cx="10738251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1764" y="746609"/>
            <a:ext cx="5100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透视</a:t>
            </a:r>
            <a:r>
              <a:rPr lang="en-US" altLang="zh-CN" sz="4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perspective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D436CB-2E08-4892-8901-6F03A2F3DAF0}"/>
              </a:ext>
            </a:extLst>
          </p:cNvPr>
          <p:cNvSpPr/>
          <p:nvPr/>
        </p:nvSpPr>
        <p:spPr>
          <a:xfrm>
            <a:off x="1005607" y="1522732"/>
            <a:ext cx="10738251" cy="74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物体具有立体效果，大脑能透过表现进行</a:t>
            </a:r>
            <a:r>
              <a:rPr lang="en-US" altLang="zh-CN" sz="3200" dirty="0">
                <a:solidFill>
                  <a:schemeClr val="bg1"/>
                </a:solidFill>
              </a:rPr>
              <a:t>3D</a:t>
            </a:r>
            <a:r>
              <a:rPr lang="zh-CN" altLang="en-US" sz="3200" dirty="0">
                <a:solidFill>
                  <a:schemeClr val="bg1"/>
                </a:solidFill>
              </a:rPr>
              <a:t>建模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384D12-7D87-43C3-84D2-ADB1D7C4C0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25" y="2469425"/>
            <a:ext cx="5510453" cy="404624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52123B-9FB6-4F86-ADD7-F9FCFB3C329A}"/>
              </a:ext>
            </a:extLst>
          </p:cNvPr>
          <p:cNvSpPr/>
          <p:nvPr/>
        </p:nvSpPr>
        <p:spPr>
          <a:xfrm>
            <a:off x="874980" y="2710934"/>
            <a:ext cx="43523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perspective():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数值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默认是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px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单位</a:t>
            </a:r>
            <a:r>
              <a:rPr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表示站在多远的位置看，给哪个元素加就是在哪个元素的基础上看</a:t>
            </a:r>
            <a:endParaRPr lang="en-US" altLang="zh-CN" sz="32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8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3000">
        <p14:switch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炫彩多边形简约运营工作汇报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20386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315</Words>
  <Application>Microsoft Office PowerPoint</Application>
  <PresentationFormat>宽屏</PresentationFormat>
  <Paragraphs>108</Paragraphs>
  <Slides>17</Slides>
  <Notes>17</Notes>
  <HiddenSlides>0</HiddenSlides>
  <MMClips>17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黑体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炫彩多边形简约运营工作汇报PPT模板</dc:title>
  <dc:creator>Administrator</dc:creator>
  <cp:lastModifiedBy>王 育新</cp:lastModifiedBy>
  <cp:revision>1810</cp:revision>
  <dcterms:created xsi:type="dcterms:W3CDTF">2017-07-25T14:12:10Z</dcterms:created>
  <dcterms:modified xsi:type="dcterms:W3CDTF">2018-07-04T11:11:34Z</dcterms:modified>
</cp:coreProperties>
</file>