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3" r:id="rId2"/>
    <p:sldId id="320" r:id="rId3"/>
    <p:sldId id="307" r:id="rId4"/>
    <p:sldId id="331" r:id="rId5"/>
    <p:sldId id="321" r:id="rId6"/>
    <p:sldId id="312" r:id="rId7"/>
    <p:sldId id="329" r:id="rId8"/>
    <p:sldId id="328" r:id="rId9"/>
    <p:sldId id="315" r:id="rId10"/>
    <p:sldId id="324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0" autoAdjust="0"/>
  </p:normalViewPr>
  <p:slideViewPr>
    <p:cSldViewPr snapToGrid="0" showGuides="1">
      <p:cViewPr varScale="1">
        <p:scale>
          <a:sx n="106" d="100"/>
          <a:sy n="106" d="100"/>
        </p:scale>
        <p:origin x="7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FBDA5-32E6-4BFB-B3A1-3D352F5EA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39" y="1024580"/>
            <a:ext cx="4416424" cy="2182811"/>
          </a:xfrm>
        </p:spPr>
        <p:txBody>
          <a:bodyPr>
            <a:normAutofit fontScale="90000"/>
          </a:bodyPr>
          <a:lstStyle/>
          <a:p>
            <a:r>
              <a:rPr lang="it-IT" dirty="0"/>
              <a:t>UNIVERSIT</a:t>
            </a:r>
            <a:r>
              <a:rPr lang="en-US" i="0" dirty="0">
                <a:effectLst/>
              </a:rPr>
              <a:t>À DEGLI STUDI ROMA TRE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EBB6D37-1BB2-48AD-94CF-F9933DCE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039" y="3324074"/>
            <a:ext cx="5724524" cy="2778917"/>
          </a:xfrm>
        </p:spPr>
        <p:txBody>
          <a:bodyPr>
            <a:normAutofit/>
          </a:bodyPr>
          <a:lstStyle/>
          <a:p>
            <a:endParaRPr lang="it-IT" sz="3200" dirty="0"/>
          </a:p>
          <a:p>
            <a:r>
              <a:rPr lang="it-IT" sz="3200" dirty="0"/>
              <a:t>Dipartimento di Ingegneria</a:t>
            </a:r>
          </a:p>
          <a:p>
            <a:r>
              <a:rPr lang="it-IT" sz="3200" dirty="0"/>
              <a:t>Corso di Laurea in Ingegneria Informatica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072C9-41F7-4373-8086-309B0B7FC4D9}"/>
              </a:ext>
            </a:extLst>
          </p:cNvPr>
          <p:cNvSpPr txBox="1"/>
          <p:nvPr/>
        </p:nvSpPr>
        <p:spPr>
          <a:xfrm>
            <a:off x="6464968" y="1024580"/>
            <a:ext cx="5435994" cy="296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+mj-lt"/>
              </a:rPr>
              <a:t>Counterfactual Explanation per migliorare le prestazioni di un sistema di Entity Resolution basato su Deep Learning</a:t>
            </a:r>
            <a:endParaRPr lang="en-US" sz="3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172D-A43E-4B2D-BD45-B16E09262CDD}"/>
              </a:ext>
            </a:extLst>
          </p:cNvPr>
          <p:cNvSpPr txBox="1"/>
          <p:nvPr/>
        </p:nvSpPr>
        <p:spPr>
          <a:xfrm>
            <a:off x="6530277" y="4093828"/>
            <a:ext cx="265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Relatore</a:t>
            </a:r>
          </a:p>
          <a:p>
            <a:pPr algn="ctr"/>
            <a:r>
              <a:rPr lang="it-IT" sz="2000" dirty="0"/>
              <a:t>Prof. Paolo Merialdo</a:t>
            </a:r>
            <a:endParaRPr lang="en-US" sz="200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CF92016-F9DA-4D3E-A5E8-AFBC8E1C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45" y="5233169"/>
            <a:ext cx="2338640" cy="1200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B55E0-8ECD-4BF2-8719-380426571A47}"/>
              </a:ext>
            </a:extLst>
          </p:cNvPr>
          <p:cNvSpPr txBox="1"/>
          <p:nvPr/>
        </p:nvSpPr>
        <p:spPr>
          <a:xfrm>
            <a:off x="9117656" y="4093828"/>
            <a:ext cx="265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Candidato</a:t>
            </a:r>
          </a:p>
          <a:p>
            <a:pPr algn="ctr"/>
            <a:r>
              <a:rPr lang="it-IT" sz="2000" dirty="0"/>
              <a:t>Matteo Menicacci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1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322F17E-F796-4253-A136-CFFCA463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0" y="1387729"/>
            <a:ext cx="1272351" cy="127235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D0781087-7F61-4091-A9F5-C6E79516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5" y="3369417"/>
            <a:ext cx="1272351" cy="1272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702E2-9E5E-413A-AD48-17468DBC0230}"/>
              </a:ext>
            </a:extLst>
          </p:cNvPr>
          <p:cNvSpPr txBox="1"/>
          <p:nvPr/>
        </p:nvSpPr>
        <p:spPr>
          <a:xfrm flipH="1">
            <a:off x="370633" y="2467715"/>
            <a:ext cx="12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Training set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D24A31-5D1E-4854-AD04-AA4652451D39}"/>
              </a:ext>
            </a:extLst>
          </p:cNvPr>
          <p:cNvSpPr/>
          <p:nvPr/>
        </p:nvSpPr>
        <p:spPr>
          <a:xfrm>
            <a:off x="2564297" y="1570240"/>
            <a:ext cx="2060713" cy="901148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Ditto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50272-AECE-4CAD-AEDC-B66C4E581D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40552" y="1996878"/>
            <a:ext cx="1223745" cy="2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2420334-1FAE-44D3-981D-12DD3066559B}"/>
              </a:ext>
            </a:extLst>
          </p:cNvPr>
          <p:cNvSpPr/>
          <p:nvPr/>
        </p:nvSpPr>
        <p:spPr>
          <a:xfrm>
            <a:off x="2204262" y="1673340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7626B8-71BD-402A-BD8D-ECD545FE890F}"/>
              </a:ext>
            </a:extLst>
          </p:cNvPr>
          <p:cNvSpPr/>
          <p:nvPr/>
        </p:nvSpPr>
        <p:spPr>
          <a:xfrm>
            <a:off x="3650485" y="1184085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en-US" dirty="0"/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D1F00F5F-B3F0-4B8B-9C20-73661CEA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64" y="1394986"/>
            <a:ext cx="1272351" cy="12723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CA3FFD-70A1-4723-A862-73342C959402}"/>
              </a:ext>
            </a:extLst>
          </p:cNvPr>
          <p:cNvSpPr txBox="1"/>
          <p:nvPr/>
        </p:nvSpPr>
        <p:spPr>
          <a:xfrm flipH="1">
            <a:off x="6548164" y="2467715"/>
            <a:ext cx="12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Results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15D46A-4CF8-49B9-B8EC-FF81BB8DAED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625010" y="2017910"/>
            <a:ext cx="2185169" cy="2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8C3E8AB-F94A-4F51-915C-6B0FA320A526}"/>
              </a:ext>
            </a:extLst>
          </p:cNvPr>
          <p:cNvSpPr/>
          <p:nvPr/>
        </p:nvSpPr>
        <p:spPr>
          <a:xfrm>
            <a:off x="6128236" y="1706086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817D7-1C68-4903-B1E4-889C5DFA9048}"/>
              </a:ext>
            </a:extLst>
          </p:cNvPr>
          <p:cNvSpPr txBox="1"/>
          <p:nvPr/>
        </p:nvSpPr>
        <p:spPr>
          <a:xfrm flipH="1">
            <a:off x="369982" y="4443080"/>
            <a:ext cx="12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Training set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3C5B5D-71F7-4CAE-91C2-2D6E2E8E0C9D}"/>
              </a:ext>
            </a:extLst>
          </p:cNvPr>
          <p:cNvSpPr/>
          <p:nvPr/>
        </p:nvSpPr>
        <p:spPr>
          <a:xfrm>
            <a:off x="2563646" y="3558857"/>
            <a:ext cx="2060713" cy="9011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CERTA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91D4DE-2A9B-465D-9711-FAC75DC9A384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353804" y="4009431"/>
            <a:ext cx="1209842" cy="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E0E0504-271C-4829-A462-56D5254437DA}"/>
              </a:ext>
            </a:extLst>
          </p:cNvPr>
          <p:cNvSpPr/>
          <p:nvPr/>
        </p:nvSpPr>
        <p:spPr>
          <a:xfrm>
            <a:off x="2199063" y="3640013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113CE-DF5B-40D7-B126-B30B98B6307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3594003" y="2471388"/>
            <a:ext cx="651" cy="1087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CA997F-C90C-4CB7-9C0A-F2BE84B9F737}"/>
              </a:ext>
            </a:extLst>
          </p:cNvPr>
          <p:cNvSpPr/>
          <p:nvPr/>
        </p:nvSpPr>
        <p:spPr>
          <a:xfrm>
            <a:off x="3270790" y="3177806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B9BB40-3035-4C43-8B82-12646188EE6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593662" y="4460005"/>
            <a:ext cx="341" cy="915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E0CEC6-2047-4643-AD8F-461F50E30D51}"/>
              </a:ext>
            </a:extLst>
          </p:cNvPr>
          <p:cNvSpPr/>
          <p:nvPr/>
        </p:nvSpPr>
        <p:spPr>
          <a:xfrm>
            <a:off x="3281720" y="4980921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  <a:endParaRPr lang="en-US" dirty="0"/>
          </a:p>
        </p:txBody>
      </p:sp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4F48A168-4844-479D-A28E-B1A5A465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7" y="5060385"/>
            <a:ext cx="1272351" cy="12723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C217FD-37A4-445D-B163-9797A196F324}"/>
              </a:ext>
            </a:extLst>
          </p:cNvPr>
          <p:cNvSpPr txBox="1"/>
          <p:nvPr/>
        </p:nvSpPr>
        <p:spPr>
          <a:xfrm flipH="1">
            <a:off x="2749234" y="6137886"/>
            <a:ext cx="17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Counterfactual Explanations</a:t>
            </a:r>
            <a:endParaRPr lang="en-US" dirty="0"/>
          </a:p>
        </p:txBody>
      </p:sp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89C75924-A287-4B33-BF20-2452570F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06" y="5384434"/>
            <a:ext cx="753452" cy="7534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ED64C12-CF30-40A1-8A3D-9D77CE304446}"/>
              </a:ext>
            </a:extLst>
          </p:cNvPr>
          <p:cNvSpPr txBox="1"/>
          <p:nvPr/>
        </p:nvSpPr>
        <p:spPr>
          <a:xfrm flipH="1">
            <a:off x="5000152" y="6137886"/>
            <a:ext cx="17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Conversion script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18B49D-8328-4F57-A6D5-1B515FA065F3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898931" y="5761160"/>
            <a:ext cx="1582175" cy="5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F6F1886-70B3-4366-B88A-AC2CF2F90E15}"/>
              </a:ext>
            </a:extLst>
          </p:cNvPr>
          <p:cNvSpPr/>
          <p:nvPr/>
        </p:nvSpPr>
        <p:spPr>
          <a:xfrm>
            <a:off x="5020463" y="5431516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  <a:endParaRPr lang="en-US" dirty="0"/>
          </a:p>
        </p:txBody>
      </p:sp>
      <p:pic>
        <p:nvPicPr>
          <p:cNvPr id="71" name="Picture 70" descr="Shape&#10;&#10;Description automatically generated with low confidence">
            <a:extLst>
              <a:ext uri="{FF2B5EF4-FFF2-40B4-BE49-F238E27FC236}">
                <a16:creationId xmlns:a16="http://schemas.microsoft.com/office/drawing/2014/main" id="{98286E4B-2C32-45A7-8D6B-DB96AC2C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516" y="5058812"/>
            <a:ext cx="1272351" cy="127235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5C98ED-D45A-4B15-A8F4-86CD18551CBC}"/>
              </a:ext>
            </a:extLst>
          </p:cNvPr>
          <p:cNvCxnSpPr>
            <a:cxnSpLocks/>
          </p:cNvCxnSpPr>
          <p:nvPr/>
        </p:nvCxnSpPr>
        <p:spPr>
          <a:xfrm flipV="1">
            <a:off x="6139898" y="5750889"/>
            <a:ext cx="1582175" cy="5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D7C9C68-A785-4E44-90F3-B6A0DCF27B1B}"/>
              </a:ext>
            </a:extLst>
          </p:cNvPr>
          <p:cNvSpPr/>
          <p:nvPr/>
        </p:nvSpPr>
        <p:spPr>
          <a:xfrm>
            <a:off x="7261430" y="5421245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A81B9E-CC58-42F8-88B0-91E0F8F61209}"/>
              </a:ext>
            </a:extLst>
          </p:cNvPr>
          <p:cNvSpPr txBox="1"/>
          <p:nvPr/>
        </p:nvSpPr>
        <p:spPr>
          <a:xfrm flipH="1">
            <a:off x="7175011" y="6152044"/>
            <a:ext cx="17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Counterfactual Explanations</a:t>
            </a:r>
            <a:endParaRPr lang="en-US" dirty="0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5C0383ED-600A-4AA5-9B10-BB0CABB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3285846"/>
            <a:ext cx="1272351" cy="1272351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5A920C79-FD78-4C75-B85B-F3120DF065F7}"/>
              </a:ext>
            </a:extLst>
          </p:cNvPr>
          <p:cNvSpPr/>
          <p:nvPr/>
        </p:nvSpPr>
        <p:spPr>
          <a:xfrm>
            <a:off x="6007376" y="3507491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9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06DCAD-D0F2-4F60-86F7-843DB1C73DF5}"/>
              </a:ext>
            </a:extLst>
          </p:cNvPr>
          <p:cNvSpPr txBox="1"/>
          <p:nvPr/>
        </p:nvSpPr>
        <p:spPr>
          <a:xfrm flipH="1">
            <a:off x="5853499" y="4379570"/>
            <a:ext cx="17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New Training set</a:t>
            </a:r>
            <a:endParaRPr lang="en-US" dirty="0"/>
          </a:p>
        </p:txBody>
      </p:sp>
      <p:pic>
        <p:nvPicPr>
          <p:cNvPr id="100" name="Picture 99" descr="Shape&#10;&#10;Description automatically generated with low confidence">
            <a:extLst>
              <a:ext uri="{FF2B5EF4-FFF2-40B4-BE49-F238E27FC236}">
                <a16:creationId xmlns:a16="http://schemas.microsoft.com/office/drawing/2014/main" id="{CCC5649D-A9C0-4318-ADFC-7A59687E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38" y="-209376"/>
            <a:ext cx="1272351" cy="127235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6446815-6A3D-4D1A-A38E-B4814F6FF076}"/>
              </a:ext>
            </a:extLst>
          </p:cNvPr>
          <p:cNvSpPr txBox="1"/>
          <p:nvPr/>
        </p:nvSpPr>
        <p:spPr>
          <a:xfrm flipH="1">
            <a:off x="2961266" y="824133"/>
            <a:ext cx="12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Test set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C006C5-456A-4AD2-981B-1C1BC08EB9E4}"/>
              </a:ext>
            </a:extLst>
          </p:cNvPr>
          <p:cNvCxnSpPr>
            <a:cxnSpLocks/>
            <a:stCxn id="101" idx="2"/>
            <a:endCxn id="8" idx="0"/>
          </p:cNvCxnSpPr>
          <p:nvPr/>
        </p:nvCxnSpPr>
        <p:spPr>
          <a:xfrm flipH="1">
            <a:off x="3594654" y="1193465"/>
            <a:ext cx="2787" cy="376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6C9775D-D1C7-40E5-A2E5-BF9740633780}"/>
              </a:ext>
            </a:extLst>
          </p:cNvPr>
          <p:cNvCxnSpPr>
            <a:cxnSpLocks/>
          </p:cNvCxnSpPr>
          <p:nvPr/>
        </p:nvCxnSpPr>
        <p:spPr>
          <a:xfrm>
            <a:off x="1353804" y="2138770"/>
            <a:ext cx="5061838" cy="179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9D861E2B-6862-4E88-A919-4D793A08D3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64782" y="4116525"/>
            <a:ext cx="1446223" cy="1089596"/>
          </a:xfrm>
          <a:prstGeom prst="bentConnector3">
            <a:avLst>
              <a:gd name="adj1" fmla="val 100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D7D57CD9-F3F5-4A24-815A-1FB64C28152D}"/>
              </a:ext>
            </a:extLst>
          </p:cNvPr>
          <p:cNvSpPr/>
          <p:nvPr/>
        </p:nvSpPr>
        <p:spPr>
          <a:xfrm>
            <a:off x="7079957" y="3610445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C5310D-1DDA-4CD0-8EC7-F8811C447CA0}"/>
              </a:ext>
            </a:extLst>
          </p:cNvPr>
          <p:cNvSpPr txBox="1"/>
          <p:nvPr/>
        </p:nvSpPr>
        <p:spPr>
          <a:xfrm>
            <a:off x="7015449" y="3571306"/>
            <a:ext cx="45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64D1376-3520-4A71-8847-18040F78CF9A}"/>
              </a:ext>
            </a:extLst>
          </p:cNvPr>
          <p:cNvSpPr/>
          <p:nvPr/>
        </p:nvSpPr>
        <p:spPr>
          <a:xfrm>
            <a:off x="4858912" y="2413732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FDB2C-BD89-4438-816A-A6BAE816F964}"/>
              </a:ext>
            </a:extLst>
          </p:cNvPr>
          <p:cNvSpPr txBox="1"/>
          <p:nvPr/>
        </p:nvSpPr>
        <p:spPr>
          <a:xfrm>
            <a:off x="4794404" y="2374593"/>
            <a:ext cx="45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</a:t>
            </a:r>
            <a:endParaRPr lang="en-US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0A9160-C77F-4CA4-97E8-2460FCF6B02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625010" y="2020814"/>
            <a:ext cx="2012136" cy="1568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2FC6601-90B8-4670-AF29-C91DC89807F6}"/>
              </a:ext>
            </a:extLst>
          </p:cNvPr>
          <p:cNvSpPr/>
          <p:nvPr/>
        </p:nvSpPr>
        <p:spPr>
          <a:xfrm>
            <a:off x="3957963" y="1177951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307014-755E-4C82-8B69-C81463611BD1}"/>
              </a:ext>
            </a:extLst>
          </p:cNvPr>
          <p:cNvSpPr txBox="1"/>
          <p:nvPr/>
        </p:nvSpPr>
        <p:spPr>
          <a:xfrm>
            <a:off x="3893455" y="1138812"/>
            <a:ext cx="45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</a:t>
            </a:r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5F3F7A-9EF8-4406-AB70-61E27DB62AA5}"/>
              </a:ext>
            </a:extLst>
          </p:cNvPr>
          <p:cNvSpPr/>
          <p:nvPr/>
        </p:nvSpPr>
        <p:spPr>
          <a:xfrm>
            <a:off x="6447018" y="1710816"/>
            <a:ext cx="265044" cy="2650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0DB292F-05AA-439B-BB4F-2C0BDE7F2F13}"/>
              </a:ext>
            </a:extLst>
          </p:cNvPr>
          <p:cNvSpPr txBox="1"/>
          <p:nvPr/>
        </p:nvSpPr>
        <p:spPr>
          <a:xfrm>
            <a:off x="6380284" y="1661829"/>
            <a:ext cx="45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31E1FD-DC4D-4480-A900-BE144C1E5B5B}"/>
              </a:ext>
            </a:extLst>
          </p:cNvPr>
          <p:cNvSpPr txBox="1"/>
          <p:nvPr/>
        </p:nvSpPr>
        <p:spPr>
          <a:xfrm>
            <a:off x="9389413" y="1510090"/>
            <a:ext cx="27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(1-2-3) Standard training and testing of Ditto</a:t>
            </a:r>
          </a:p>
        </p:txBody>
      </p:sp>
      <p:pic>
        <p:nvPicPr>
          <p:cNvPr id="133" name="Picture 132" descr="Logo&#10;&#10;Description automatically generated">
            <a:extLst>
              <a:ext uri="{FF2B5EF4-FFF2-40B4-BE49-F238E27FC236}">
                <a16:creationId xmlns:a16="http://schemas.microsoft.com/office/drawing/2014/main" id="{7BEE2A70-2AD7-4383-A872-21189599B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24" y="5340078"/>
            <a:ext cx="1031717" cy="1343295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FA9C7CF2-4CF0-4A06-A623-6D9A0A755D50}"/>
              </a:ext>
            </a:extLst>
          </p:cNvPr>
          <p:cNvSpPr txBox="1"/>
          <p:nvPr/>
        </p:nvSpPr>
        <p:spPr>
          <a:xfrm>
            <a:off x="9389413" y="2481543"/>
            <a:ext cx="27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(4-5-6) CE generation for </a:t>
            </a:r>
            <a:r>
              <a:rPr lang="it-IT" dirty="0" err="1">
                <a:solidFill>
                  <a:schemeClr val="bg1"/>
                </a:solidFill>
              </a:rPr>
              <a:t>newly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trained</a:t>
            </a:r>
            <a:r>
              <a:rPr lang="it-IT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5D6000-E97D-4D5E-8BB7-784DDBA5C64B}"/>
              </a:ext>
            </a:extLst>
          </p:cNvPr>
          <p:cNvSpPr txBox="1"/>
          <p:nvPr/>
        </p:nvSpPr>
        <p:spPr>
          <a:xfrm>
            <a:off x="9368629" y="3447012"/>
            <a:ext cx="278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(7-8-9-10) CE format </a:t>
            </a:r>
            <a:r>
              <a:rPr lang="it-IT" dirty="0" err="1">
                <a:solidFill>
                  <a:schemeClr val="bg1"/>
                </a:solidFill>
              </a:rPr>
              <a:t>conversion</a:t>
            </a:r>
            <a:r>
              <a:rPr lang="it-IT" dirty="0">
                <a:solidFill>
                  <a:schemeClr val="bg1"/>
                </a:solidFill>
              </a:rPr>
              <a:t> for new dataset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D2F6F6-CD31-42D2-BB17-59ED9C011612}"/>
              </a:ext>
            </a:extLst>
          </p:cNvPr>
          <p:cNvSpPr txBox="1"/>
          <p:nvPr/>
        </p:nvSpPr>
        <p:spPr>
          <a:xfrm>
            <a:off x="9386735" y="4412481"/>
            <a:ext cx="276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(11-12-13) Training with CE and testing of Ditto</a:t>
            </a:r>
          </a:p>
        </p:txBody>
      </p:sp>
    </p:spTree>
    <p:extLst>
      <p:ext uri="{BB962C8B-B14F-4D97-AF65-F5344CB8AC3E}">
        <p14:creationId xmlns:p14="http://schemas.microsoft.com/office/powerpoint/2010/main" val="9206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5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0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3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 animBg="1"/>
      <p:bldP spid="18" grpId="0" animBg="1"/>
      <p:bldP spid="27" grpId="0"/>
      <p:bldP spid="29" grpId="0" animBg="1"/>
      <p:bldP spid="34" grpId="0"/>
      <p:bldP spid="35" grpId="0" animBg="1"/>
      <p:bldP spid="37" grpId="0" animBg="1"/>
      <p:bldP spid="45" grpId="0" animBg="1"/>
      <p:bldP spid="49" grpId="0" animBg="1"/>
      <p:bldP spid="51" grpId="0"/>
      <p:bldP spid="67" grpId="0"/>
      <p:bldP spid="69" grpId="0" animBg="1"/>
      <p:bldP spid="74" grpId="0" animBg="1"/>
      <p:bldP spid="75" grpId="0"/>
      <p:bldP spid="80" grpId="0" animBg="1"/>
      <p:bldP spid="81" grpId="0"/>
      <p:bldP spid="101" grpId="0"/>
      <p:bldP spid="119" grpId="0" animBg="1"/>
      <p:bldP spid="120" grpId="0"/>
      <p:bldP spid="121" grpId="0" animBg="1"/>
      <p:bldP spid="121" grpId="1" animBg="1"/>
      <p:bldP spid="122" grpId="0"/>
      <p:bldP spid="126" grpId="0" animBg="1"/>
      <p:bldP spid="126" grpId="1" animBg="1"/>
      <p:bldP spid="127" grpId="0"/>
      <p:bldP spid="128" grpId="0" animBg="1"/>
      <p:bldP spid="128" grpId="1" animBg="1"/>
      <p:bldP spid="129" grpId="0"/>
      <p:bldP spid="130" grpId="0"/>
      <p:bldP spid="134" grpId="0"/>
      <p:bldP spid="135" grpId="0"/>
      <p:bldP spid="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BB290-7CDF-42A4-8D4F-C22DA9C50B73}"/>
              </a:ext>
            </a:extLst>
          </p:cNvPr>
          <p:cNvSpPr txBox="1"/>
          <p:nvPr/>
        </p:nvSpPr>
        <p:spPr>
          <a:xfrm>
            <a:off x="148570" y="1191237"/>
            <a:ext cx="49367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+mj-lt"/>
              </a:rPr>
              <a:t>Risultati ottenuti con CERTA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3200" b="1" dirty="0">
                <a:solidFill>
                  <a:schemeClr val="bg1"/>
                </a:solidFill>
                <a:latin typeface="+mj-lt"/>
              </a:rPr>
              <a:t>Dataset Structured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0A6EDE6-8F09-43DA-A4F1-AFFA7E74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79" y="1841908"/>
            <a:ext cx="6804351" cy="3174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62B7F-62D2-4021-BE2F-F845DED43E72}"/>
              </a:ext>
            </a:extLst>
          </p:cNvPr>
          <p:cNvSpPr txBox="1"/>
          <p:nvPr/>
        </p:nvSpPr>
        <p:spPr>
          <a:xfrm>
            <a:off x="148570" y="2468509"/>
            <a:ext cx="48488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Prestazioni solide per i dataset più grandi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Risultati migliori: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Amazon-Google    (+1,07%)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iTunes-Amazon     (+2,11%)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Walmart-Amazon (+7,03%)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7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BB290-7CDF-42A4-8D4F-C22DA9C50B73}"/>
              </a:ext>
            </a:extLst>
          </p:cNvPr>
          <p:cNvSpPr txBox="1"/>
          <p:nvPr/>
        </p:nvSpPr>
        <p:spPr>
          <a:xfrm>
            <a:off x="148570" y="1191237"/>
            <a:ext cx="49367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+mj-lt"/>
              </a:rPr>
              <a:t>Risultati ottenuti con CERTA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3200" b="1" dirty="0">
                <a:solidFill>
                  <a:schemeClr val="bg1"/>
                </a:solidFill>
                <a:latin typeface="+mj-lt"/>
              </a:rPr>
              <a:t>Dataset Dirty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62B7F-62D2-4021-BE2F-F845DED43E72}"/>
              </a:ext>
            </a:extLst>
          </p:cNvPr>
          <p:cNvSpPr txBox="1"/>
          <p:nvPr/>
        </p:nvSpPr>
        <p:spPr>
          <a:xfrm>
            <a:off x="148570" y="2468509"/>
            <a:ext cx="48488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Unico peggioramento delle previsioni registrato: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iTunes-Amazon (-2,39%)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Miglioramento delle previsioni negli altri tre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Walmart-Amazon (+2,34%)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AC741CA-0813-4F22-A677-9798DD58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13" y="1508545"/>
            <a:ext cx="6860307" cy="38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18F23-D308-4012-B3C2-F5005D665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06" y="4336775"/>
            <a:ext cx="9242424" cy="1104900"/>
          </a:xfrm>
        </p:spPr>
        <p:txBody>
          <a:bodyPr/>
          <a:lstStyle/>
          <a:p>
            <a:r>
              <a:rPr lang="it-IT" dirty="0"/>
              <a:t>Grazie per l’attenzione</a:t>
            </a:r>
            <a:endParaRPr lang="en-US" dirty="0"/>
          </a:p>
        </p:txBody>
      </p: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4D4D3673-43A3-4DEA-B97A-E8A583EF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74" b="92661" l="10000" r="90000">
                        <a14:foregroundMark x1="30341" y1="92661" x2="30341" y2="92661"/>
                        <a14:foregroundMark x1="65341" y1="80428" x2="65341" y2="80428"/>
                        <a14:foregroundMark x1="36591" y1="27370" x2="38295" y2="27370"/>
                        <a14:foregroundMark x1="68182" y1="79511" x2="64545" y2="81193"/>
                        <a14:foregroundMark x1="28636" y1="79052" x2="32500" y2="87768"/>
                        <a14:foregroundMark x1="37614" y1="9174" x2="37614" y2="9174"/>
                        <a14:foregroundMark x1="75795" y1="25688" x2="75795" y2="25688"/>
                        <a14:foregroundMark x1="71705" y1="24159" x2="70682" y2="26606"/>
                        <a14:foregroundMark x1="69886" y1="25688" x2="77273" y2="29664"/>
                        <a14:foregroundMark x1="77273" y1="29664" x2="71818" y2="35474"/>
                        <a14:foregroundMark x1="71818" y1="35474" x2="71818" y2="35474"/>
                        <a14:foregroundMark x1="52500" y1="45260" x2="53523" y2="46789"/>
                        <a14:foregroundMark x1="55341" y1="36391" x2="51932" y2="51070"/>
                        <a14:foregroundMark x1="51932" y1="51070" x2="45000" y2="58410"/>
                        <a14:foregroundMark x1="45000" y1="58410" x2="44432" y2="42508"/>
                        <a14:foregroundMark x1="44432" y1="42508" x2="48068" y2="35474"/>
                        <a14:foregroundMark x1="48068" y1="35474" x2="50795" y2="41284"/>
                        <a14:foregroundMark x1="54318" y1="61162" x2="47955" y2="53517"/>
                        <a14:foregroundMark x1="47955" y1="53517" x2="49886" y2="56728"/>
                        <a14:foregroundMark x1="32955" y1="67737" x2="25795" y2="74618"/>
                        <a14:foregroundMark x1="25795" y1="74618" x2="33523" y2="66055"/>
                        <a14:foregroundMark x1="29886" y1="65291" x2="23864" y2="61468"/>
                        <a14:foregroundMark x1="23864" y1="61468" x2="29091" y2="65749"/>
                        <a14:foregroundMark x1="29091" y1="65749" x2="27955" y2="57034"/>
                        <a14:foregroundMark x1="27955" y1="57034" x2="35455" y2="72783"/>
                        <a14:foregroundMark x1="30000" y1="71713" x2="33182" y2="78287"/>
                        <a14:foregroundMark x1="33182" y1="78287" x2="28523" y2="72018"/>
                        <a14:foregroundMark x1="28523" y1="72018" x2="31818" y2="65138"/>
                        <a14:foregroundMark x1="31818" y1="65138" x2="33523" y2="72477"/>
                        <a14:foregroundMark x1="33523" y1="72477" x2="28523" y2="78593"/>
                        <a14:foregroundMark x1="28523" y1="78593" x2="31818" y2="68807"/>
                        <a14:foregroundMark x1="31818" y1="68807" x2="31023" y2="71254"/>
                        <a14:foregroundMark x1="51818" y1="38532" x2="48864" y2="37462"/>
                        <a14:foregroundMark x1="76477" y1="22324" x2="75568" y2="31193"/>
                        <a14:foregroundMark x1="75568" y1="31193" x2="70000" y2="21713"/>
                        <a14:foregroundMark x1="70000" y1="21713" x2="70795" y2="30734"/>
                        <a14:foregroundMark x1="70795" y1="30734" x2="71818" y2="23089"/>
                        <a14:foregroundMark x1="71818" y1="23089" x2="82955" y2="36391"/>
                        <a14:foregroundMark x1="82955" y1="36391" x2="75455" y2="23853"/>
                        <a14:foregroundMark x1="72955" y1="28746" x2="73068" y2="40826"/>
                        <a14:foregroundMark x1="73068" y1="40826" x2="71818" y2="37462"/>
                        <a14:foregroundMark x1="71818" y1="37462" x2="71818" y2="37462"/>
                        <a14:foregroundMark x1="34773" y1="17890" x2="42045" y2="19113"/>
                        <a14:foregroundMark x1="42045" y1="19113" x2="38750" y2="20948"/>
                        <a14:foregroundMark x1="35114" y1="17431" x2="40795" y2="16514"/>
                        <a14:foregroundMark x1="40795" y1="16514" x2="34886" y2="15291"/>
                        <a14:foregroundMark x1="34886" y1="15291" x2="40455" y2="18960"/>
                        <a14:foregroundMark x1="40455" y1="18960" x2="40227" y2="19419"/>
                        <a14:foregroundMark x1="35795" y1="17125" x2="36591" y2="15902"/>
                        <a14:foregroundMark x1="64659" y1="69878" x2="66705" y2="76300"/>
                        <a14:foregroundMark x1="66705" y1="76300" x2="61250" y2="73394"/>
                        <a14:foregroundMark x1="61250" y1="73394" x2="65795" y2="68043"/>
                        <a14:foregroundMark x1="65795" y1="68043" x2="68977" y2="71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1364" y="184629"/>
            <a:ext cx="4980709" cy="37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C1A3-70C9-4D3A-9CEF-74A0AB9B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Entity Resolution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2B007-99A8-4A20-8D4A-EC3EB2D085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Ampiamente studiato negli ultimi 50 anni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Numerose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applicazioni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Problematiche: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Bassa qualità dei 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Elevato numero di potenziali match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E79368C-3ECC-4CB7-9F0E-5E26DE6A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89" y="1349088"/>
            <a:ext cx="6851374" cy="46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7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7BEA-CAB6-4B59-8013-A41C6754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dei record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4981E0-0544-4A9C-94F4-EC71300D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43" y="1514235"/>
            <a:ext cx="8091113" cy="45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62CB-606D-42BE-BBC8-9FC0A6E8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528815-10B8-49D8-8291-1D0AE1F7DD9B}"/>
              </a:ext>
            </a:extLst>
          </p:cNvPr>
          <p:cNvGrpSpPr/>
          <p:nvPr/>
        </p:nvGrpSpPr>
        <p:grpSpPr>
          <a:xfrm>
            <a:off x="732863" y="1133989"/>
            <a:ext cx="6556911" cy="3787466"/>
            <a:chOff x="676591" y="1321969"/>
            <a:chExt cx="6556911" cy="3787466"/>
          </a:xfrm>
        </p:grpSpPr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B7277335-034E-44A0-AF3C-335D2C533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591" y="1321969"/>
              <a:ext cx="6556911" cy="28889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EA1342-6851-4625-90DE-A3130DA648E0}"/>
                </a:ext>
              </a:extLst>
            </p:cNvPr>
            <p:cNvSpPr txBox="1"/>
            <p:nvPr/>
          </p:nvSpPr>
          <p:spPr>
            <a:xfrm>
              <a:off x="3506905" y="4339994"/>
              <a:ext cx="8962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400" b="1" dirty="0"/>
                <a:t>. . .</a:t>
              </a:r>
              <a:endParaRPr lang="en-US" sz="4400" b="1" dirty="0"/>
            </a:p>
          </p:txBody>
        </p:sp>
      </p:grpSp>
      <p:sp>
        <p:nvSpPr>
          <p:cNvPr id="8" name="Cube 7">
            <a:extLst>
              <a:ext uri="{FF2B5EF4-FFF2-40B4-BE49-F238E27FC236}">
                <a16:creationId xmlns:a16="http://schemas.microsoft.com/office/drawing/2014/main" id="{E92B2932-5569-462B-A742-70B951707107}"/>
              </a:ext>
            </a:extLst>
          </p:cNvPr>
          <p:cNvSpPr/>
          <p:nvPr/>
        </p:nvSpPr>
        <p:spPr>
          <a:xfrm>
            <a:off x="9235152" y="1562508"/>
            <a:ext cx="1873637" cy="16379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600" b="1" dirty="0"/>
              <a:t>M</a:t>
            </a:r>
            <a:endParaRPr lang="en-US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523C9E-B754-4E01-A0B1-36793323EA9C}"/>
              </a:ext>
            </a:extLst>
          </p:cNvPr>
          <p:cNvCxnSpPr>
            <a:cxnSpLocks/>
          </p:cNvCxnSpPr>
          <p:nvPr/>
        </p:nvCxnSpPr>
        <p:spPr>
          <a:xfrm flipV="1">
            <a:off x="7557066" y="2578456"/>
            <a:ext cx="13899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5E6F151-1CFF-4736-B620-0428D9A42CF8}"/>
              </a:ext>
            </a:extLst>
          </p:cNvPr>
          <p:cNvSpPr txBox="1">
            <a:spLocks/>
          </p:cNvSpPr>
          <p:nvPr/>
        </p:nvSpPr>
        <p:spPr>
          <a:xfrm>
            <a:off x="353547" y="5199898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0" dirty="0"/>
              <a:t>Le prestazioni del sistema migliorano utizzando le Counterfactual Explanations?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7682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C9AC-12A8-48FA-A13E-5315C17D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Ditto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5458C-16F7-43AC-891F-24838021E2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Basato sul Deep Learning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Pre-Trained Language Models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Operazioni supportate:</a:t>
            </a:r>
          </a:p>
          <a:p>
            <a:r>
              <a:rPr lang="it-IT" dirty="0"/>
              <a:t>Data Augmentation</a:t>
            </a:r>
          </a:p>
          <a:p>
            <a:r>
              <a:rPr lang="it-IT" dirty="0"/>
              <a:t>Data Summarization</a:t>
            </a:r>
          </a:p>
          <a:p>
            <a:r>
              <a:rPr lang="it-IT" dirty="0"/>
              <a:t>Domain Knowledge Injection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AD6C3C-3354-42A9-A85D-8B9D4C10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51" y="2525440"/>
            <a:ext cx="6978211" cy="23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63CE1-B197-4441-8904-06AB745CA336}"/>
              </a:ext>
            </a:extLst>
          </p:cNvPr>
          <p:cNvSpPr txBox="1"/>
          <p:nvPr/>
        </p:nvSpPr>
        <p:spPr>
          <a:xfrm>
            <a:off x="371475" y="6197600"/>
            <a:ext cx="110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Yuliang</a:t>
            </a:r>
            <a:r>
              <a:rPr lang="en-US" dirty="0"/>
              <a:t> Li, </a:t>
            </a:r>
            <a:r>
              <a:rPr lang="en-US" dirty="0" err="1"/>
              <a:t>Jinfeng</a:t>
            </a:r>
            <a:r>
              <a:rPr lang="en-US" dirty="0"/>
              <a:t> Li, Yoshihiko </a:t>
            </a:r>
            <a:r>
              <a:rPr lang="en-US" dirty="0" err="1"/>
              <a:t>Suhara</a:t>
            </a:r>
            <a:r>
              <a:rPr lang="en-US" dirty="0"/>
              <a:t>, </a:t>
            </a:r>
            <a:r>
              <a:rPr lang="en-US" dirty="0" err="1"/>
              <a:t>AnHai</a:t>
            </a:r>
            <a:r>
              <a:rPr lang="en-US" dirty="0"/>
              <a:t> Doan, and Wang-</a:t>
            </a:r>
            <a:r>
              <a:rPr lang="en-US" dirty="0" err="1"/>
              <a:t>Chiew</a:t>
            </a:r>
            <a:r>
              <a:rPr lang="en-US" dirty="0"/>
              <a:t> Tan. 2020. Deep Entity Matching with Pre-Trained Language Models. PVLDB.</a:t>
            </a:r>
          </a:p>
        </p:txBody>
      </p:sp>
    </p:spTree>
    <p:extLst>
      <p:ext uri="{BB962C8B-B14F-4D97-AF65-F5344CB8AC3E}">
        <p14:creationId xmlns:p14="http://schemas.microsoft.com/office/powerpoint/2010/main" val="170637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6DC6-DCE6-46EE-BB6D-61C4F049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Augmentation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A7400-6E42-4A2E-80A1-DD8E6C1C15B9}"/>
              </a:ext>
            </a:extLst>
          </p:cNvPr>
          <p:cNvSpPr txBox="1"/>
          <p:nvPr/>
        </p:nvSpPr>
        <p:spPr>
          <a:xfrm>
            <a:off x="378008" y="1335753"/>
            <a:ext cx="3576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Tecnica per generare dati di addestramento aggiuntivi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Utilizzata</a:t>
            </a:r>
            <a:r>
              <a:rPr lang="en-US" sz="2400" dirty="0"/>
              <a:t> per </a:t>
            </a:r>
            <a:r>
              <a:rPr lang="en-US" sz="2400" dirty="0" err="1"/>
              <a:t>aumentare</a:t>
            </a:r>
            <a:r>
              <a:rPr lang="en-US" sz="2400" dirty="0"/>
              <a:t> le </a:t>
            </a:r>
            <a:r>
              <a:rPr lang="en-US" sz="2400" dirty="0" err="1"/>
              <a:t>dimensioni</a:t>
            </a:r>
            <a:r>
              <a:rPr lang="en-US" sz="2400" dirty="0"/>
              <a:t> del training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B6676-067C-4696-81C3-BB11AF87E5DB}"/>
              </a:ext>
            </a:extLst>
          </p:cNvPr>
          <p:cNvSpPr txBox="1"/>
          <p:nvPr/>
        </p:nvSpPr>
        <p:spPr>
          <a:xfrm>
            <a:off x="4131133" y="2028250"/>
            <a:ext cx="121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Record originale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EAD7E-2863-48A2-97A4-DBBBB65ADB4D}"/>
              </a:ext>
            </a:extLst>
          </p:cNvPr>
          <p:cNvSpPr txBox="1"/>
          <p:nvPr/>
        </p:nvSpPr>
        <p:spPr>
          <a:xfrm>
            <a:off x="4131133" y="3336334"/>
            <a:ext cx="121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Attribute Shuffle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F5DA4-9EE3-4F1E-934B-E79FFD89020C}"/>
              </a:ext>
            </a:extLst>
          </p:cNvPr>
          <p:cNvSpPr txBox="1"/>
          <p:nvPr/>
        </p:nvSpPr>
        <p:spPr>
          <a:xfrm>
            <a:off x="4131133" y="4644418"/>
            <a:ext cx="121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Attribute Del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C4224F8-8D5F-4EF1-8512-C03349E0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99" y="3218374"/>
            <a:ext cx="6463293" cy="882249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C339F3DD-D954-4950-84DF-0A874547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99" y="4519923"/>
            <a:ext cx="5215071" cy="895319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90877F3-9F6D-4E7E-957A-604502B2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99" y="1913558"/>
            <a:ext cx="6469826" cy="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3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4E4F-E341-414C-BE9E-ADD1ABC2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Limitazioni di Ditto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25FF79-5E95-4F19-A8D2-EC0C9553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269" y="1717090"/>
            <a:ext cx="5084762" cy="686092"/>
          </a:xfrm>
        </p:spPr>
        <p:txBody>
          <a:bodyPr>
            <a:noAutofit/>
          </a:bodyPr>
          <a:lstStyle/>
          <a:p>
            <a:r>
              <a:rPr lang="it-IT" sz="2400" dirty="0"/>
              <a:t>Impossibilità di comprendere le scelte del sistema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63DA075-3BF0-42DB-B9E4-0239E5AFD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65" y="3293398"/>
            <a:ext cx="9160126" cy="20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35501-8552-48E2-9F03-B3AFB66CC424}"/>
              </a:ext>
            </a:extLst>
          </p:cNvPr>
          <p:cNvSpPr txBox="1"/>
          <p:nvPr/>
        </p:nvSpPr>
        <p:spPr>
          <a:xfrm>
            <a:off x="927343" y="1679866"/>
            <a:ext cx="508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previsioni non hanno una spiegazione</a:t>
            </a:r>
          </a:p>
        </p:txBody>
      </p:sp>
    </p:spTree>
    <p:extLst>
      <p:ext uri="{BB962C8B-B14F-4D97-AF65-F5344CB8AC3E}">
        <p14:creationId xmlns:p14="http://schemas.microsoft.com/office/powerpoint/2010/main" val="404742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93FE80-D45A-41A4-9F96-42D0F6E1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37" y="1802731"/>
            <a:ext cx="6806162" cy="1152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261A0-4B45-4EEC-9ED5-59264C21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una Counterfactual Explanation?</a:t>
            </a:r>
            <a:endParaRPr lang="en-US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98F0117E-FF39-4BED-BC2D-AC4765536DC9}"/>
              </a:ext>
            </a:extLst>
          </p:cNvPr>
          <p:cNvSpPr/>
          <p:nvPr/>
        </p:nvSpPr>
        <p:spPr>
          <a:xfrm>
            <a:off x="932413" y="1908272"/>
            <a:ext cx="1086679" cy="10071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C9F5F-8586-4676-9FA3-D1230AB6324F}"/>
              </a:ext>
            </a:extLst>
          </p:cNvPr>
          <p:cNvSpPr txBox="1"/>
          <p:nvPr/>
        </p:nvSpPr>
        <p:spPr>
          <a:xfrm>
            <a:off x="2019092" y="1715108"/>
            <a:ext cx="9240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/>
              <a:t>(				,				 ) = y</a:t>
            </a:r>
            <a:endParaRPr 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3ECE-C339-40FD-AB9F-35CB2F7B87E3}"/>
              </a:ext>
            </a:extLst>
          </p:cNvPr>
          <p:cNvSpPr txBox="1"/>
          <p:nvPr/>
        </p:nvSpPr>
        <p:spPr>
          <a:xfrm>
            <a:off x="2343152" y="2022884"/>
            <a:ext cx="23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u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E9EF7-F59D-4A4F-B35C-E76D0D92DC15}"/>
              </a:ext>
            </a:extLst>
          </p:cNvPr>
          <p:cNvSpPr txBox="1"/>
          <p:nvPr/>
        </p:nvSpPr>
        <p:spPr>
          <a:xfrm>
            <a:off x="6248088" y="2024019"/>
            <a:ext cx="3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v</a:t>
            </a:r>
            <a:endParaRPr 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95E82-E7DF-4A56-B3B8-328410A8F195}"/>
              </a:ext>
            </a:extLst>
          </p:cNvPr>
          <p:cNvSpPr txBox="1"/>
          <p:nvPr/>
        </p:nvSpPr>
        <p:spPr>
          <a:xfrm>
            <a:off x="932414" y="3598030"/>
            <a:ext cx="10327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Una coppia di input </a:t>
            </a:r>
            <a:r>
              <a:rPr lang="en-US" sz="2800" dirty="0"/>
              <a:t>⟨𝑢’, 𝑣’⟩ </a:t>
            </a:r>
            <a:r>
              <a:rPr lang="en-US" sz="2800" dirty="0" err="1"/>
              <a:t>che</a:t>
            </a:r>
            <a:r>
              <a:rPr lang="en-US" sz="2800" dirty="0"/>
              <a:t> cambia una </a:t>
            </a:r>
            <a:r>
              <a:rPr lang="en-US" sz="2800" dirty="0" err="1"/>
              <a:t>predizione</a:t>
            </a:r>
            <a:r>
              <a:rPr lang="en-US" sz="2800" dirty="0"/>
              <a:t> in un </a:t>
            </a:r>
            <a:r>
              <a:rPr lang="en-US" sz="2800" dirty="0" err="1"/>
              <a:t>risultato</a:t>
            </a:r>
            <a:r>
              <a:rPr lang="en-US" sz="2800" dirty="0"/>
              <a:t> </a:t>
            </a:r>
            <a:r>
              <a:rPr lang="en-US" sz="2800" dirty="0" err="1"/>
              <a:t>desiderato</a:t>
            </a:r>
            <a:r>
              <a:rPr lang="en-US" sz="2800" dirty="0"/>
              <a:t>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2E9C5-4FDA-4C91-A6BC-751D037CE284}"/>
              </a:ext>
            </a:extLst>
          </p:cNvPr>
          <p:cNvSpPr txBox="1"/>
          <p:nvPr/>
        </p:nvSpPr>
        <p:spPr>
          <a:xfrm>
            <a:off x="4340087" y="4707517"/>
            <a:ext cx="3511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M(</a:t>
            </a:r>
            <a:r>
              <a:rPr lang="en-US" sz="4000" dirty="0"/>
              <a:t>⟨𝑢’, 𝑣 ’⟩</a:t>
            </a:r>
            <a:r>
              <a:rPr lang="it-IT" sz="4000" dirty="0"/>
              <a:t>) = y</a:t>
            </a:r>
            <a:r>
              <a:rPr lang="en-US" sz="4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389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61A0-4B45-4EEC-9ED5-59264C21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CERTA: Counterfactual Explanations</a:t>
            </a:r>
            <a:endParaRPr lang="en-US" dirty="0"/>
          </a:p>
        </p:txBody>
      </p:sp>
      <p:pic>
        <p:nvPicPr>
          <p:cNvPr id="9" name="Picture 8" descr="Graphical user interface, table, timeline&#10;&#10;Description automatically generated with medium confidence">
            <a:extLst>
              <a:ext uri="{FF2B5EF4-FFF2-40B4-BE49-F238E27FC236}">
                <a16:creationId xmlns:a16="http://schemas.microsoft.com/office/drawing/2014/main" id="{5BA1B315-4C8A-40DC-9A7B-D13B90F2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60" b="1004"/>
          <a:stretch/>
        </p:blipFill>
        <p:spPr>
          <a:xfrm>
            <a:off x="2692149" y="4094500"/>
            <a:ext cx="9032033" cy="851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6A16B-14D4-4078-B0AE-A75B03AD0DFF}"/>
              </a:ext>
            </a:extLst>
          </p:cNvPr>
          <p:cNvSpPr txBox="1"/>
          <p:nvPr/>
        </p:nvSpPr>
        <p:spPr>
          <a:xfrm>
            <a:off x="376408" y="2479469"/>
            <a:ext cx="2390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Coppia di record nel training set</a:t>
            </a:r>
            <a:endParaRPr lang="en-US" sz="2000" dirty="0"/>
          </a:p>
        </p:txBody>
      </p:sp>
      <p:pic>
        <p:nvPicPr>
          <p:cNvPr id="11" name="Picture 10" descr="Graphical user interface, table, timeline&#10;&#10;Description automatically generated with medium confidence">
            <a:extLst>
              <a:ext uri="{FF2B5EF4-FFF2-40B4-BE49-F238E27FC236}">
                <a16:creationId xmlns:a16="http://schemas.microsoft.com/office/drawing/2014/main" id="{28716AB4-627F-4B1C-9D78-FB8A7CF2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64"/>
          <a:stretch/>
        </p:blipFill>
        <p:spPr>
          <a:xfrm>
            <a:off x="2692149" y="2372561"/>
            <a:ext cx="9032033" cy="8516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166126-4464-43E2-9090-556CBA3BE0FB}"/>
              </a:ext>
            </a:extLst>
          </p:cNvPr>
          <p:cNvSpPr txBox="1"/>
          <p:nvPr/>
        </p:nvSpPr>
        <p:spPr>
          <a:xfrm>
            <a:off x="376408" y="4200651"/>
            <a:ext cx="2390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CE generata utilizzando CERTA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2E09E-054D-4942-98E2-EBB05F0FCC68}"/>
              </a:ext>
            </a:extLst>
          </p:cNvPr>
          <p:cNvSpPr txBox="1"/>
          <p:nvPr/>
        </p:nvSpPr>
        <p:spPr>
          <a:xfrm>
            <a:off x="371475" y="6197600"/>
            <a:ext cx="110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Tommaso Teofili, Donatella Firmani, Nick Koudas, Vincenzo Martello, Paolo Merialdo, Divesh Srivastava</a:t>
            </a:r>
            <a:r>
              <a:rPr lang="en-US" dirty="0"/>
              <a:t>. 2022. Effective Explanations for Entity Resolution Models. </a:t>
            </a:r>
            <a:r>
              <a:rPr lang="en-US" dirty="0" err="1"/>
              <a:t>arXiv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2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1567</TotalTime>
  <Words>383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UNIVERSITÀ DEGLI STUDI ROMA TRE</vt:lpstr>
      <vt:lpstr>Entity Resolution</vt:lpstr>
      <vt:lpstr>Struttura dei record</vt:lpstr>
      <vt:lpstr>Obiettivi</vt:lpstr>
      <vt:lpstr>Ditto</vt:lpstr>
      <vt:lpstr>Data Augmentation</vt:lpstr>
      <vt:lpstr>Limitazioni di Ditto</vt:lpstr>
      <vt:lpstr>Cos’è una Counterfactual Explanation?</vt:lpstr>
      <vt:lpstr>CERTA: Counterfactual Explanations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ROMA TRE</dc:title>
  <dc:creator>MATTEO MENICACCI</dc:creator>
  <cp:lastModifiedBy>Matteo Menicacci</cp:lastModifiedBy>
  <cp:revision>32</cp:revision>
  <dcterms:created xsi:type="dcterms:W3CDTF">2022-07-04T09:47:01Z</dcterms:created>
  <dcterms:modified xsi:type="dcterms:W3CDTF">2023-08-16T07:34:22Z</dcterms:modified>
</cp:coreProperties>
</file>