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2" r:id="rId15"/>
    <p:sldId id="271" r:id="rId16"/>
    <p:sldId id="280" r:id="rId17"/>
    <p:sldId id="281" r:id="rId18"/>
    <p:sldId id="284" r:id="rId19"/>
    <p:sldId id="283" r:id="rId20"/>
    <p:sldId id="282" r:id="rId21"/>
    <p:sldId id="267" r:id="rId22"/>
    <p:sldId id="268" r:id="rId23"/>
    <p:sldId id="285" r:id="rId24"/>
    <p:sldId id="286" r:id="rId25"/>
    <p:sldId id="288" r:id="rId26"/>
    <p:sldId id="289" r:id="rId27"/>
    <p:sldId id="291" r:id="rId28"/>
    <p:sldId id="292" r:id="rId29"/>
    <p:sldId id="293" r:id="rId30"/>
    <p:sldId id="294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A3F034-7B26-4AF5-9B6E-92667096F62E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08/09/2022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2EF2D4-F391-46BA-BDD2-E264443B4CD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55F30D6-E9B9-40DB-A5B5-AAE9F773CBAA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08/09/2022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1E95618-763C-449A-B244-4E01F4E57CF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 descr="Diagrama&#10;&#10;Descrição gerada automaticamente com confiança baixa"/>
          <p:cNvPicPr/>
          <p:nvPr/>
        </p:nvPicPr>
        <p:blipFill>
          <a:blip r:embed="rId2"/>
          <a:srcRect r="1759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3960000" y="65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Introdução HTML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1004760" y="180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latin typeface="Arial"/>
              </a:rPr>
              <a:t>O HTML é uma linguagem de marcação. </a:t>
            </a: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latin typeface="Arial"/>
              </a:rPr>
              <a:t>Estas linguagens são compostas de códigos que delimitam conteúdos específicos, segundo uma sintaxe própria. O HTML tem códigos para criar paginas na web. </a:t>
            </a: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latin typeface="Arial"/>
              </a:rPr>
              <a:t>Estes códigos que definem o tipo de letra, qual o tamanho, cor, espaçamento, e várias outras características do site. </a:t>
            </a:r>
          </a:p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latin typeface="Arial"/>
              </a:rPr>
              <a:t> A cada nova versão, o HTML fica mais fácil de utilizar, e adquire mais funções.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3" name="TextShape 2">
            <a:extLst>
              <a:ext uri="{FF2B5EF4-FFF2-40B4-BE49-F238E27FC236}">
                <a16:creationId xmlns:a16="http://schemas.microsoft.com/office/drawing/2014/main" id="{5B625A2E-2931-01E6-8873-CFCB9D0A874F}"/>
              </a:ext>
            </a:extLst>
          </p:cNvPr>
          <p:cNvSpPr txBox="1"/>
          <p:nvPr/>
        </p:nvSpPr>
        <p:spPr>
          <a:xfrm>
            <a:off x="847980" y="1546601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&lt;!DOCTYPE html&gt;</a:t>
            </a:r>
          </a:p>
          <a:p>
            <a:pPr>
              <a:lnSpc>
                <a:spcPct val="100000"/>
              </a:lnSpc>
            </a:pPr>
            <a:endParaRPr lang="en-GB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    &lt;html&gt;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Arial"/>
              </a:rPr>
              <a:t>         &lt;head&gt;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               &lt;title&gt; </a:t>
            </a:r>
            <a:r>
              <a:rPr lang="en-GB" sz="2400" b="1" strike="noStrike" spc="-1" dirty="0" err="1">
                <a:latin typeface="Arial"/>
              </a:rPr>
              <a:t>Aqui</a:t>
            </a:r>
            <a:r>
              <a:rPr lang="en-GB" sz="2400" b="1" strike="noStrike" spc="-1" dirty="0">
                <a:latin typeface="Arial"/>
              </a:rPr>
              <a:t> </a:t>
            </a:r>
            <a:r>
              <a:rPr lang="en-GB" sz="2400" b="1" strike="noStrike" spc="-1" dirty="0" err="1">
                <a:latin typeface="Arial"/>
              </a:rPr>
              <a:t>vai</a:t>
            </a:r>
            <a:r>
              <a:rPr lang="en-GB" sz="2400" b="1" strike="noStrike" spc="-1" dirty="0">
                <a:latin typeface="Arial"/>
              </a:rPr>
              <a:t> o </a:t>
            </a:r>
            <a:r>
              <a:rPr lang="en-GB" sz="2400" b="1" strike="noStrike" spc="-1" dirty="0" err="1">
                <a:latin typeface="Arial"/>
              </a:rPr>
              <a:t>titulo</a:t>
            </a:r>
            <a:r>
              <a:rPr lang="en-GB" sz="2400" b="1" strike="noStrike" spc="-1" dirty="0">
                <a:latin typeface="Arial"/>
              </a:rPr>
              <a:t> da </a:t>
            </a:r>
            <a:r>
              <a:rPr lang="en-GB" sz="2400" b="1" strike="noStrike" spc="-1" dirty="0" err="1">
                <a:latin typeface="Arial"/>
              </a:rPr>
              <a:t>pagina</a:t>
            </a:r>
            <a:r>
              <a:rPr lang="en-GB" sz="2400" b="1" strike="noStrike" spc="-1" dirty="0">
                <a:latin typeface="Arial"/>
              </a:rPr>
              <a:t> </a:t>
            </a:r>
            <a:r>
              <a:rPr lang="en-GB" sz="2400" b="0" strike="noStrike" spc="-1" dirty="0">
                <a:latin typeface="Arial"/>
              </a:rPr>
              <a:t>&lt;/title&gt;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	    &lt;meta http-</a:t>
            </a:r>
            <a:r>
              <a:rPr lang="en-GB" sz="2400" b="0" strike="noStrike" spc="-1" dirty="0" err="1">
                <a:latin typeface="Arial"/>
              </a:rPr>
              <a:t>equiv</a:t>
            </a:r>
            <a:r>
              <a:rPr lang="en-GB" sz="2400" b="0" strike="noStrike" spc="-1" dirty="0">
                <a:latin typeface="Arial"/>
              </a:rPr>
              <a:t>=“Content-Type” content=“text/</a:t>
            </a:r>
            <a:r>
              <a:rPr lang="en-GB" sz="2400" b="0" strike="noStrike" spc="-1" dirty="0" err="1">
                <a:latin typeface="Arial"/>
              </a:rPr>
              <a:t>html;tcharset</a:t>
            </a:r>
            <a:r>
              <a:rPr lang="en-GB" sz="2400" b="0" strike="noStrike" spc="-1" dirty="0">
                <a:latin typeface="Arial"/>
              </a:rPr>
              <a:t>=utf-8”&gt;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Arial"/>
              </a:rPr>
              <a:t>         &lt;/head&gt;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         &lt;body&gt;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Arial"/>
              </a:rPr>
              <a:t>             &lt;h2 align=“</a:t>
            </a:r>
            <a:r>
              <a:rPr lang="en-GB" sz="2400" spc="-1" dirty="0" err="1">
                <a:latin typeface="Arial"/>
              </a:rPr>
              <a:t>center</a:t>
            </a:r>
            <a:r>
              <a:rPr lang="en-GB" sz="2400" spc="-1" dirty="0">
                <a:latin typeface="Arial"/>
              </a:rPr>
              <a:t>” &gt; </a:t>
            </a:r>
            <a:r>
              <a:rPr lang="en-GB" sz="2400" b="1" spc="-1" dirty="0" err="1">
                <a:latin typeface="Arial"/>
              </a:rPr>
              <a:t>Aqui</a:t>
            </a:r>
            <a:r>
              <a:rPr lang="en-GB" sz="2400" b="1" spc="-1" dirty="0">
                <a:latin typeface="Arial"/>
              </a:rPr>
              <a:t> </a:t>
            </a:r>
            <a:r>
              <a:rPr lang="en-GB" sz="2400" b="1" spc="-1" dirty="0" err="1">
                <a:latin typeface="Arial"/>
              </a:rPr>
              <a:t>vai</a:t>
            </a:r>
            <a:r>
              <a:rPr lang="en-GB" sz="2400" b="1" spc="-1" dirty="0">
                <a:latin typeface="Arial"/>
              </a:rPr>
              <a:t> o </a:t>
            </a:r>
            <a:r>
              <a:rPr lang="en-GB" sz="2400" b="1" spc="-1" dirty="0" err="1">
                <a:latin typeface="Arial"/>
              </a:rPr>
              <a:t>cabeçalho</a:t>
            </a:r>
            <a:r>
              <a:rPr lang="en-GB" sz="2400" b="1" spc="-1" dirty="0">
                <a:latin typeface="Arial"/>
              </a:rPr>
              <a:t> do </a:t>
            </a:r>
            <a:r>
              <a:rPr lang="en-GB" sz="2400" b="1" spc="-1" dirty="0" err="1">
                <a:latin typeface="Arial"/>
              </a:rPr>
              <a:t>texto</a:t>
            </a:r>
            <a:r>
              <a:rPr lang="en-GB" sz="2400" b="1" spc="-1" dirty="0">
                <a:latin typeface="Arial"/>
              </a:rPr>
              <a:t> </a:t>
            </a:r>
            <a:r>
              <a:rPr lang="en-GB" sz="2400" spc="-1" dirty="0">
                <a:latin typeface="Arial"/>
              </a:rPr>
              <a:t>&lt;/h2&gt;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             &lt;div&gt; </a:t>
            </a:r>
            <a:r>
              <a:rPr lang="en-GB" sz="2400" b="1" strike="noStrike" spc="-1" dirty="0" err="1">
                <a:latin typeface="Arial"/>
              </a:rPr>
              <a:t>Aqui</a:t>
            </a:r>
            <a:r>
              <a:rPr lang="en-GB" sz="2400" b="1" strike="noStrike" spc="-1" dirty="0">
                <a:latin typeface="Arial"/>
              </a:rPr>
              <a:t> </a:t>
            </a:r>
            <a:r>
              <a:rPr lang="en-GB" sz="2400" b="1" strike="noStrike" spc="-1" dirty="0" err="1">
                <a:latin typeface="Arial"/>
              </a:rPr>
              <a:t>vai</a:t>
            </a:r>
            <a:r>
              <a:rPr lang="en-GB" sz="2400" b="1" strike="noStrike" spc="-1" dirty="0">
                <a:latin typeface="Arial"/>
              </a:rPr>
              <a:t> o </a:t>
            </a:r>
            <a:r>
              <a:rPr lang="en-GB" sz="2400" b="1" strike="noStrike" spc="-1" dirty="0" err="1">
                <a:latin typeface="Arial"/>
              </a:rPr>
              <a:t>texto</a:t>
            </a:r>
            <a:r>
              <a:rPr lang="en-GB" sz="2400" b="1" strike="noStrike" spc="-1" dirty="0">
                <a:latin typeface="Arial"/>
              </a:rPr>
              <a:t> do </a:t>
            </a:r>
            <a:r>
              <a:rPr lang="en-GB" sz="2400" b="1" strike="noStrike" spc="-1" dirty="0" err="1">
                <a:latin typeface="Arial"/>
              </a:rPr>
              <a:t>seu</a:t>
            </a:r>
            <a:r>
              <a:rPr lang="en-GB" sz="2400" b="1" strike="noStrike" spc="-1" dirty="0">
                <a:latin typeface="Arial"/>
              </a:rPr>
              <a:t> site </a:t>
            </a:r>
            <a:r>
              <a:rPr lang="en-GB" sz="2400" b="0" strike="noStrike" spc="-1" dirty="0">
                <a:latin typeface="Arial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Arial"/>
              </a:rPr>
              <a:t>        &lt;/body&gt;</a:t>
            </a: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latin typeface="Arial"/>
              </a:rPr>
              <a:t>    &lt;/html&gt; 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2FB47E0F-B2AD-6C8F-D32B-1EED44AC05E1}"/>
              </a:ext>
            </a:extLst>
          </p:cNvPr>
          <p:cNvSpPr txBox="1"/>
          <p:nvPr/>
        </p:nvSpPr>
        <p:spPr>
          <a:xfrm>
            <a:off x="4166478" y="297859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Estrutura 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4981320" y="340560"/>
            <a:ext cx="3182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Estrutura HTML</a:t>
            </a:r>
            <a:r>
              <a:rPr lang="pt-BR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58" name="Imagem 2"/>
          <p:cNvPicPr/>
          <p:nvPr/>
        </p:nvPicPr>
        <p:blipFill>
          <a:blip r:embed="rId4"/>
          <a:stretch/>
        </p:blipFill>
        <p:spPr>
          <a:xfrm>
            <a:off x="1920809" y="1156929"/>
            <a:ext cx="7813640" cy="500319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m 6_1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8_1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53040D-24D2-EC23-0238-9A671EE61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176"/>
              </p:ext>
            </p:extLst>
          </p:nvPr>
        </p:nvGraphicFramePr>
        <p:xfrm>
          <a:off x="838200" y="2875527"/>
          <a:ext cx="10515600" cy="2801313"/>
        </p:xfrm>
        <a:graphic>
          <a:graphicData uri="http://schemas.openxmlformats.org/drawingml/2006/table">
            <a:tbl>
              <a:tblPr/>
              <a:tblGrid>
                <a:gridCol w="6237849">
                  <a:extLst>
                    <a:ext uri="{9D8B030D-6E8A-4147-A177-3AD203B41FA5}">
                      <a16:colId xmlns:a16="http://schemas.microsoft.com/office/drawing/2014/main" val="2787673098"/>
                    </a:ext>
                  </a:extLst>
                </a:gridCol>
                <a:gridCol w="4277751">
                  <a:extLst>
                    <a:ext uri="{9D8B030D-6E8A-4147-A177-3AD203B41FA5}">
                      <a16:colId xmlns:a16="http://schemas.microsoft.com/office/drawing/2014/main" val="1736483587"/>
                    </a:ext>
                  </a:extLst>
                </a:gridCol>
              </a:tblGrid>
              <a:tr h="933771">
                <a:tc>
                  <a:txBody>
                    <a:bodyPr/>
                    <a:lstStyle/>
                    <a:p>
                      <a:r>
                        <a:rPr lang="pt-BR" sz="2800" b="1" dirty="0"/>
                        <a:t>&lt;h1&gt;</a:t>
                      </a:r>
                      <a:r>
                        <a:rPr lang="pt-BR" sz="2800" dirty="0"/>
                        <a:t>Este é um título H1. </a:t>
                      </a:r>
                      <a:r>
                        <a:rPr lang="pt-BR" sz="2800" b="1" dirty="0"/>
                        <a:t>&lt;/h1&gt;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Este é um título H1.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03933"/>
                  </a:ext>
                </a:extLst>
              </a:tr>
              <a:tr h="933771">
                <a:tc>
                  <a:txBody>
                    <a:bodyPr/>
                    <a:lstStyle/>
                    <a:p>
                      <a:r>
                        <a:rPr lang="pt-BR" sz="2800" b="1" dirty="0"/>
                        <a:t>&lt;h2&gt;</a:t>
                      </a:r>
                      <a:r>
                        <a:rPr lang="pt-BR" sz="2800" dirty="0"/>
                        <a:t>Este é um título H2. </a:t>
                      </a:r>
                      <a:r>
                        <a:rPr lang="pt-BR" sz="2800" b="1" dirty="0"/>
                        <a:t>&lt;/h2&gt;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Este é um título H2.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761"/>
                  </a:ext>
                </a:extLst>
              </a:tr>
              <a:tr h="933771">
                <a:tc>
                  <a:txBody>
                    <a:bodyPr/>
                    <a:lstStyle/>
                    <a:p>
                      <a:r>
                        <a:rPr lang="pt-BR" sz="2800" b="1" dirty="0"/>
                        <a:t>&lt;h3&gt;</a:t>
                      </a:r>
                      <a:r>
                        <a:rPr lang="pt-BR" sz="2800" dirty="0"/>
                        <a:t>Este é um título H3. </a:t>
                      </a:r>
                      <a:r>
                        <a:rPr lang="pt-BR" sz="2800" b="1" dirty="0"/>
                        <a:t>&lt;/h3&gt;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Este é um título H3.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2575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68954E-A5B6-D355-3273-4FD085F4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41" y="1659558"/>
            <a:ext cx="1175391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Tags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de título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também mudam o tamanho de uma fonte, criando um "título" em negrito para um parágrafo ou texto: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711B4334-A33F-CD5B-B3AC-4F4D548793B1}"/>
              </a:ext>
            </a:extLst>
          </p:cNvPr>
          <p:cNvSpPr/>
          <p:nvPr/>
        </p:nvSpPr>
        <p:spPr>
          <a:xfrm>
            <a:off x="4981320" y="340560"/>
            <a:ext cx="3182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Estrutura HTML</a:t>
            </a:r>
            <a:r>
              <a:rPr lang="pt-BR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BF7-FB84-B426-8A61-C1B7D479DF2A}"/>
              </a:ext>
            </a:extLst>
          </p:cNvPr>
          <p:cNvSpPr txBox="1"/>
          <p:nvPr/>
        </p:nvSpPr>
        <p:spPr>
          <a:xfrm>
            <a:off x="1055078" y="1209240"/>
            <a:ext cx="9479602" cy="502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representar um paragrafo em HTML usamos a </a:t>
            </a:r>
            <a:r>
              <a:rPr lang="pt-BR" sz="2200" dirty="0" err="1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sz="2200" dirty="0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r>
              <a:rPr lang="pt-BR" sz="2200" dirty="0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são usados para agrupar os conteúdos relacionados. </a:t>
            </a:r>
            <a:endParaRPr lang="pt-BR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rgbClr val="1B1B1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&lt;p&gt; </a:t>
            </a:r>
            <a:r>
              <a:rPr lang="pt-B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 é o primeiro parágrafo do texto. Este é o primeiro parágrafo do texto.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Este é o primeiro parágrafo do texto. Este é o primeiro parágrafo do texto.  </a:t>
            </a:r>
            <a:r>
              <a:rPr lang="pt-BR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r>
              <a:rPr lang="pt-B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Este é o segundo parágrafo do texto. Este é o segundo parágrafo do texto.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Este é o segundo parágrafo do texto. Este é o segundo parágrafo do texto.</a:t>
            </a:r>
            <a:r>
              <a:rPr lang="pt-BR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&lt;/p&gt;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3336484" y="-4269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Parágrafos em 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BF7-FB84-B426-8A61-C1B7D479DF2A}"/>
              </a:ext>
            </a:extLst>
          </p:cNvPr>
          <p:cNvSpPr txBox="1"/>
          <p:nvPr/>
        </p:nvSpPr>
        <p:spPr>
          <a:xfrm>
            <a:off x="1055078" y="1209240"/>
            <a:ext cx="9479602" cy="473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quebrar uma linha, ou seja, para o HTML dar um salto de uma linha para outra (o que acontece quando damos </a:t>
            </a:r>
            <a:r>
              <a:rPr lang="pt-BR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em um editor de textos), usamos a </a:t>
            </a:r>
            <a:r>
              <a:rPr lang="pt-BR" sz="2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Primeiro linha 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Segunda linha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Terceira linha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Quarta linha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2844114" y="-7202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Quebra de linha em HTML</a:t>
            </a:r>
          </a:p>
        </p:txBody>
      </p:sp>
    </p:spTree>
    <p:extLst>
      <p:ext uri="{BB962C8B-B14F-4D97-AF65-F5344CB8AC3E}">
        <p14:creationId xmlns:p14="http://schemas.microsoft.com/office/powerpoint/2010/main" val="406739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4435021" y="-14649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Cor em HTML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7DF1A-1B29-BB2E-27CD-E46292AD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74" y="1387494"/>
            <a:ext cx="986145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As cores são definidas através do elemento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&lt;FONT&gt;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, usando o sistema RGB para cores: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&lt;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FONT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COLOR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Times New Roman" panose="02020603050405020304" pitchFamily="18" charset="0"/>
              </a:rPr>
              <a:t>"#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Times New Roman" panose="02020603050405020304" pitchFamily="18" charset="0"/>
              </a:rPr>
              <a:t>rrggbb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Times New Roman" panose="02020603050405020304" pitchFamily="18" charset="0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&gt;Texto colorido&lt;/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FONT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O</a:t>
            </a:r>
            <a:r>
              <a:rPr lang="pt-BR" altLang="pt-BR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u você pode definir usando também o nome da cor em inglês: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FONT </a:t>
            </a:r>
            <a:r>
              <a:rPr kumimoji="0" lang="en-US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="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purple"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&gt;</a:t>
            </a:r>
            <a:r>
              <a:rPr kumimoji="0" lang="en-US" altLang="pt-B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Texto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pt-B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em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pt-B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roxo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.&lt;/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FONT</a:t>
            </a:r>
            <a:r>
              <a:rPr kumimoji="0" lang="en-US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Assim, um trecho de texto pode ter uma cor diferente da definição geral de cores, feita através dos atributos de &lt;BODY&gt;.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42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4435021" y="-14649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Fonte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 em 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3382B8-D7B2-00EE-81E1-69DD4CFA98B2}"/>
              </a:ext>
            </a:extLst>
          </p:cNvPr>
          <p:cNvSpPr txBox="1"/>
          <p:nvPr/>
        </p:nvSpPr>
        <p:spPr>
          <a:xfrm>
            <a:off x="1336431" y="1101947"/>
            <a:ext cx="95097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000000"/>
                </a:solidFill>
                <a:effectLst/>
              </a:rPr>
              <a:t>Para alterar o tipo de fonte de um texto em HTML, usamos o atribute </a:t>
            </a:r>
            <a:r>
              <a:rPr lang="pt-BR" sz="2800" b="1" i="0" dirty="0">
                <a:solidFill>
                  <a:srgbClr val="000000"/>
                </a:solidFill>
                <a:effectLst/>
              </a:rPr>
              <a:t>face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, da </a:t>
            </a:r>
            <a:r>
              <a:rPr lang="pt-BR" sz="2800" b="0" i="0" dirty="0" err="1">
                <a:solidFill>
                  <a:srgbClr val="000000"/>
                </a:solidFill>
                <a:effectLst/>
              </a:rPr>
              <a:t>tag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 &lt;</a:t>
            </a:r>
            <a:r>
              <a:rPr lang="pt-BR" sz="2800" b="0" i="0" dirty="0" err="1">
                <a:solidFill>
                  <a:srgbClr val="000000"/>
                </a:solidFill>
                <a:effectLst/>
              </a:rPr>
              <a:t>font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&gt;.</a:t>
            </a:r>
            <a:br>
              <a:rPr lang="pt-BR" sz="2800" dirty="0"/>
            </a:br>
            <a:endParaRPr lang="pt-BR" sz="2800" dirty="0"/>
          </a:p>
          <a:p>
            <a:r>
              <a:rPr lang="pt-BR" sz="2800" b="0" i="0" dirty="0">
                <a:solidFill>
                  <a:srgbClr val="000000"/>
                </a:solidFill>
                <a:effectLst/>
              </a:rPr>
              <a:t>A sintaxe desta </a:t>
            </a:r>
            <a:r>
              <a:rPr lang="pt-BR" sz="2800" b="0" i="0" dirty="0" err="1">
                <a:solidFill>
                  <a:srgbClr val="000000"/>
                </a:solidFill>
                <a:effectLst/>
              </a:rPr>
              <a:t>tag</a:t>
            </a:r>
            <a:r>
              <a:rPr lang="pt-BR" sz="2800" b="0" i="0" dirty="0">
                <a:solidFill>
                  <a:srgbClr val="000000"/>
                </a:solidFill>
                <a:effectLst/>
              </a:rPr>
              <a:t> e do atributo é:</a:t>
            </a:r>
          </a:p>
          <a:p>
            <a:br>
              <a:rPr lang="pt-BR" sz="2800" dirty="0"/>
            </a:br>
            <a:r>
              <a:rPr lang="pt-BR" sz="2800" b="0" i="0" dirty="0">
                <a:effectLst/>
              </a:rPr>
              <a:t>&lt;</a:t>
            </a:r>
            <a:r>
              <a:rPr lang="pt-BR" sz="2800" b="0" i="0" dirty="0" err="1">
                <a:effectLst/>
              </a:rPr>
              <a:t>font</a:t>
            </a:r>
            <a:r>
              <a:rPr lang="pt-BR" sz="2800" b="0" i="0" dirty="0">
                <a:effectLst/>
              </a:rPr>
              <a:t> </a:t>
            </a:r>
            <a:r>
              <a:rPr lang="pt-BR" sz="2800" b="1" i="0" dirty="0">
                <a:effectLst/>
              </a:rPr>
              <a:t>face</a:t>
            </a:r>
            <a:r>
              <a:rPr lang="pt-BR" sz="2800" b="0" i="0" dirty="0">
                <a:effectLst/>
              </a:rPr>
              <a:t>="NOME DA FONTE"&gt; Aqui é seu texto que está com a fonte "NOME DA FONTE" &lt;/</a:t>
            </a:r>
            <a:r>
              <a:rPr lang="pt-BR" sz="2800" b="0" i="0" dirty="0" err="1">
                <a:effectLst/>
              </a:rPr>
              <a:t>font</a:t>
            </a:r>
            <a:r>
              <a:rPr lang="pt-BR" sz="2800" b="0" i="0" dirty="0">
                <a:effectLst/>
              </a:rPr>
              <a:t>&gt;</a:t>
            </a:r>
          </a:p>
          <a:p>
            <a:endParaRPr lang="pt-BR" sz="2800" dirty="0"/>
          </a:p>
          <a:p>
            <a:r>
              <a:rPr lang="pt-BR" sz="2800" dirty="0"/>
              <a:t>Por exemplo:</a:t>
            </a:r>
          </a:p>
          <a:p>
            <a:r>
              <a:rPr lang="fr-FR" sz="2800" dirty="0"/>
              <a:t>&lt;font face="Arial"&gt; </a:t>
            </a:r>
            <a:r>
              <a:rPr lang="fr-FR" sz="2800" dirty="0">
                <a:solidFill>
                  <a:srgbClr val="FF0000"/>
                </a:solidFill>
              </a:rPr>
              <a:t>Arial</a:t>
            </a:r>
            <a:r>
              <a:rPr lang="fr-FR" sz="2800" dirty="0"/>
              <a:t> &lt;/font&gt; </a:t>
            </a:r>
          </a:p>
          <a:p>
            <a:r>
              <a:rPr lang="fr-FR" sz="2800" dirty="0"/>
              <a:t>&lt;font face="Courier"&gt; </a:t>
            </a:r>
            <a:r>
              <a:rPr lang="fr-FR" sz="2800" dirty="0">
                <a:solidFill>
                  <a:srgbClr val="FF0000"/>
                </a:solidFill>
              </a:rPr>
              <a:t>Courier</a:t>
            </a:r>
            <a:r>
              <a:rPr lang="fr-FR" sz="2800" dirty="0"/>
              <a:t> &lt;/font&gt; </a:t>
            </a:r>
          </a:p>
          <a:p>
            <a:r>
              <a:rPr lang="fr-FR" sz="2800" dirty="0"/>
              <a:t>&lt;font face="Georgia"&gt; </a:t>
            </a:r>
            <a:r>
              <a:rPr lang="fr-FR" sz="2800" dirty="0">
                <a:solidFill>
                  <a:srgbClr val="FF0000"/>
                </a:solidFill>
              </a:rPr>
              <a:t>Georgia</a:t>
            </a:r>
            <a:r>
              <a:rPr lang="fr-FR" sz="2800" dirty="0"/>
              <a:t> &lt;/font&gt;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8202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3098590" y="5258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Tamanho da fonte e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m 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92E97-5750-2572-7A0C-77771C40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78" y="1325160"/>
            <a:ext cx="105152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O tamanho da fonte usamos a </a:t>
            </a:r>
            <a:r>
              <a:rPr lang="pt-BR" altLang="pt-BR" sz="28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tag</a:t>
            </a:r>
            <a:r>
              <a:rPr lang="pt-BR" altLang="pt-BR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&lt;</a:t>
            </a:r>
            <a:r>
              <a:rPr lang="pt-BR" altLang="pt-BR" sz="2800" dirty="0" err="1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Font</a:t>
            </a:r>
            <a:r>
              <a:rPr lang="pt-BR" altLang="pt-BR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SIZE&gt;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&lt;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FONT 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SIZE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=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Times New Roman" panose="02020603050405020304" pitchFamily="18" charset="0"/>
              </a:rPr>
              <a:t>tamanho_da_letra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&gt;Texto&lt;/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permite que o autor do documento altere o tamanho das letras em trechos específicos de texto.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Por exemplo: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&lt;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size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="1"&gt; Tamanho desta fonte:  1&lt;/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br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&lt;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size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="2"&gt; Tamanho desta fonte:  2&lt;/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br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&lt;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size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="3"&gt; Tamanho desta fonte:  3&lt;/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font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br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/&gt;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6_2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_2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B89BF7-FB84-B426-8A61-C1B7D479DF2A}"/>
              </a:ext>
            </a:extLst>
          </p:cNvPr>
          <p:cNvSpPr txBox="1"/>
          <p:nvPr/>
        </p:nvSpPr>
        <p:spPr>
          <a:xfrm>
            <a:off x="1055078" y="1209240"/>
            <a:ext cx="9479602" cy="569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 em </a:t>
            </a:r>
            <a:r>
              <a:rPr lang="pt-BR" sz="2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negrito</a:t>
            </a:r>
            <a:r>
              <a:rPr lang="pt-BR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usamos a </a:t>
            </a:r>
            <a:r>
              <a:rPr lang="pt-BR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pt-BR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&lt;b&gt;</a:t>
            </a:r>
          </a:p>
          <a:p>
            <a:pPr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 que você deseja que fique em negrito</a:t>
            </a:r>
          </a:p>
          <a:p>
            <a:pPr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&lt;/b&gt;</a:t>
            </a:r>
          </a:p>
          <a:p>
            <a:pPr>
              <a:spcAft>
                <a:spcPts val="800"/>
              </a:spcAft>
            </a:pPr>
            <a:endParaRPr lang="pt-BR" sz="28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 em </a:t>
            </a:r>
            <a:r>
              <a:rPr lang="pt-BR" sz="28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itálico</a:t>
            </a:r>
            <a:r>
              <a:rPr lang="pt-B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use as seguintes </a:t>
            </a:r>
            <a:r>
              <a:rPr lang="pt-BR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  <a:r>
              <a:rPr lang="pt-B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mesma maneira:</a:t>
            </a:r>
          </a:p>
          <a:p>
            <a:pPr>
              <a:spcAft>
                <a:spcPts val="800"/>
              </a:spcAft>
            </a:pPr>
            <a:r>
              <a:rPr lang="pt-B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&lt;i&gt; </a:t>
            </a:r>
          </a:p>
          <a:p>
            <a:pPr>
              <a:spcAft>
                <a:spcPts val="800"/>
              </a:spcAft>
            </a:pPr>
            <a:r>
              <a:rPr lang="pt-B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 que você deseja que fique em itálico </a:t>
            </a:r>
          </a:p>
          <a:p>
            <a:pPr>
              <a:spcAft>
                <a:spcPts val="800"/>
              </a:spcAft>
            </a:pPr>
            <a:r>
              <a:rPr lang="pt-B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&lt;/i&gt;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587A070-F770-FD9B-A56A-65B3641EC8BF}"/>
              </a:ext>
            </a:extLst>
          </p:cNvPr>
          <p:cNvSpPr txBox="1"/>
          <p:nvPr/>
        </p:nvSpPr>
        <p:spPr>
          <a:xfrm>
            <a:off x="2844114" y="-7202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Negrito e Itálico em HTML</a:t>
            </a:r>
          </a:p>
        </p:txBody>
      </p:sp>
    </p:spTree>
    <p:extLst>
      <p:ext uri="{BB962C8B-B14F-4D97-AF65-F5344CB8AC3E}">
        <p14:creationId xmlns:p14="http://schemas.microsoft.com/office/powerpoint/2010/main" val="148697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84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414320" y="303120"/>
            <a:ext cx="3363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O que é GitHub</a:t>
            </a:r>
            <a:r>
              <a:rPr lang="pt-BR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504440" y="1838160"/>
            <a:ext cx="404604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Um lugar na nuvem onde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podemos hospedar nossos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projetos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863480" y="1838160"/>
            <a:ext cx="40460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Uma ferramenta/plataforma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se trabalhar de forma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colaborativa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88" name="Gráfico 9" descr="Selo Tick1 com preenchimento sólido"/>
          <p:cNvPicPr/>
          <p:nvPr/>
        </p:nvPicPr>
        <p:blipFill>
          <a:blip r:embed="rId4"/>
          <a:stretch/>
        </p:blipFill>
        <p:spPr>
          <a:xfrm>
            <a:off x="502200" y="19814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89" name="Gráfico 13" descr="Selo Tick1 com preenchimento sólido"/>
          <p:cNvPicPr/>
          <p:nvPr/>
        </p:nvPicPr>
        <p:blipFill>
          <a:blip r:embed="rId4"/>
          <a:stretch/>
        </p:blipFill>
        <p:spPr>
          <a:xfrm>
            <a:off x="3535560" y="4063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90" name="Gráfico 14" descr="Selo Tick1 com preenchimento sólido"/>
          <p:cNvPicPr/>
          <p:nvPr/>
        </p:nvPicPr>
        <p:blipFill>
          <a:blip r:embed="rId4"/>
          <a:stretch/>
        </p:blipFill>
        <p:spPr>
          <a:xfrm>
            <a:off x="6949080" y="19814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572360" y="3920400"/>
            <a:ext cx="39614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Uma rede social para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compartilharmos nossos projetos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20000" y="10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Adicionando Imagem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380" y="1492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>
                <a:latin typeface="Arial"/>
              </a:rPr>
              <a:t>Faça a escolha da imagem adequada para colocar ao site, logo em seguida, salve a imagem com a extensão “.png” ou “.</a:t>
            </a:r>
            <a:r>
              <a:rPr lang="pt-BR" sz="3200" b="0" strike="noStrike" spc="-1" dirty="0" err="1">
                <a:latin typeface="Arial"/>
              </a:rPr>
              <a:t>jpg</a:t>
            </a:r>
            <a:r>
              <a:rPr lang="pt-BR" sz="3200" b="0" strike="noStrike" spc="-1" dirty="0">
                <a:latin typeface="Arial"/>
              </a:rPr>
              <a:t>” em uma pasta nomeada “imagens”, onde está localizada o arquivo HTML.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838080" y="90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Adiconando Imagem</a:t>
            </a:r>
            <a:endParaRPr lang="pt-BR" sz="3200" b="0" strike="noStrike" spc="-1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24760" y="180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>
                <a:latin typeface="Arial"/>
              </a:rPr>
              <a:t>&lt;!</a:t>
            </a:r>
            <a:r>
              <a:rPr lang="pt-BR" sz="3200" b="0" strike="noStrike" spc="-1" dirty="0" err="1">
                <a:latin typeface="Arial"/>
              </a:rPr>
              <a:t>doctype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/>
            <a:r>
              <a:rPr lang="pt-BR" sz="3200" b="0" strike="noStrike" spc="-1" dirty="0">
                <a:latin typeface="Arial"/>
              </a:rPr>
              <a:t>&lt;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/>
            <a:r>
              <a:rPr lang="pt-BR" sz="3200" b="0" strike="noStrike" spc="-1" dirty="0">
                <a:latin typeface="Arial"/>
              </a:rPr>
              <a:t>&lt;body&gt;</a:t>
            </a:r>
          </a:p>
          <a:p>
            <a:pPr algn="ctr"/>
            <a:r>
              <a:rPr lang="pt-BR" sz="3200" b="1" strike="noStrike" spc="-1" dirty="0">
                <a:latin typeface="Arial"/>
              </a:rPr>
              <a:t>&lt;</a:t>
            </a:r>
            <a:r>
              <a:rPr lang="pt-BR" sz="3200" b="1" strike="noStrike" spc="-1" dirty="0" err="1">
                <a:latin typeface="Arial"/>
              </a:rPr>
              <a:t>img</a:t>
            </a:r>
            <a:r>
              <a:rPr lang="pt-BR" sz="3200" b="1" strike="noStrike" spc="-1" dirty="0">
                <a:latin typeface="Arial"/>
              </a:rPr>
              <a:t> </a:t>
            </a:r>
            <a:r>
              <a:rPr lang="pt-BR" sz="3200" b="1" strike="noStrike" spc="-1" dirty="0" err="1">
                <a:latin typeface="Arial"/>
              </a:rPr>
              <a:t>src</a:t>
            </a:r>
            <a:r>
              <a:rPr lang="pt-BR" sz="3200" b="1" strike="noStrike" spc="-1" dirty="0">
                <a:latin typeface="Arial"/>
              </a:rPr>
              <a:t>=”imagens/</a:t>
            </a:r>
            <a:r>
              <a:rPr lang="pt-BR" sz="3200" b="1" spc="-1" dirty="0">
                <a:latin typeface="Arial"/>
              </a:rPr>
              <a:t>nomedasuaimagem</a:t>
            </a:r>
            <a:r>
              <a:rPr lang="pt-BR" sz="3200" b="1" strike="noStrike" spc="-1" dirty="0">
                <a:latin typeface="Arial"/>
              </a:rPr>
              <a:t>.png” </a:t>
            </a:r>
            <a:r>
              <a:rPr lang="pt-BR" sz="3200" b="1" strike="noStrike" spc="-1" dirty="0" err="1">
                <a:latin typeface="Arial"/>
              </a:rPr>
              <a:t>alt</a:t>
            </a:r>
            <a:r>
              <a:rPr lang="pt-BR" sz="3200" b="1" strike="noStrike" spc="-1" dirty="0">
                <a:latin typeface="Arial"/>
              </a:rPr>
              <a:t>=”</a:t>
            </a:r>
            <a:r>
              <a:rPr lang="pt-BR" sz="3200" b="1" spc="-1" dirty="0">
                <a:latin typeface="Arial"/>
              </a:rPr>
              <a:t>algum</a:t>
            </a:r>
            <a:r>
              <a:rPr lang="pt-BR" sz="3200" b="1" strike="noStrike" spc="-1" dirty="0">
                <a:latin typeface="Arial"/>
              </a:rPr>
              <a:t> texto” </a:t>
            </a:r>
            <a:r>
              <a:rPr lang="pt-BR" sz="3200" b="1" strike="noStrike" spc="-1" dirty="0" err="1">
                <a:latin typeface="Arial"/>
              </a:rPr>
              <a:t>width</a:t>
            </a:r>
            <a:r>
              <a:rPr lang="pt-BR" sz="3200" b="1" strike="noStrike" spc="-1" dirty="0">
                <a:latin typeface="Arial"/>
              </a:rPr>
              <a:t>=300 </a:t>
            </a:r>
            <a:r>
              <a:rPr lang="pt-BR" sz="3200" b="1" strike="noStrike" spc="-1" dirty="0" err="1">
                <a:latin typeface="Arial"/>
              </a:rPr>
              <a:t>height</a:t>
            </a:r>
            <a:r>
              <a:rPr lang="pt-BR" sz="3200" b="1" strike="noStrike" spc="-1" dirty="0">
                <a:latin typeface="Arial"/>
              </a:rPr>
              <a:t>=200&gt;</a:t>
            </a:r>
            <a:endParaRPr lang="pt-BR" sz="3200" b="0" strike="noStrike" spc="-1" dirty="0">
              <a:latin typeface="Arial"/>
            </a:endParaRPr>
          </a:p>
          <a:p>
            <a:pPr algn="ctr"/>
            <a:r>
              <a:rPr lang="pt-BR" sz="3200" b="0" strike="noStrike" spc="-1" dirty="0">
                <a:latin typeface="Arial"/>
              </a:rPr>
              <a:t>&lt;/body&gt;</a:t>
            </a:r>
          </a:p>
          <a:p>
            <a:pPr algn="ctr"/>
            <a:r>
              <a:rPr lang="pt-BR" sz="3200" b="0" strike="noStrike" spc="-1" dirty="0">
                <a:latin typeface="Arial"/>
              </a:rPr>
              <a:t>&lt;/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20000" y="515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Adicionando </a:t>
            </a: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Vídeo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380" y="1492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>
                <a:latin typeface="Arial"/>
              </a:rPr>
              <a:t>Faça a escolha do vídeo adequada para colocar ao site, logo em seguida, salve o vídeo com a extensão “.</a:t>
            </a:r>
            <a:r>
              <a:rPr lang="pt-BR" sz="3200" i="0" dirty="0">
                <a:effectLst/>
                <a:latin typeface="Helvetica Neue"/>
              </a:rPr>
              <a:t>mp4</a:t>
            </a:r>
            <a:r>
              <a:rPr lang="pt-BR" sz="3200" b="0" strike="noStrike" spc="-1" dirty="0">
                <a:latin typeface="Arial"/>
              </a:rPr>
              <a:t>”, “.</a:t>
            </a:r>
            <a:r>
              <a:rPr lang="pt-BR" sz="3200" i="0" dirty="0" err="1">
                <a:effectLst/>
                <a:latin typeface="Helvetica Neue"/>
              </a:rPr>
              <a:t>webm</a:t>
            </a:r>
            <a:r>
              <a:rPr lang="pt-BR" sz="3200" b="0" strike="noStrike" spc="-1" dirty="0">
                <a:latin typeface="Arial"/>
              </a:rPr>
              <a:t>” ou “.</a:t>
            </a:r>
            <a:r>
              <a:rPr lang="pt-BR" sz="3200" i="0" dirty="0" err="1">
                <a:effectLst/>
                <a:latin typeface="Helvetica Neue"/>
              </a:rPr>
              <a:t>ogg</a:t>
            </a:r>
            <a:r>
              <a:rPr lang="pt-BR" sz="3200" b="0" strike="noStrike" spc="-1" dirty="0">
                <a:latin typeface="Arial"/>
              </a:rPr>
              <a:t>” em uma pasta nomeada “</a:t>
            </a:r>
            <a:r>
              <a:rPr lang="pt-BR" sz="3200" b="0" strike="noStrike" spc="-1" dirty="0" err="1">
                <a:latin typeface="Arial"/>
              </a:rPr>
              <a:t>videos</a:t>
            </a:r>
            <a:r>
              <a:rPr lang="pt-BR" sz="3200" b="0" strike="noStrike" spc="-1" dirty="0">
                <a:latin typeface="Arial"/>
              </a:rPr>
              <a:t>”, onde está localizada o arquivo HTML. </a:t>
            </a:r>
          </a:p>
          <a:p>
            <a:pPr algn="ctr"/>
            <a:endParaRPr lang="pt-BR" sz="3200" b="0" strike="noStrike" spc="-1" dirty="0">
              <a:latin typeface="Arial"/>
            </a:endParaRPr>
          </a:p>
          <a:p>
            <a:pPr algn="ctr"/>
            <a:r>
              <a:rPr lang="pt-BR" sz="3200" spc="-1" dirty="0">
                <a:latin typeface="Arial"/>
              </a:rPr>
              <a:t>Entre no YouTube e escolha qual vídeo você quer que apareça no seu site, após escolher, copie o link do vídeo.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33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847980" y="444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Adiconando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 </a:t>
            </a: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Vídeo (BAIXADO)</a:t>
            </a:r>
            <a:endParaRPr lang="pt-BR" sz="3200" b="0" strike="noStrike" spc="-1" dirty="0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380" y="1631187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&lt;!</a:t>
            </a:r>
            <a:r>
              <a:rPr lang="pt-BR" sz="3200" b="0" strike="noStrike" spc="-1" dirty="0" err="1">
                <a:latin typeface="Arial"/>
              </a:rPr>
              <a:t>doctype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&lt;body&gt;</a:t>
            </a:r>
          </a:p>
          <a:p>
            <a:pPr algn="ctr">
              <a:spcAft>
                <a:spcPts val="120"/>
              </a:spcAft>
            </a:pPr>
            <a:r>
              <a:rPr lang="pt-BR" sz="3200" b="1" strike="noStrike" spc="-1" dirty="0">
                <a:latin typeface="Arial"/>
              </a:rPr>
              <a:t>&lt;</a:t>
            </a:r>
            <a:r>
              <a:rPr lang="pt-BR" sz="3200" b="1" strike="noStrike" spc="-1" dirty="0" err="1">
                <a:latin typeface="Arial"/>
              </a:rPr>
              <a:t>video</a:t>
            </a:r>
            <a:r>
              <a:rPr lang="pt-BR" sz="3200" b="1" strike="noStrike" spc="-1" dirty="0">
                <a:latin typeface="Arial"/>
              </a:rPr>
              <a:t> </a:t>
            </a:r>
            <a:r>
              <a:rPr lang="pt-BR" sz="3200" b="1" strike="noStrike" spc="-1" dirty="0" err="1">
                <a:latin typeface="Arial"/>
              </a:rPr>
              <a:t>width</a:t>
            </a:r>
            <a:r>
              <a:rPr lang="pt-BR" sz="3200" b="1" strike="noStrike" spc="-1" dirty="0">
                <a:latin typeface="Arial"/>
              </a:rPr>
              <a:t>="320" </a:t>
            </a:r>
            <a:r>
              <a:rPr lang="pt-BR" sz="3200" b="1" strike="noStrike" spc="-1" dirty="0" err="1">
                <a:latin typeface="Arial"/>
              </a:rPr>
              <a:t>height</a:t>
            </a:r>
            <a:r>
              <a:rPr lang="pt-BR" sz="3200" b="1" strike="noStrike" spc="-1" dirty="0">
                <a:latin typeface="Arial"/>
              </a:rPr>
              <a:t>="240" </a:t>
            </a:r>
            <a:r>
              <a:rPr lang="pt-BR" sz="3200" b="1" strike="noStrike" spc="-1" dirty="0" err="1">
                <a:latin typeface="Arial"/>
              </a:rPr>
              <a:t>controls</a:t>
            </a:r>
            <a:r>
              <a:rPr lang="pt-BR" sz="3200" b="1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1" strike="noStrike" spc="-1" dirty="0">
                <a:latin typeface="Arial"/>
              </a:rPr>
              <a:t>  &lt;</a:t>
            </a:r>
            <a:r>
              <a:rPr lang="pt-BR" sz="3200" b="1" strike="noStrike" spc="-1" dirty="0" err="1">
                <a:latin typeface="Arial"/>
              </a:rPr>
              <a:t>source</a:t>
            </a:r>
            <a:r>
              <a:rPr lang="pt-BR" sz="3200" b="1" strike="noStrike" spc="-1" dirty="0">
                <a:latin typeface="Arial"/>
              </a:rPr>
              <a:t> </a:t>
            </a:r>
            <a:r>
              <a:rPr lang="pt-BR" sz="3200" b="1" strike="noStrike" spc="-1" dirty="0" err="1">
                <a:latin typeface="Arial"/>
              </a:rPr>
              <a:t>src</a:t>
            </a:r>
            <a:r>
              <a:rPr lang="pt-BR" sz="3200" b="1" strike="noStrike" spc="-1" dirty="0">
                <a:latin typeface="Arial"/>
              </a:rPr>
              <a:t>=“vídeos/nomedoseuvideo.mp4" </a:t>
            </a:r>
            <a:r>
              <a:rPr lang="pt-BR" sz="3200" b="1" strike="noStrike" spc="-1" dirty="0" err="1">
                <a:latin typeface="Arial"/>
              </a:rPr>
              <a:t>type</a:t>
            </a:r>
            <a:r>
              <a:rPr lang="pt-BR" sz="3200" b="1" strike="noStrike" spc="-1" dirty="0">
                <a:latin typeface="Arial"/>
              </a:rPr>
              <a:t>="</a:t>
            </a:r>
            <a:r>
              <a:rPr lang="pt-BR" sz="3200" b="1" strike="noStrike" spc="-1" dirty="0" err="1">
                <a:latin typeface="Arial"/>
              </a:rPr>
              <a:t>video</a:t>
            </a:r>
            <a:r>
              <a:rPr lang="pt-BR" sz="3200" b="1" strike="noStrike" spc="-1" dirty="0">
                <a:latin typeface="Arial"/>
              </a:rPr>
              <a:t>/mp4"&gt;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&lt;/body&gt;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103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847980" y="260141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Adiconando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 </a:t>
            </a: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Vídeo (YouTube)</a:t>
            </a:r>
            <a:endParaRPr lang="pt-BR" sz="3200" b="0" strike="noStrike" spc="-1" dirty="0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380" y="1631187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&lt;!</a:t>
            </a:r>
            <a:r>
              <a:rPr lang="pt-BR" sz="3200" b="0" strike="noStrike" spc="-1" dirty="0" err="1">
                <a:latin typeface="Arial"/>
              </a:rPr>
              <a:t>doctype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&lt;body&gt;</a:t>
            </a:r>
          </a:p>
          <a:p>
            <a:pPr algn="ctr">
              <a:spcAft>
                <a:spcPts val="120"/>
              </a:spcAft>
            </a:pPr>
            <a:r>
              <a:rPr lang="en-US" sz="3200" b="1" strike="noStrike" spc="-1" dirty="0">
                <a:latin typeface="Arial"/>
              </a:rPr>
              <a:t>&lt;</a:t>
            </a:r>
            <a:r>
              <a:rPr lang="en-US" sz="3200" b="1" strike="noStrike" spc="-1" dirty="0" err="1">
                <a:latin typeface="Arial"/>
              </a:rPr>
              <a:t>iframe</a:t>
            </a:r>
            <a:r>
              <a:rPr lang="en-US" sz="3200" b="1" strike="noStrike" spc="-1" dirty="0">
                <a:latin typeface="Arial"/>
              </a:rPr>
              <a:t> width="853" height="480" </a:t>
            </a:r>
            <a:r>
              <a:rPr lang="en-US" sz="3200" b="1" strike="noStrike" spc="-1" dirty="0" err="1">
                <a:latin typeface="Arial"/>
              </a:rPr>
              <a:t>src</a:t>
            </a:r>
            <a:r>
              <a:rPr lang="en-US" sz="3200" b="1" strike="noStrike" spc="-1" dirty="0">
                <a:latin typeface="Arial"/>
              </a:rPr>
              <a:t>=“Link do </a:t>
            </a:r>
            <a:r>
              <a:rPr lang="en-US" sz="3200" b="1" strike="noStrike" spc="-1" dirty="0" err="1">
                <a:latin typeface="Arial"/>
              </a:rPr>
              <a:t>seu</a:t>
            </a:r>
            <a:r>
              <a:rPr lang="en-US" sz="3200" b="1" strike="noStrike" spc="-1" dirty="0">
                <a:latin typeface="Arial"/>
              </a:rPr>
              <a:t> </a:t>
            </a:r>
            <a:r>
              <a:rPr lang="en-US" sz="3200" b="1" strike="noStrike" spc="-1" dirty="0" err="1">
                <a:latin typeface="Arial"/>
              </a:rPr>
              <a:t>vídeo</a:t>
            </a:r>
            <a:r>
              <a:rPr lang="en-US" sz="3200" b="1" strike="noStrike" spc="-1" dirty="0">
                <a:latin typeface="Arial"/>
              </a:rPr>
              <a:t>"  </a:t>
            </a:r>
            <a:r>
              <a:rPr lang="en-US" sz="3200" b="1" strike="noStrike" spc="-1" dirty="0" err="1">
                <a:latin typeface="Arial"/>
              </a:rPr>
              <a:t>allowfullscreen</a:t>
            </a:r>
            <a:r>
              <a:rPr lang="en-US" sz="3200" b="1" strike="noStrike" spc="-1" dirty="0">
                <a:latin typeface="Arial"/>
              </a:rPr>
              <a:t>&gt;&lt;/</a:t>
            </a:r>
            <a:r>
              <a:rPr lang="en-US" sz="3200" b="1" strike="noStrike" spc="-1" dirty="0" err="1">
                <a:latin typeface="Arial"/>
              </a:rPr>
              <a:t>iframe</a:t>
            </a:r>
            <a:r>
              <a:rPr lang="en-US" sz="3200" b="1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&lt;/body&gt;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068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847980" y="444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Adiconando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 Áudio</a:t>
            </a:r>
            <a:endParaRPr lang="pt-BR" sz="3200" b="0" strike="noStrike" spc="-1" dirty="0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380" y="1414080"/>
            <a:ext cx="10515240" cy="47274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&lt;!</a:t>
            </a:r>
            <a:r>
              <a:rPr lang="pt-BR" sz="3200" b="0" strike="noStrike" spc="-1" dirty="0" err="1">
                <a:latin typeface="Arial"/>
              </a:rPr>
              <a:t>doctype</a:t>
            </a:r>
            <a:r>
              <a:rPr lang="pt-BR" sz="3200" b="0" strike="noStrike" spc="-1" dirty="0">
                <a:latin typeface="Arial"/>
              </a:rPr>
              <a:t> 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&lt;body&gt;</a:t>
            </a:r>
          </a:p>
          <a:p>
            <a:pPr algn="ctr">
              <a:spcAft>
                <a:spcPts val="120"/>
              </a:spcAft>
            </a:pPr>
            <a:r>
              <a:rPr lang="en-US" sz="3200" b="1" strike="noStrike" spc="-1" dirty="0">
                <a:latin typeface="Arial"/>
              </a:rPr>
              <a:t>&lt;audio id="player" </a:t>
            </a:r>
            <a:r>
              <a:rPr lang="en-US" sz="3200" b="1" strike="noStrike" spc="-1" dirty="0" err="1">
                <a:latin typeface="Arial"/>
              </a:rPr>
              <a:t>autoplay</a:t>
            </a:r>
            <a:r>
              <a:rPr lang="en-US" sz="3200" b="1" strike="noStrike" spc="-1" dirty="0">
                <a:latin typeface="Arial"/>
              </a:rPr>
              <a:t>="</a:t>
            </a:r>
            <a:r>
              <a:rPr lang="en-US" sz="3200" b="1" strike="noStrike" spc="-1" dirty="0" err="1">
                <a:latin typeface="Arial"/>
              </a:rPr>
              <a:t>autoplay</a:t>
            </a:r>
            <a:r>
              <a:rPr lang="en-US" sz="3200" b="1" strike="noStrike" spc="-1" dirty="0">
                <a:latin typeface="Arial"/>
              </a:rPr>
              <a:t>" controls="controls"&gt;</a:t>
            </a:r>
          </a:p>
          <a:p>
            <a:pPr algn="ctr">
              <a:spcAft>
                <a:spcPts val="120"/>
              </a:spcAft>
            </a:pPr>
            <a:r>
              <a:rPr lang="en-US" sz="3200" b="1" strike="noStrike" spc="-1" dirty="0">
                <a:latin typeface="Arial"/>
              </a:rPr>
              <a:t>	  &lt;source </a:t>
            </a:r>
            <a:r>
              <a:rPr lang="en-US" sz="3200" b="1" strike="noStrike" spc="-1" dirty="0" err="1">
                <a:latin typeface="Arial"/>
              </a:rPr>
              <a:t>src</a:t>
            </a:r>
            <a:r>
              <a:rPr lang="en-US" sz="3200" b="1" strike="noStrike" spc="-1" dirty="0">
                <a:latin typeface="Arial"/>
              </a:rPr>
              <a:t>="suamusica.mp3" type="audio/mp3"/&gt;</a:t>
            </a:r>
          </a:p>
          <a:p>
            <a:pPr algn="ctr">
              <a:spcAft>
                <a:spcPts val="120"/>
              </a:spcAft>
            </a:pPr>
            <a:r>
              <a:rPr lang="en-US" sz="3200" b="1" strike="noStrike" spc="-1" dirty="0">
                <a:latin typeface="Arial"/>
              </a:rPr>
              <a:t>&lt;/audio&gt;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&lt;/body&gt;</a:t>
            </a:r>
          </a:p>
          <a:p>
            <a:pPr algn="ctr">
              <a:spcAft>
                <a:spcPts val="120"/>
              </a:spcAft>
            </a:pPr>
            <a:r>
              <a:rPr lang="pt-BR" sz="3200" b="0" strike="noStrike" spc="-1" dirty="0">
                <a:latin typeface="Arial"/>
              </a:rPr>
              <a:t>&lt;/</a:t>
            </a:r>
            <a:r>
              <a:rPr lang="pt-BR" sz="3200" b="0" strike="noStrike" spc="-1" dirty="0" err="1">
                <a:latin typeface="Arial"/>
              </a:rPr>
              <a:t>html</a:t>
            </a:r>
            <a:r>
              <a:rPr lang="pt-BR" sz="3200" b="0" strike="noStrike" spc="-1" dirty="0">
                <a:latin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899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34067" y="1193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Hiperlink 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380" y="12535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spc="-1" dirty="0">
                <a:latin typeface="Arial"/>
              </a:rPr>
              <a:t>Links são encontrados em quase todas as páginas da Web. Os links permitem que os usuários sejam direcionado para outra página.</a:t>
            </a:r>
          </a:p>
          <a:p>
            <a:pPr algn="ctr"/>
            <a:endParaRPr lang="pt-BR" sz="3200" spc="-1" dirty="0">
              <a:latin typeface="Arial"/>
            </a:endParaRPr>
          </a:p>
          <a:p>
            <a:pPr algn="ctr"/>
            <a:r>
              <a:rPr lang="en-US" sz="3200" spc="-1" dirty="0">
                <a:latin typeface="Arial"/>
              </a:rPr>
              <a:t>&lt;a </a:t>
            </a:r>
            <a:r>
              <a:rPr lang="en-US" sz="3200" spc="-1" dirty="0" err="1">
                <a:latin typeface="Arial"/>
              </a:rPr>
              <a:t>href</a:t>
            </a:r>
            <a:r>
              <a:rPr lang="en-US" sz="3200" spc="-1" dirty="0">
                <a:latin typeface="Arial"/>
              </a:rPr>
              <a:t>="</a:t>
            </a:r>
            <a:r>
              <a:rPr lang="en-US" sz="3200" spc="-1" dirty="0" err="1">
                <a:latin typeface="Arial"/>
              </a:rPr>
              <a:t>url</a:t>
            </a:r>
            <a:r>
              <a:rPr lang="en-US" sz="3200" spc="-1" dirty="0">
                <a:latin typeface="Arial"/>
              </a:rPr>
              <a:t>"&gt;</a:t>
            </a:r>
            <a:r>
              <a:rPr lang="en-US" sz="3200" spc="-1" dirty="0" err="1">
                <a:latin typeface="Arial"/>
              </a:rPr>
              <a:t>texto</a:t>
            </a:r>
            <a:r>
              <a:rPr lang="en-US" sz="3200" spc="-1" dirty="0">
                <a:latin typeface="Arial"/>
              </a:rPr>
              <a:t> que </a:t>
            </a:r>
            <a:r>
              <a:rPr lang="en-US" sz="3200" spc="-1" dirty="0" err="1">
                <a:latin typeface="Arial"/>
              </a:rPr>
              <a:t>aparecerar</a:t>
            </a:r>
            <a:r>
              <a:rPr lang="en-US" sz="3200" spc="-1" dirty="0">
                <a:latin typeface="Arial"/>
              </a:rPr>
              <a:t> para o </a:t>
            </a:r>
            <a:r>
              <a:rPr lang="en-US" sz="3200" spc="-1" dirty="0" err="1">
                <a:latin typeface="Arial"/>
              </a:rPr>
              <a:t>leitor</a:t>
            </a:r>
            <a:r>
              <a:rPr lang="en-US" sz="3200" spc="-1" dirty="0">
                <a:latin typeface="Arial"/>
              </a:rPr>
              <a:t>&lt;/a&gt;</a:t>
            </a:r>
          </a:p>
          <a:p>
            <a:pPr algn="ctr"/>
            <a:endParaRPr lang="en-US" sz="3200" spc="-1" dirty="0">
              <a:latin typeface="Arial"/>
            </a:endParaRPr>
          </a:p>
          <a:p>
            <a:pPr algn="ctr"/>
            <a:r>
              <a:rPr lang="en-US" sz="3200" spc="-1" dirty="0">
                <a:latin typeface="Arial"/>
              </a:rPr>
              <a:t>Por </a:t>
            </a:r>
            <a:r>
              <a:rPr lang="en-US" sz="3200" spc="-1" dirty="0" err="1">
                <a:latin typeface="Arial"/>
              </a:rPr>
              <a:t>exemplo</a:t>
            </a:r>
            <a:r>
              <a:rPr lang="en-US" sz="3200" spc="-1" dirty="0">
                <a:latin typeface="Arial"/>
              </a:rPr>
              <a:t>:</a:t>
            </a:r>
          </a:p>
          <a:p>
            <a:pPr algn="ctr"/>
            <a:r>
              <a:rPr lang="pt-BR" sz="3200" spc="-1" dirty="0">
                <a:latin typeface="Arial"/>
              </a:rPr>
              <a:t>&lt;a </a:t>
            </a:r>
            <a:r>
              <a:rPr lang="pt-BR" sz="3200" spc="-1" dirty="0" err="1">
                <a:latin typeface="Arial"/>
              </a:rPr>
              <a:t>href</a:t>
            </a:r>
            <a:r>
              <a:rPr lang="pt-BR" sz="3200" spc="-1" dirty="0">
                <a:latin typeface="Arial"/>
              </a:rPr>
              <a:t>="https://www.google.com/"&gt;Google&lt;/a&gt;</a:t>
            </a:r>
          </a:p>
        </p:txBody>
      </p:sp>
    </p:spTree>
    <p:extLst>
      <p:ext uri="{BB962C8B-B14F-4D97-AF65-F5344CB8AC3E}">
        <p14:creationId xmlns:p14="http://schemas.microsoft.com/office/powerpoint/2010/main" val="395912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34067" y="1193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Listas em </a:t>
            </a:r>
            <a:r>
              <a:rPr lang="pt-BR" sz="3200" spc="-1" dirty="0" err="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Html</a:t>
            </a: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 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541765" y="1470600"/>
            <a:ext cx="9346629" cy="42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Existem mais de um tipo de listas: as listas ordenadas (com uma ordem numérica) e as listas não ordenadas (sem números, apenas aquelas bolinhas).</a:t>
            </a:r>
            <a:br>
              <a:rPr lang="pt-BR" sz="3200" dirty="0"/>
            </a:br>
            <a:br>
              <a:rPr lang="pt-BR" sz="3200" dirty="0"/>
            </a:br>
            <a: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Esses números ou bolinhas são chamados de itens da lista, e são definidos usando a seguinte </a:t>
            </a:r>
            <a:r>
              <a:rPr lang="pt-BR" sz="3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tag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algn="ctr"/>
            <a:br>
              <a:rPr lang="pt-BR" sz="3200" dirty="0"/>
            </a:br>
            <a:r>
              <a:rPr lang="pt-BR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&lt;li&gt;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e 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&lt;/li&gt;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76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m 6_1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8_1"/>
          <p:cNvPicPr/>
          <p:nvPr/>
        </p:nvPicPr>
        <p:blipFill>
          <a:blip r:embed="rId3"/>
          <a:stretch/>
        </p:blipFill>
        <p:spPr>
          <a:xfrm>
            <a:off x="9286920" y="5831588"/>
            <a:ext cx="2904840" cy="1142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53040D-24D2-EC23-0238-9A671EE61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89437"/>
              </p:ext>
            </p:extLst>
          </p:nvPr>
        </p:nvGraphicFramePr>
        <p:xfrm>
          <a:off x="1057000" y="3016419"/>
          <a:ext cx="9710176" cy="3129141"/>
        </p:xfrm>
        <a:graphic>
          <a:graphicData uri="http://schemas.openxmlformats.org/drawingml/2006/table">
            <a:tbl>
              <a:tblPr/>
              <a:tblGrid>
                <a:gridCol w="5432425">
                  <a:extLst>
                    <a:ext uri="{9D8B030D-6E8A-4147-A177-3AD203B41FA5}">
                      <a16:colId xmlns:a16="http://schemas.microsoft.com/office/drawing/2014/main" val="2787673098"/>
                    </a:ext>
                  </a:extLst>
                </a:gridCol>
                <a:gridCol w="4277751">
                  <a:extLst>
                    <a:ext uri="{9D8B030D-6E8A-4147-A177-3AD203B41FA5}">
                      <a16:colId xmlns:a16="http://schemas.microsoft.com/office/drawing/2014/main" val="1736483587"/>
                    </a:ext>
                  </a:extLst>
                </a:gridCol>
              </a:tblGrid>
              <a:tr h="1041261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it-IT" sz="2800" b="1" dirty="0">
                          <a:solidFill>
                            <a:srgbClr val="FF0000"/>
                          </a:solidFill>
                          <a:effectLst/>
                        </a:rPr>
                        <a:t>&lt;ul&gt;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&lt;li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Primeito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Primeito item da lista</a:t>
                      </a:r>
                      <a:r>
                        <a:rPr lang="it-IT" sz="2800" dirty="0"/>
                        <a:t>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03933"/>
                  </a:ext>
                </a:extLst>
              </a:tr>
              <a:tr h="1041261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Segundo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Segundo item da lista</a:t>
                      </a:r>
                      <a:r>
                        <a:rPr lang="it-IT" sz="2800" dirty="0"/>
                        <a:t>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761"/>
                  </a:ext>
                </a:extLst>
              </a:tr>
              <a:tr h="1041261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Terceiro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it-IT" sz="2800" dirty="0">
                          <a:solidFill>
                            <a:srgbClr val="FF0000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rgbClr val="FF0000"/>
                          </a:solidFill>
                          <a:effectLst/>
                        </a:rPr>
                        <a:t>ul</a:t>
                      </a:r>
                      <a:r>
                        <a:rPr lang="it-IT" sz="2800" dirty="0">
                          <a:solidFill>
                            <a:srgbClr val="FF0000"/>
                          </a:solidFill>
                          <a:effectLst/>
                        </a:rPr>
                        <a:t>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Terceiro item da lista</a:t>
                      </a:r>
                      <a:r>
                        <a:rPr lang="it-IT" sz="2800" dirty="0"/>
                        <a:t>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2575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68954E-A5B6-D355-3273-4FD085F4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41" y="1100017"/>
            <a:ext cx="1175391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LISTA NÃO ORDENADA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 exemplo mais simples de lista é aquela que tem apenas uns pontos, ou bolinhas.</a:t>
            </a:r>
            <a:endParaRPr lang="pt-BR" altLang="pt-BR" sz="240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ul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&gt;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e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&lt;/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ul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&gt;</a:t>
            </a:r>
            <a:endParaRPr lang="pt-BR" altLang="pt-BR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711B4334-A33F-CD5B-B3AC-4F4D548793B1}"/>
              </a:ext>
            </a:extLst>
          </p:cNvPr>
          <p:cNvSpPr/>
          <p:nvPr/>
        </p:nvSpPr>
        <p:spPr>
          <a:xfrm>
            <a:off x="4723420" y="315720"/>
            <a:ext cx="3182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Listas em 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HTML</a:t>
            </a:r>
            <a:r>
              <a:rPr lang="pt-BR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55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m 6_1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8_1"/>
          <p:cNvPicPr/>
          <p:nvPr/>
        </p:nvPicPr>
        <p:blipFill>
          <a:blip r:embed="rId3"/>
          <a:stretch/>
        </p:blipFill>
        <p:spPr>
          <a:xfrm>
            <a:off x="9286920" y="5831588"/>
            <a:ext cx="2904840" cy="1142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53040D-24D2-EC23-0238-9A671EE61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9626"/>
              </p:ext>
            </p:extLst>
          </p:nvPr>
        </p:nvGraphicFramePr>
        <p:xfrm>
          <a:off x="1057000" y="3016419"/>
          <a:ext cx="9710176" cy="3129141"/>
        </p:xfrm>
        <a:graphic>
          <a:graphicData uri="http://schemas.openxmlformats.org/drawingml/2006/table">
            <a:tbl>
              <a:tblPr/>
              <a:tblGrid>
                <a:gridCol w="5432425">
                  <a:extLst>
                    <a:ext uri="{9D8B030D-6E8A-4147-A177-3AD203B41FA5}">
                      <a16:colId xmlns:a16="http://schemas.microsoft.com/office/drawing/2014/main" val="2787673098"/>
                    </a:ext>
                  </a:extLst>
                </a:gridCol>
                <a:gridCol w="4277751">
                  <a:extLst>
                    <a:ext uri="{9D8B030D-6E8A-4147-A177-3AD203B41FA5}">
                      <a16:colId xmlns:a16="http://schemas.microsoft.com/office/drawing/2014/main" val="1736483587"/>
                    </a:ext>
                  </a:extLst>
                </a:gridCol>
              </a:tblGrid>
              <a:tr h="1041261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it-IT" sz="2800" b="1" dirty="0">
                          <a:solidFill>
                            <a:srgbClr val="FF0000"/>
                          </a:solidFill>
                          <a:effectLst/>
                        </a:rPr>
                        <a:t>&lt;ol&gt;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&lt;li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Primeito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1. Primeito item da lista</a:t>
                      </a:r>
                      <a:r>
                        <a:rPr lang="it-IT" sz="2800" dirty="0"/>
                        <a:t>.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03933"/>
                  </a:ext>
                </a:extLst>
              </a:tr>
              <a:tr h="1041261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Segundo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2. Segundo item da lista</a:t>
                      </a:r>
                      <a:r>
                        <a:rPr lang="it-IT" sz="2800" dirty="0"/>
                        <a:t>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761"/>
                  </a:ext>
                </a:extLst>
              </a:tr>
              <a:tr h="1041261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 Terceiro item da lista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chemeClr val="tx1"/>
                          </a:solidFill>
                          <a:effectLst/>
                        </a:rPr>
                        <a:t>li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it-IT" sz="2800" dirty="0">
                          <a:solidFill>
                            <a:srgbClr val="FF0000"/>
                          </a:solidFill>
                          <a:effectLst/>
                        </a:rPr>
                        <a:t>&lt;/</a:t>
                      </a:r>
                      <a:r>
                        <a:rPr lang="it-IT" sz="2800" b="1" dirty="0">
                          <a:solidFill>
                            <a:srgbClr val="FF0000"/>
                          </a:solidFill>
                          <a:effectLst/>
                        </a:rPr>
                        <a:t>ol</a:t>
                      </a:r>
                      <a:r>
                        <a:rPr lang="it-IT" sz="2800" dirty="0">
                          <a:solidFill>
                            <a:srgbClr val="FF0000"/>
                          </a:solidFill>
                          <a:effectLst/>
                        </a:rPr>
                        <a:t>&gt;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2800" dirty="0">
                          <a:solidFill>
                            <a:schemeClr val="tx1"/>
                          </a:solidFill>
                          <a:effectLst/>
                        </a:rPr>
                        <a:t>3. Terceiro item da lista</a:t>
                      </a:r>
                      <a:r>
                        <a:rPr lang="it-IT" sz="2800" dirty="0"/>
                        <a:t> </a:t>
                      </a:r>
                      <a:endParaRPr lang="pt-BR" sz="2800" b="1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2575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68954E-A5B6-D355-3273-4FD085F4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41" y="1100017"/>
            <a:ext cx="1175391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LISTA ORDENADA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 exemplo mais simples de lista é aquela que são organizadas por números .</a:t>
            </a:r>
            <a:endParaRPr lang="pt-BR" altLang="pt-BR" sz="240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</a:t>
            </a:r>
            <a:r>
              <a:rPr lang="pt-BR" sz="2400" dirty="0" err="1">
                <a:solidFill>
                  <a:srgbClr val="FF0000"/>
                </a:solidFill>
                <a:latin typeface="Lato" panose="020F0502020204030203" pitchFamily="34" charset="0"/>
              </a:rPr>
              <a:t>o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l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&gt;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e 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&lt;/</a:t>
            </a:r>
            <a:r>
              <a:rPr lang="pt-BR" sz="2400" dirty="0" err="1">
                <a:solidFill>
                  <a:srgbClr val="FF0000"/>
                </a:solidFill>
                <a:latin typeface="Lato" panose="020F0502020204030203" pitchFamily="34" charset="0"/>
              </a:rPr>
              <a:t>o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l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&gt;</a:t>
            </a:r>
            <a:endParaRPr lang="pt-BR" altLang="pt-BR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711B4334-A33F-CD5B-B3AC-4F4D548793B1}"/>
              </a:ext>
            </a:extLst>
          </p:cNvPr>
          <p:cNvSpPr/>
          <p:nvPr/>
        </p:nvSpPr>
        <p:spPr>
          <a:xfrm>
            <a:off x="4723420" y="315720"/>
            <a:ext cx="3182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Listas em </a:t>
            </a:r>
            <a:r>
              <a:rPr lang="pt-BR" sz="32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HTML</a:t>
            </a:r>
            <a:r>
              <a:rPr lang="pt-BR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3807360" y="312480"/>
            <a:ext cx="4577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Criar conta no GitHub</a:t>
            </a:r>
            <a:r>
              <a:rPr lang="pt-BR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5" name="Gráfico 25" descr="Selo 1 com preenchimento sólido"/>
          <p:cNvPicPr/>
          <p:nvPr/>
        </p:nvPicPr>
        <p:blipFill>
          <a:blip r:embed="rId4"/>
          <a:stretch/>
        </p:blipFill>
        <p:spPr>
          <a:xfrm>
            <a:off x="298440" y="1678320"/>
            <a:ext cx="696240" cy="6962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892800" y="1785240"/>
            <a:ext cx="33865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Entrar no github.com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7" name="Imagem 28"/>
          <p:cNvPicPr/>
          <p:nvPr/>
        </p:nvPicPr>
        <p:blipFill>
          <a:blip r:embed="rId5"/>
          <a:stretch/>
        </p:blipFill>
        <p:spPr>
          <a:xfrm>
            <a:off x="298440" y="2509560"/>
            <a:ext cx="5550120" cy="2957760"/>
          </a:xfrm>
          <a:prstGeom prst="rect">
            <a:avLst/>
          </a:prstGeom>
          <a:ln w="0">
            <a:noFill/>
          </a:ln>
        </p:spPr>
      </p:pic>
      <p:pic>
        <p:nvPicPr>
          <p:cNvPr id="98" name="Gráfico 30" descr="Crachá com preenchimento sólido"/>
          <p:cNvPicPr/>
          <p:nvPr/>
        </p:nvPicPr>
        <p:blipFill>
          <a:blip r:embed="rId6"/>
          <a:stretch/>
        </p:blipFill>
        <p:spPr>
          <a:xfrm>
            <a:off x="6536880" y="1674360"/>
            <a:ext cx="762840" cy="762840"/>
          </a:xfrm>
          <a:prstGeom prst="rect">
            <a:avLst/>
          </a:prstGeom>
          <a:ln w="0">
            <a:noFill/>
          </a:ln>
        </p:spPr>
      </p:pic>
      <p:pic>
        <p:nvPicPr>
          <p:cNvPr id="99" name="Imagem 32"/>
          <p:cNvPicPr/>
          <p:nvPr/>
        </p:nvPicPr>
        <p:blipFill>
          <a:blip r:embed="rId7"/>
          <a:srcRect l="3629" r="6221"/>
          <a:stretch/>
        </p:blipFill>
        <p:spPr>
          <a:xfrm>
            <a:off x="6667560" y="2509560"/>
            <a:ext cx="5238360" cy="292824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7187760" y="1785240"/>
            <a:ext cx="47815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Insira seu email e crie uma senha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187760" y="3724200"/>
            <a:ext cx="2098800" cy="138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6_0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8_0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2"/>
          <p:cNvPicPr/>
          <p:nvPr/>
        </p:nvPicPr>
        <p:blipFill>
          <a:blip r:embed="rId4"/>
          <a:stretch/>
        </p:blipFill>
        <p:spPr>
          <a:xfrm>
            <a:off x="686880" y="2194200"/>
            <a:ext cx="4577400" cy="264636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4"/>
          <p:cNvPicPr/>
          <p:nvPr/>
        </p:nvPicPr>
        <p:blipFill>
          <a:blip r:embed="rId5"/>
          <a:stretch/>
        </p:blipFill>
        <p:spPr>
          <a:xfrm>
            <a:off x="5962320" y="2194200"/>
            <a:ext cx="4572000" cy="35989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1085400" y="3192120"/>
            <a:ext cx="2098800" cy="138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6346440" y="3261600"/>
            <a:ext cx="2098800" cy="138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8" name="Gráfico 10" descr="Selo 3 com preenchimento sólido"/>
          <p:cNvPicPr/>
          <p:nvPr/>
        </p:nvPicPr>
        <p:blipFill>
          <a:blip r:embed="rId6"/>
          <a:stretch/>
        </p:blipFill>
        <p:spPr>
          <a:xfrm>
            <a:off x="687960" y="1441440"/>
            <a:ext cx="657360" cy="657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307520" y="1535400"/>
            <a:ext cx="39186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Crie um nome de usuário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10" name="Gráfico 13" descr="Selo 4 com preenchimento sólido"/>
          <p:cNvPicPr/>
          <p:nvPr/>
        </p:nvPicPr>
        <p:blipFill>
          <a:blip r:embed="rId7"/>
          <a:stretch/>
        </p:blipFill>
        <p:spPr>
          <a:xfrm>
            <a:off x="5767200" y="1252800"/>
            <a:ext cx="657360" cy="65736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6346440" y="1166040"/>
            <a:ext cx="51573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Confirme o email e responda a pesquisa para finalizar o cadastro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13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2"/>
          <p:cNvPicPr/>
          <p:nvPr/>
        </p:nvPicPr>
        <p:blipFill>
          <a:blip r:embed="rId4"/>
          <a:stretch/>
        </p:blipFill>
        <p:spPr>
          <a:xfrm>
            <a:off x="2062800" y="1306440"/>
            <a:ext cx="8065800" cy="3991680"/>
          </a:xfrm>
          <a:prstGeom prst="rect">
            <a:avLst/>
          </a:prstGeom>
          <a:ln w="0">
            <a:noFill/>
          </a:ln>
        </p:spPr>
      </p:pic>
      <p:pic>
        <p:nvPicPr>
          <p:cNvPr id="115" name="Gráfico 4" descr="Selo 5 com preenchimento sólido"/>
          <p:cNvPicPr/>
          <p:nvPr/>
        </p:nvPicPr>
        <p:blipFill>
          <a:blip r:embed="rId5"/>
          <a:stretch/>
        </p:blipFill>
        <p:spPr>
          <a:xfrm>
            <a:off x="4000680" y="522360"/>
            <a:ext cx="676800" cy="67680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4677840" y="631080"/>
            <a:ext cx="39186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Criação da conta concluída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3807360" y="2103840"/>
            <a:ext cx="4577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Proposta de Atividade</a:t>
            </a:r>
            <a:r>
              <a:rPr lang="pt-BR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378160" y="2843280"/>
            <a:ext cx="743508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Criação de uma página web individual com um tema escolhido por vocês para que possamos desenvolver os métodos HTML através da criação do site.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4188240" y="312480"/>
            <a:ext cx="3815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haroni"/>
              </a:rPr>
              <a:t>Criação do projeto</a:t>
            </a:r>
            <a:r>
              <a:rPr lang="pt-BR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4" name="Imagem 12"/>
          <p:cNvPicPr/>
          <p:nvPr/>
        </p:nvPicPr>
        <p:blipFill>
          <a:blip r:embed="rId4"/>
          <a:stretch/>
        </p:blipFill>
        <p:spPr>
          <a:xfrm>
            <a:off x="6202440" y="1145880"/>
            <a:ext cx="5348520" cy="314748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14"/>
          <p:cNvPicPr/>
          <p:nvPr/>
        </p:nvPicPr>
        <p:blipFill>
          <a:blip r:embed="rId5"/>
          <a:stretch/>
        </p:blipFill>
        <p:spPr>
          <a:xfrm>
            <a:off x="1601280" y="3465720"/>
            <a:ext cx="3959280" cy="3079440"/>
          </a:xfrm>
          <a:prstGeom prst="rect">
            <a:avLst/>
          </a:prstGeom>
          <a:ln w="0">
            <a:noFill/>
          </a:ln>
        </p:spPr>
      </p:pic>
      <p:pic>
        <p:nvPicPr>
          <p:cNvPr id="126" name="Gráfico 15" descr="Seta para Cima com preenchimento sólido"/>
          <p:cNvPicPr/>
          <p:nvPr/>
        </p:nvPicPr>
        <p:blipFill>
          <a:blip r:embed="rId6"/>
          <a:stretch/>
        </p:blipFill>
        <p:spPr>
          <a:xfrm rot="16200000">
            <a:off x="9607680" y="19692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27" name="Gráfico 16" descr="Seta para Cima com preenchimento sólido"/>
          <p:cNvPicPr/>
          <p:nvPr/>
        </p:nvPicPr>
        <p:blipFill>
          <a:blip r:embed="rId6"/>
          <a:stretch/>
        </p:blipFill>
        <p:spPr>
          <a:xfrm rot="16200000">
            <a:off x="9620280" y="324936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28" name="Gráfico 17" descr="Seta para Cima com preenchimento sólido"/>
          <p:cNvPicPr/>
          <p:nvPr/>
        </p:nvPicPr>
        <p:blipFill>
          <a:blip r:embed="rId6"/>
          <a:stretch/>
        </p:blipFill>
        <p:spPr>
          <a:xfrm rot="5400000">
            <a:off x="687240" y="34970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29" name="Gráfico 18" descr="Seta para Cima com preenchimento sólido"/>
          <p:cNvPicPr/>
          <p:nvPr/>
        </p:nvPicPr>
        <p:blipFill>
          <a:blip r:embed="rId6"/>
          <a:stretch/>
        </p:blipFill>
        <p:spPr>
          <a:xfrm rot="5400000">
            <a:off x="610920" y="58982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30" name="Gráfico 19" descr="Selo 1 com preenchimento sólido"/>
          <p:cNvPicPr/>
          <p:nvPr/>
        </p:nvPicPr>
        <p:blipFill>
          <a:blip r:embed="rId7"/>
          <a:stretch/>
        </p:blipFill>
        <p:spPr>
          <a:xfrm>
            <a:off x="950040" y="1700640"/>
            <a:ext cx="696240" cy="696240"/>
          </a:xfrm>
          <a:prstGeom prst="rect">
            <a:avLst/>
          </a:prstGeom>
          <a:ln w="0">
            <a:noFill/>
          </a:ln>
        </p:spPr>
      </p:pic>
      <p:pic>
        <p:nvPicPr>
          <p:cNvPr id="131" name="Gráfico 20" descr="Crachá com preenchimento sólido"/>
          <p:cNvPicPr/>
          <p:nvPr/>
        </p:nvPicPr>
        <p:blipFill>
          <a:blip r:embed="rId8"/>
          <a:stretch/>
        </p:blipFill>
        <p:spPr>
          <a:xfrm>
            <a:off x="5439240" y="1701000"/>
            <a:ext cx="762840" cy="762840"/>
          </a:xfrm>
          <a:prstGeom prst="rect">
            <a:avLst/>
          </a:prstGeom>
          <a:ln w="0">
            <a:noFill/>
          </a:ln>
        </p:spPr>
      </p:pic>
      <p:pic>
        <p:nvPicPr>
          <p:cNvPr id="132" name="Gráfico 21" descr="Selo 3 com preenchimento sólido"/>
          <p:cNvPicPr/>
          <p:nvPr/>
        </p:nvPicPr>
        <p:blipFill>
          <a:blip r:embed="rId9"/>
          <a:stretch/>
        </p:blipFill>
        <p:spPr>
          <a:xfrm>
            <a:off x="843480" y="4641840"/>
            <a:ext cx="657360" cy="65736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22"/>
          <p:cNvPicPr/>
          <p:nvPr/>
        </p:nvPicPr>
        <p:blipFill>
          <a:blip r:embed="rId10"/>
          <a:srcRect r="76761" b="64590"/>
          <a:stretch/>
        </p:blipFill>
        <p:spPr>
          <a:xfrm>
            <a:off x="1669680" y="1191240"/>
            <a:ext cx="2603160" cy="1962720"/>
          </a:xfrm>
          <a:prstGeom prst="rect">
            <a:avLst/>
          </a:prstGeom>
          <a:ln w="0">
            <a:noFill/>
          </a:ln>
        </p:spPr>
      </p:pic>
      <p:pic>
        <p:nvPicPr>
          <p:cNvPr id="134" name="Gráfico 23" descr="Seta para Cima com preenchimento sólido"/>
          <p:cNvPicPr/>
          <p:nvPr/>
        </p:nvPicPr>
        <p:blipFill>
          <a:blip r:embed="rId6"/>
          <a:stretch/>
        </p:blipFill>
        <p:spPr>
          <a:xfrm rot="16200000">
            <a:off x="2897640" y="230112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2"/>
          <p:cNvPicPr/>
          <p:nvPr/>
        </p:nvPicPr>
        <p:blipFill>
          <a:blip r:embed="rId4"/>
          <a:stretch/>
        </p:blipFill>
        <p:spPr>
          <a:xfrm>
            <a:off x="939960" y="330480"/>
            <a:ext cx="6001200" cy="2356560"/>
          </a:xfrm>
          <a:prstGeom prst="rect">
            <a:avLst/>
          </a:prstGeom>
          <a:ln w="0">
            <a:noFill/>
          </a:ln>
        </p:spPr>
      </p:pic>
      <p:pic>
        <p:nvPicPr>
          <p:cNvPr id="138" name="Gráfico 7" descr="Selo 4 com preenchimento sólido"/>
          <p:cNvPicPr/>
          <p:nvPr/>
        </p:nvPicPr>
        <p:blipFill>
          <a:blip r:embed="rId5"/>
          <a:stretch/>
        </p:blipFill>
        <p:spPr>
          <a:xfrm>
            <a:off x="133560" y="1180080"/>
            <a:ext cx="657360" cy="657360"/>
          </a:xfrm>
          <a:prstGeom prst="rect">
            <a:avLst/>
          </a:prstGeom>
          <a:ln w="0">
            <a:noFill/>
          </a:ln>
        </p:spPr>
      </p:pic>
      <p:pic>
        <p:nvPicPr>
          <p:cNvPr id="139" name="Gráfico 9" descr="Seta para Cima com preenchimento sólido"/>
          <p:cNvPicPr/>
          <p:nvPr/>
        </p:nvPicPr>
        <p:blipFill>
          <a:blip r:embed="rId6"/>
          <a:stretch/>
        </p:blipFill>
        <p:spPr>
          <a:xfrm rot="5400000">
            <a:off x="4717800" y="1472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40" name="Gráfico 10" descr="Seta para Cima com preenchimento sólido"/>
          <p:cNvPicPr/>
          <p:nvPr/>
        </p:nvPicPr>
        <p:blipFill>
          <a:blip r:embed="rId6"/>
          <a:stretch/>
        </p:blipFill>
        <p:spPr>
          <a:xfrm rot="16200000">
            <a:off x="6095880" y="3996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1"/>
          <p:cNvPicPr/>
          <p:nvPr/>
        </p:nvPicPr>
        <p:blipFill>
          <a:blip r:embed="rId7"/>
          <a:stretch/>
        </p:blipFill>
        <p:spPr>
          <a:xfrm>
            <a:off x="939960" y="2813040"/>
            <a:ext cx="5120640" cy="267444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3"/>
          <p:cNvPicPr/>
          <p:nvPr/>
        </p:nvPicPr>
        <p:blipFill>
          <a:blip r:embed="rId8"/>
          <a:stretch/>
        </p:blipFill>
        <p:spPr>
          <a:xfrm>
            <a:off x="7633440" y="2154960"/>
            <a:ext cx="4389120" cy="3352680"/>
          </a:xfrm>
          <a:prstGeom prst="rect">
            <a:avLst/>
          </a:prstGeom>
          <a:ln w="0">
            <a:noFill/>
          </a:ln>
        </p:spPr>
      </p:pic>
      <p:pic>
        <p:nvPicPr>
          <p:cNvPr id="143" name="Gráfico 14" descr="Seta para Cima com preenchimento sólido"/>
          <p:cNvPicPr/>
          <p:nvPr/>
        </p:nvPicPr>
        <p:blipFill>
          <a:blip r:embed="rId6"/>
          <a:stretch/>
        </p:blipFill>
        <p:spPr>
          <a:xfrm rot="16200000">
            <a:off x="3351960" y="2704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44" name="Gráfico 15" descr="Seta para Cima com preenchimento sólido"/>
          <p:cNvPicPr/>
          <p:nvPr/>
        </p:nvPicPr>
        <p:blipFill>
          <a:blip r:embed="rId6"/>
          <a:stretch/>
        </p:blipFill>
        <p:spPr>
          <a:xfrm rot="5400000">
            <a:off x="7371000" y="46782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45" name="Gráfico 17" descr="Selo 5 com preenchimento sólido"/>
          <p:cNvPicPr/>
          <p:nvPr/>
        </p:nvPicPr>
        <p:blipFill>
          <a:blip r:embed="rId9"/>
          <a:stretch/>
        </p:blipFill>
        <p:spPr>
          <a:xfrm>
            <a:off x="127440" y="3578760"/>
            <a:ext cx="669960" cy="669960"/>
          </a:xfrm>
          <a:prstGeom prst="rect">
            <a:avLst/>
          </a:prstGeom>
          <a:ln w="0">
            <a:noFill/>
          </a:ln>
        </p:spPr>
      </p:pic>
      <p:pic>
        <p:nvPicPr>
          <p:cNvPr id="146" name="Gráfico 19" descr="Selo 6 com preenchimento sólido"/>
          <p:cNvPicPr/>
          <p:nvPr/>
        </p:nvPicPr>
        <p:blipFill>
          <a:blip r:embed="rId10"/>
          <a:stretch/>
        </p:blipFill>
        <p:spPr>
          <a:xfrm>
            <a:off x="7579080" y="3066480"/>
            <a:ext cx="694800" cy="69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m 6"/>
          <p:cNvPicPr/>
          <p:nvPr/>
        </p:nvPicPr>
        <p:blipFill>
          <a:blip r:embed="rId2"/>
          <a:stretch/>
        </p:blipFill>
        <p:spPr>
          <a:xfrm>
            <a:off x="10534680" y="0"/>
            <a:ext cx="1657080" cy="120924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8"/>
          <p:cNvPicPr/>
          <p:nvPr/>
        </p:nvPicPr>
        <p:blipFill>
          <a:blip r:embed="rId3"/>
          <a:stretch/>
        </p:blipFill>
        <p:spPr>
          <a:xfrm>
            <a:off x="9286920" y="5676840"/>
            <a:ext cx="2904840" cy="114264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2"/>
          <p:cNvPicPr/>
          <p:nvPr/>
        </p:nvPicPr>
        <p:blipFill>
          <a:blip r:embed="rId4"/>
          <a:stretch/>
        </p:blipFill>
        <p:spPr>
          <a:xfrm>
            <a:off x="1706400" y="1318320"/>
            <a:ext cx="8778600" cy="3848040"/>
          </a:xfrm>
          <a:prstGeom prst="rect">
            <a:avLst/>
          </a:prstGeom>
          <a:ln w="0">
            <a:noFill/>
          </a:ln>
        </p:spPr>
      </p:pic>
      <p:pic>
        <p:nvPicPr>
          <p:cNvPr id="150" name="Gráfico 7" descr="Seta para Cima com preenchimento sólido"/>
          <p:cNvPicPr/>
          <p:nvPr/>
        </p:nvPicPr>
        <p:blipFill>
          <a:blip r:embed="rId5"/>
          <a:stretch/>
        </p:blipFill>
        <p:spPr>
          <a:xfrm rot="16200000">
            <a:off x="3109320" y="266724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1435</Words>
  <Application>Microsoft Office PowerPoint</Application>
  <PresentationFormat>Widescreen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7" baseType="lpstr">
      <vt:lpstr>Aharoni</vt:lpstr>
      <vt:lpstr>Arial</vt:lpstr>
      <vt:lpstr>Calibri</vt:lpstr>
      <vt:lpstr>Calibri Light</vt:lpstr>
      <vt:lpstr>Helvetica Neue</vt:lpstr>
      <vt:lpstr>Lato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Rafaella Jamily</dc:creator>
  <dc:description/>
  <cp:lastModifiedBy>laryssa gomes</cp:lastModifiedBy>
  <cp:revision>4</cp:revision>
  <dcterms:created xsi:type="dcterms:W3CDTF">2022-06-09T21:57:49Z</dcterms:created>
  <dcterms:modified xsi:type="dcterms:W3CDTF">2022-09-11T18:48:21Z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