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94" r:id="rId9"/>
    <p:sldId id="296" r:id="rId10"/>
    <p:sldId id="297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2" r:id="rId19"/>
    <p:sldId id="275" r:id="rId20"/>
    <p:sldId id="277" r:id="rId21"/>
    <p:sldId id="278" r:id="rId22"/>
    <p:sldId id="279" r:id="rId23"/>
    <p:sldId id="280" r:id="rId24"/>
    <p:sldId id="281" r:id="rId25"/>
    <p:sldId id="285" r:id="rId26"/>
    <p:sldId id="284" r:id="rId27"/>
    <p:sldId id="283" r:id="rId28"/>
    <p:sldId id="282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AA29D-7139-85C8-2016-0A0105FD0C3D}" v="923" dt="2024-11-24T16:51:02.930"/>
    <p1510:client id="{9EB60CEA-04F9-70FB-5FE9-6276C5F230FF}" v="1541" dt="2024-11-24T14:10:29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11/24/2024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82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88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11/24/2024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51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8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11/24/2024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46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5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8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15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menishantsharma/ChatApp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Chat 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212" y="4412974"/>
            <a:ext cx="4524024" cy="1576188"/>
          </a:xfrm>
        </p:spPr>
        <p:txBody>
          <a:bodyPr anchor="t">
            <a:normAutofit fontScale="92500" lnSpcReduction="20000"/>
          </a:bodyPr>
          <a:lstStyle/>
          <a:p>
            <a:r>
              <a:rPr lang="en-US">
                <a:ea typeface="Meiryo"/>
              </a:rPr>
              <a:t>Team Name: Titans</a:t>
            </a:r>
          </a:p>
          <a:p>
            <a:r>
              <a:rPr lang="en-US">
                <a:ea typeface="Meiryo"/>
              </a:rPr>
              <a:t>Members: Nishant</a:t>
            </a:r>
          </a:p>
          <a:p>
            <a:r>
              <a:rPr lang="en-US">
                <a:ea typeface="Meiryo"/>
                <a:hlinkClick r:id="rId2"/>
              </a:rPr>
              <a:t>Github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CDDBC-85D1-840E-70B6-D4F537EEF4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154" t="-619" r="27503" b="412"/>
          <a:stretch/>
        </p:blipFill>
        <p:spPr>
          <a:xfrm>
            <a:off x="6508964" y="10"/>
            <a:ext cx="5685943" cy="687207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836E9832-C1E7-0CEB-A1E2-A11C081DFC35}"/>
              </a:ext>
            </a:extLst>
          </p:cNvPr>
          <p:cNvSpPr txBox="1">
            <a:spLocks/>
          </p:cNvSpPr>
          <p:nvPr/>
        </p:nvSpPr>
        <p:spPr>
          <a:xfrm>
            <a:off x="1353612" y="769751"/>
            <a:ext cx="4524024" cy="1576188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400" b="0" kern="1200" spc="1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20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2300" b="1">
                <a:solidFill>
                  <a:schemeClr val="dk2"/>
                </a:solidFill>
                <a:latin typeface="Arial"/>
                <a:ea typeface="Meiryo"/>
                <a:cs typeface="Arial"/>
              </a:rPr>
              <a:t>Project Presentation </a:t>
            </a:r>
            <a:br>
              <a:rPr lang="en" sz="2300" b="1">
                <a:solidFill>
                  <a:schemeClr val="dk2"/>
                </a:solidFill>
                <a:latin typeface="Arial"/>
                <a:ea typeface="Meiryo"/>
                <a:cs typeface="Arial"/>
              </a:rPr>
            </a:br>
            <a:r>
              <a:rPr lang="en" sz="2300" b="1">
                <a:solidFill>
                  <a:schemeClr val="dk2"/>
                </a:solidFill>
                <a:latin typeface="Arial"/>
                <a:ea typeface="Meiryo"/>
                <a:cs typeface="Arial"/>
              </a:rPr>
              <a:t>CS744 Autumn 2024</a:t>
            </a:r>
            <a:endParaRPr lang="en-US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C237-0C7A-F1C5-D2C4-52DC55DE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 fontScale="85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Group Management Flow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Actions: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Create/Join/Leave Group</a:t>
            </a:r>
            <a:r>
              <a:rPr lang="en-US" dirty="0">
                <a:ea typeface="+mn-lt"/>
                <a:cs typeface="+mn-lt"/>
              </a:rPr>
              <a:t>: Client sends requests to manage groups.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Server</a:t>
            </a:r>
            <a:r>
              <a:rPr lang="en-US" dirty="0">
                <a:ea typeface="+mn-lt"/>
                <a:cs typeface="+mn-lt"/>
              </a:rPr>
              <a:t>: Processes requests and updates group data in the database.</a:t>
            </a:r>
          </a:p>
          <a:p>
            <a:pPr lvl="1"/>
            <a:r>
              <a:rPr lang="en-US" sz="1900" b="1" dirty="0">
                <a:ea typeface="+mn-lt"/>
                <a:cs typeface="+mn-lt"/>
              </a:rPr>
              <a:t>Decision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Is User Logged In?</a:t>
            </a:r>
            <a:r>
              <a:rPr lang="en-US" dirty="0">
                <a:ea typeface="+mn-lt"/>
                <a:cs typeface="+mn-lt"/>
              </a:rPr>
              <a:t> → If yes, allow group management; if no, prompt login.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Does Group Exist?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>
              <a:ea typeface="Meiryo"/>
            </a:endParaRPr>
          </a:p>
          <a:p>
            <a:pPr lvl="1"/>
            <a:endParaRPr lang="en-US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2221E0F-6787-D621-2F44-C00932C9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357" y="235788"/>
            <a:ext cx="3010909" cy="66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1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A9649B-9373-66A8-E8E4-7063A2B81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Implementation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FB83-D00B-4785-7BA8-E46D4DEBA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>
                <a:ea typeface="Meiryo"/>
              </a:rPr>
              <a:t>Server Implementation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latin typeface="Meiryo"/>
                <a:ea typeface="Meiryo"/>
              </a:rPr>
              <a:t>Multi-threaded architecture: Each client connection is handled by a separate thread, created using </a:t>
            </a:r>
            <a:r>
              <a:rPr lang="en-US">
                <a:latin typeface="Consolas"/>
                <a:ea typeface="Meiryo"/>
              </a:rPr>
              <a:t>std::thread.</a:t>
            </a:r>
            <a:endParaRPr lang="en-US">
              <a:solidFill>
                <a:srgbClr val="000000"/>
              </a:solidFill>
              <a:latin typeface="Consolas"/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Modules Implemented: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Meiryo"/>
              </a:rPr>
              <a:t>Authentication Module: Register and verifies users.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Message Handling Module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Manages direct and group messages, including offline storage.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Group Management Module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Provides features like group creation, joining, and admin controls.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Synchronization: Used </a:t>
            </a:r>
            <a:r>
              <a:rPr lang="en-US">
                <a:latin typeface="Consolas"/>
                <a:ea typeface="+mn-lt"/>
                <a:cs typeface="+mn-lt"/>
              </a:rPr>
              <a:t>std::mutex</a:t>
            </a:r>
            <a:r>
              <a:rPr lang="en-US">
                <a:ea typeface="+mn-lt"/>
                <a:cs typeface="+mn-lt"/>
              </a:rPr>
              <a:t> to ensure thread safety for shared resources like group data and offline messages.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15229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0235-FC12-A9B8-E610-5F72CA73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226724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Client Implementation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Command Parsing: A command parser converts user input into server-recognizable commands.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Response Handling: A dedicated thread listens for responses from the server, enabling real-time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83587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1005-9817-A094-17D5-BADD68F5E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Challenges Overcome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Managing thread synchronization using mutexes and condition variables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Handling offline messages and ensuring they are delivered correctly upon user reconnection.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71691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2A76-E4A5-E5D5-BFBB-DBCA8F4D2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Code Integration Highlights</a:t>
            </a:r>
          </a:p>
          <a:p>
            <a:r>
              <a:rPr lang="en-US">
                <a:ea typeface="+mn-lt"/>
                <a:cs typeface="+mn-lt"/>
              </a:rPr>
              <a:t>Networking: Socket programming for client-server communication.</a:t>
            </a:r>
          </a:p>
          <a:p>
            <a:r>
              <a:rPr lang="en-US">
                <a:ea typeface="+mn-lt"/>
                <a:cs typeface="+mn-lt"/>
              </a:rPr>
              <a:t>Message Flow: Commands like </a:t>
            </a:r>
            <a:r>
              <a:rPr lang="en-US">
                <a:latin typeface="Consolas"/>
                <a:ea typeface="Meiryo"/>
              </a:rPr>
              <a:t>CHAT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  <a:ea typeface="Meiryo"/>
              </a:rPr>
              <a:t>GROUP_CHAT</a:t>
            </a:r>
            <a:r>
              <a:rPr lang="en-US">
                <a:ea typeface="+mn-lt"/>
                <a:cs typeface="+mn-lt"/>
              </a:rPr>
              <a:t>, and </a:t>
            </a:r>
            <a:r>
              <a:rPr lang="en-US">
                <a:latin typeface="Consolas"/>
                <a:ea typeface="Meiryo"/>
              </a:rPr>
              <a:t>BLOCK</a:t>
            </a:r>
            <a:r>
              <a:rPr lang="en-US">
                <a:ea typeface="+mn-lt"/>
                <a:cs typeface="+mn-lt"/>
              </a:rPr>
              <a:t> processed seamlessly.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4A5E98-20F8-313B-5C3B-0BCAAB7F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Meiryo"/>
                <a:ea typeface="Meiryo"/>
                <a:cs typeface="Arial"/>
              </a:rPr>
              <a:t>Evaluation</a:t>
            </a:r>
            <a:endParaRPr lang="en-US"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EC80-E31B-354B-B0C7-3C202EC19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 fontScale="70000" lnSpcReduction="20000"/>
          </a:bodyPr>
          <a:lstStyle/>
          <a:p>
            <a:r>
              <a:rPr lang="en-US" sz="2000" b="1" dirty="0">
                <a:ea typeface="Meiryo"/>
              </a:rPr>
              <a:t>Questions of Evaluation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What is the latency of a message sent between two clients for varying client counts?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 does the latency change as the number of clients increases?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At what client count does the server start to experience performance degradation in terms of latency?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What is the throughput (messages per second) for direct chat with varying client counts?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How does throughput scale as the number of clients increases?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At what client count does throughput begin to drop or plateau?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96026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6515-8CBC-16C8-F903-73E0D9F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Setup</a:t>
            </a:r>
            <a:endParaRPr lang="en-US" sz="2200" b="1" dirty="0"/>
          </a:p>
          <a:p>
            <a:r>
              <a:rPr lang="en-US" b="1" dirty="0">
                <a:ea typeface="+mn-lt"/>
                <a:cs typeface="+mn-lt"/>
              </a:rPr>
              <a:t>Hardware/Environment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Server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Multi-core machine with sufficient memory (e.g., 4-core CPU, 16 GB RAM).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Clients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Simulated using multiple threads/processes.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Network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Local area network for baseline tests.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72586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6515-8CBC-16C8-F903-73E0D9F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Software</a:t>
            </a:r>
            <a:endParaRPr lang="en-US" b="1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Server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Application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Multi-threaded server running your chat application.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Client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Simulation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Custom scripts to simulate user activity (e.g., </a:t>
            </a:r>
            <a:r>
              <a:rPr lang="en-US" dirty="0">
                <a:latin typeface="Consolas"/>
                <a:ea typeface="+mn-lt"/>
                <a:cs typeface="+mn-lt"/>
              </a:rPr>
              <a:t>LOGIN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+mn-lt"/>
                <a:cs typeface="+mn-lt"/>
              </a:rPr>
              <a:t>CHAT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  <a:ea typeface="+mn-lt"/>
                <a:cs typeface="+mn-lt"/>
              </a:rPr>
              <a:t>REGISTER</a:t>
            </a:r>
            <a:r>
              <a:rPr lang="en-US" dirty="0">
                <a:ea typeface="+mn-lt"/>
                <a:cs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2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6515-8CBC-16C8-F903-73E0D9F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Workloads</a:t>
            </a:r>
            <a:endParaRPr lang="en-US" dirty="0">
              <a:ea typeface="Meiryo"/>
            </a:endParaRPr>
          </a:p>
          <a:p>
            <a:r>
              <a:rPr lang="en-US" b="1" dirty="0">
                <a:ea typeface="+mn-lt"/>
                <a:cs typeface="+mn-lt"/>
              </a:rPr>
              <a:t>Direct Chat Load</a:t>
            </a:r>
            <a:endParaRPr lang="en-US" b="1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Simulate 10, 50, 100, and 200 users sending direct messages to each other.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Each user sends a fixed number of messages (e.g., 1 messages/user).</a:t>
            </a: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877228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6515-8CBC-16C8-F903-73E0D9F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Parameters/Configuration (Independent Variables)</a:t>
            </a:r>
            <a:endParaRPr lang="en-US" sz="2000" b="1" dirty="0"/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Number of Users: Test with 10, 50, 100, and 200 users.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Message Rate: Vary the rate of messages sent (e.g., 1 message/second, 5 messages/second).</a:t>
            </a:r>
          </a:p>
        </p:txBody>
      </p:sp>
    </p:spTree>
    <p:extLst>
      <p:ext uri="{BB962C8B-B14F-4D97-AF65-F5344CB8AC3E}">
        <p14:creationId xmlns:p14="http://schemas.microsoft.com/office/powerpoint/2010/main" val="239527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4EDED-CF1C-5E29-AC21-F67DB6049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Context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C568-75BD-CD45-0443-13339D225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US">
                <a:ea typeface="Meiryo"/>
              </a:rPr>
              <a:t>Domain of Project: Real Time communication systems and networking applications.</a:t>
            </a:r>
          </a:p>
          <a:p>
            <a:endParaRPr lang="en-US">
              <a:ea typeface="Meiryo"/>
            </a:endParaRPr>
          </a:p>
          <a:p>
            <a:r>
              <a:rPr lang="en-US">
                <a:ea typeface="Meiryo"/>
              </a:rPr>
              <a:t>Why this domain: </a:t>
            </a:r>
            <a:r>
              <a:rPr lang="en-US">
                <a:ea typeface="+mn-lt"/>
                <a:cs typeface="+mn-lt"/>
              </a:rPr>
              <a:t>The aim is to build a practical, real-time chat application that facilitates user-to-user and group communication, focusing on functionality like user management, group administration, and offline message handling, addressing real-world communication needs.</a:t>
            </a:r>
            <a:endParaRPr lang="en-US">
              <a:ea typeface="Meiryo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5B4B1-08A5-63E7-F40A-30FCEC62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7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86515-8CBC-16C8-F903-73E0D9F82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Metrics (Dependent Variables)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Latency: Time taken to deliver a message (measured in milliseconds).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Throughput: Number of messages processed per second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361552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Direct Chat Latency Test</a:t>
            </a:r>
            <a:endParaRPr lang="en-US"/>
          </a:p>
        </p:txBody>
      </p:sp>
      <p:pic>
        <p:nvPicPr>
          <p:cNvPr id="3" name="Content Placeholder 2" descr="A graph with a line graph and a number of clients&#10;&#10;Description automatically generated">
            <a:extLst>
              <a:ext uri="{FF2B5EF4-FFF2-40B4-BE49-F238E27FC236}">
                <a16:creationId xmlns:a16="http://schemas.microsoft.com/office/drawing/2014/main" id="{2DFEAFB5-4325-F2AB-F792-110768191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518" y="2010352"/>
            <a:ext cx="5311977" cy="3651504"/>
          </a:xfrm>
        </p:spPr>
      </p:pic>
    </p:spTree>
    <p:extLst>
      <p:ext uri="{BB962C8B-B14F-4D97-AF65-F5344CB8AC3E}">
        <p14:creationId xmlns:p14="http://schemas.microsoft.com/office/powerpoint/2010/main" val="387404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3EE98F-D319-B3A2-058E-B29F04AEA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90562"/>
              </p:ext>
            </p:extLst>
          </p:nvPr>
        </p:nvGraphicFramePr>
        <p:xfrm>
          <a:off x="3049764" y="1014766"/>
          <a:ext cx="584623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16">
                  <a:extLst>
                    <a:ext uri="{9D8B030D-6E8A-4147-A177-3AD203B41FA5}">
                      <a16:colId xmlns:a16="http://schemas.microsoft.com/office/drawing/2014/main" val="1401749373"/>
                    </a:ext>
                  </a:extLst>
                </a:gridCol>
                <a:gridCol w="2923116">
                  <a:extLst>
                    <a:ext uri="{9D8B030D-6E8A-4147-A177-3AD203B41FA5}">
                      <a16:colId xmlns:a16="http://schemas.microsoft.com/office/drawing/2014/main" val="190802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Meiryo"/>
                        </a:rPr>
                        <a:t>Clients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Meiryo"/>
                        </a:rPr>
                        <a:t>Latency(</a:t>
                      </a:r>
                      <a:r>
                        <a:rPr lang="en-US" sz="1800" b="0" i="0" u="none" strike="noStrike" noProof="0" err="1">
                          <a:latin typeface="Meiryo"/>
                        </a:rPr>
                        <a:t>ms</a:t>
                      </a:r>
                      <a:r>
                        <a:rPr lang="en-US" sz="1800" b="0" i="0" u="none" strike="noStrike" noProof="0">
                          <a:latin typeface="Meiryo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7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2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0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1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4FE9-2B10-7AD7-2A6D-8DA7BD79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/>
          </a:bodyPr>
          <a:lstStyle/>
          <a:p>
            <a:r>
              <a:rPr lang="en-US" b="1">
                <a:ea typeface="Meiryo"/>
              </a:rPr>
              <a:t>Observations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Latency remains stable and low (&lt;0.2 </a:t>
            </a:r>
            <a:r>
              <a:rPr lang="en-US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) for up to </a:t>
            </a:r>
            <a:r>
              <a:rPr lang="en-US" b="1">
                <a:ea typeface="+mn-lt"/>
                <a:cs typeface="+mn-lt"/>
              </a:rPr>
              <a:t>256 clients</a:t>
            </a:r>
            <a:r>
              <a:rPr lang="en-US">
                <a:ea typeface="+mn-lt"/>
                <a:cs typeface="+mn-lt"/>
              </a:rPr>
              <a:t>, showing the server handles light to moderate loads efficiently.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Latency increases significantly beyond </a:t>
            </a:r>
            <a:r>
              <a:rPr lang="en-US" b="1">
                <a:ea typeface="+mn-lt"/>
                <a:cs typeface="+mn-lt"/>
              </a:rPr>
              <a:t>512 clients</a:t>
            </a:r>
            <a:r>
              <a:rPr lang="en-US">
                <a:ea typeface="+mn-lt"/>
                <a:cs typeface="+mn-lt"/>
              </a:rPr>
              <a:t>, reaching </a:t>
            </a:r>
            <a:r>
              <a:rPr lang="en-US" b="1">
                <a:ea typeface="+mn-lt"/>
                <a:cs typeface="+mn-lt"/>
              </a:rPr>
              <a:t>1.7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at </a:t>
            </a:r>
            <a:r>
              <a:rPr lang="en-US" b="1">
                <a:ea typeface="+mn-lt"/>
                <a:cs typeface="+mn-lt"/>
              </a:rPr>
              <a:t>1024 clients</a:t>
            </a:r>
            <a:r>
              <a:rPr lang="en-US">
                <a:ea typeface="+mn-lt"/>
                <a:cs typeface="+mn-lt"/>
              </a:rPr>
              <a:t> and fluctuating afterward.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At </a:t>
            </a:r>
            <a:r>
              <a:rPr lang="en-US" b="1">
                <a:ea typeface="+mn-lt"/>
                <a:cs typeface="+mn-lt"/>
              </a:rPr>
              <a:t>2048 and 4096 clients</a:t>
            </a:r>
            <a:r>
              <a:rPr lang="en-US">
                <a:ea typeface="+mn-lt"/>
                <a:cs typeface="+mn-lt"/>
              </a:rPr>
              <a:t>, latency decreases to </a:t>
            </a:r>
            <a:r>
              <a:rPr lang="en-US" b="1">
                <a:ea typeface="+mn-lt"/>
                <a:cs typeface="+mn-lt"/>
              </a:rPr>
              <a:t>1.57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1.19 </a:t>
            </a:r>
            <a:r>
              <a:rPr lang="en-US" b="1" err="1">
                <a:ea typeface="+mn-lt"/>
                <a:cs typeface="+mn-lt"/>
              </a:rPr>
              <a:t>ms</a:t>
            </a:r>
            <a:r>
              <a:rPr lang="en-US">
                <a:ea typeface="+mn-lt"/>
                <a:cs typeface="+mn-lt"/>
              </a:rPr>
              <a:t>, suggesting possible anomalies in the test or reduced load due to dropped messages.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38440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4FE9-2B10-7AD7-2A6D-8DA7BD79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10000"/>
          </a:bodyPr>
          <a:lstStyle/>
          <a:p>
            <a:r>
              <a:rPr lang="en-US" b="1">
                <a:ea typeface="Meiryo"/>
              </a:rPr>
              <a:t>Inferences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server is optimized for up to </a:t>
            </a:r>
            <a:r>
              <a:rPr lang="en-US" b="1">
                <a:ea typeface="+mn-lt"/>
                <a:cs typeface="+mn-lt"/>
              </a:rPr>
              <a:t>256 clients</a:t>
            </a:r>
            <a:r>
              <a:rPr lang="en-US">
                <a:ea typeface="+mn-lt"/>
                <a:cs typeface="+mn-lt"/>
              </a:rPr>
              <a:t>, where latency remains low and stable.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Beyond </a:t>
            </a:r>
            <a:r>
              <a:rPr lang="en-US" b="1">
                <a:ea typeface="+mn-lt"/>
                <a:cs typeface="+mn-lt"/>
              </a:rPr>
              <a:t>256 clients</a:t>
            </a:r>
            <a:r>
              <a:rPr lang="en-US">
                <a:ea typeface="+mn-lt"/>
                <a:cs typeface="+mn-lt"/>
              </a:rPr>
              <a:t>, resource contention (e.g., thread management, I/O bandwidth) likely causes queuing delays, leading to higher latency.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decrease in latency for </a:t>
            </a:r>
            <a:r>
              <a:rPr lang="en-US" b="1">
                <a:ea typeface="+mn-lt"/>
                <a:cs typeface="+mn-lt"/>
              </a:rPr>
              <a:t>2048 and 4096 clients</a:t>
            </a:r>
            <a:r>
              <a:rPr lang="en-US">
                <a:ea typeface="+mn-lt"/>
                <a:cs typeface="+mn-lt"/>
              </a:rPr>
              <a:t> may indicate that not all messages are being processed, requiring further validation.</a:t>
            </a:r>
            <a:endParaRPr lang="en-US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66511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Direct Chat Throughput Test</a:t>
            </a:r>
            <a:endParaRPr lang="en-US" err="1"/>
          </a:p>
        </p:txBody>
      </p:sp>
      <p:pic>
        <p:nvPicPr>
          <p:cNvPr id="3" name="Content Placeholder 2" descr="A graph with orange lines&#10;&#10;Description automatically generated">
            <a:extLst>
              <a:ext uri="{FF2B5EF4-FFF2-40B4-BE49-F238E27FC236}">
                <a16:creationId xmlns:a16="http://schemas.microsoft.com/office/drawing/2014/main" id="{38B81FF9-8A91-DA33-B447-2B195504C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879" y="2312276"/>
            <a:ext cx="5342727" cy="3651504"/>
          </a:xfrm>
        </p:spPr>
      </p:pic>
    </p:spTree>
    <p:extLst>
      <p:ext uri="{BB962C8B-B14F-4D97-AF65-F5344CB8AC3E}">
        <p14:creationId xmlns:p14="http://schemas.microsoft.com/office/powerpoint/2010/main" val="158128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63EE98F-D319-B3A2-058E-B29F04AEA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292223"/>
              </p:ext>
            </p:extLst>
          </p:nvPr>
        </p:nvGraphicFramePr>
        <p:xfrm>
          <a:off x="3049764" y="1014766"/>
          <a:ext cx="5846232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116">
                  <a:extLst>
                    <a:ext uri="{9D8B030D-6E8A-4147-A177-3AD203B41FA5}">
                      <a16:colId xmlns:a16="http://schemas.microsoft.com/office/drawing/2014/main" val="1401749373"/>
                    </a:ext>
                  </a:extLst>
                </a:gridCol>
                <a:gridCol w="2923116">
                  <a:extLst>
                    <a:ext uri="{9D8B030D-6E8A-4147-A177-3AD203B41FA5}">
                      <a16:colId xmlns:a16="http://schemas.microsoft.com/office/drawing/2014/main" val="1908021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Meiryo"/>
                        </a:rPr>
                        <a:t>Clients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Meiryo"/>
                        </a:rPr>
                        <a:t>Throughput (</a:t>
                      </a:r>
                      <a:r>
                        <a:rPr lang="en-US" sz="1800" b="0" i="0" u="none" strike="noStrike" noProof="0"/>
                        <a:t>requests/sec)</a:t>
                      </a:r>
                      <a:endParaRPr lang="en-US" sz="1800" b="0" i="0" u="none" strike="noStrike" noProof="0">
                        <a:latin typeface="Meiry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4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5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87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2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6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188.01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40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56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514.60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51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342.14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7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488.90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380.28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8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365.49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995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386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4FE9-2B10-7AD7-2A6D-8DA7BD79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/>
          </a:bodyPr>
          <a:lstStyle/>
          <a:p>
            <a:r>
              <a:rPr lang="en-US" b="1">
                <a:ea typeface="Meiryo"/>
              </a:rPr>
              <a:t>Observations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Throughput increases steadily from </a:t>
            </a:r>
            <a:r>
              <a:rPr lang="en-US" b="1">
                <a:ea typeface="+mn-lt"/>
                <a:cs typeface="+mn-lt"/>
              </a:rPr>
              <a:t>6.61 requests/sec (2 clients)</a:t>
            </a:r>
            <a:r>
              <a:rPr lang="en-US">
                <a:ea typeface="+mn-lt"/>
                <a:cs typeface="+mn-lt"/>
              </a:rPr>
              <a:t> to </a:t>
            </a:r>
            <a:r>
              <a:rPr lang="en-US" b="1">
                <a:ea typeface="+mn-lt"/>
                <a:cs typeface="+mn-lt"/>
              </a:rPr>
              <a:t>514.6 requests/sec (256 clients)</a:t>
            </a:r>
            <a:r>
              <a:rPr lang="en-US">
                <a:ea typeface="+mn-lt"/>
                <a:cs typeface="+mn-lt"/>
              </a:rPr>
              <a:t>, indicating efficient scaling for moderate loads.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Throughput decreases at </a:t>
            </a:r>
            <a:r>
              <a:rPr lang="en-US" b="1">
                <a:ea typeface="+mn-lt"/>
                <a:cs typeface="+mn-lt"/>
              </a:rPr>
              <a:t>512 clients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b="1">
                <a:ea typeface="+mn-lt"/>
                <a:cs typeface="+mn-lt"/>
              </a:rPr>
              <a:t>342.14 requests/sec</a:t>
            </a:r>
            <a:r>
              <a:rPr lang="en-US">
                <a:ea typeface="+mn-lt"/>
                <a:cs typeface="+mn-lt"/>
              </a:rPr>
              <a:t>) and fluctuates at </a:t>
            </a:r>
            <a:r>
              <a:rPr lang="en-US" b="1">
                <a:ea typeface="+mn-lt"/>
                <a:cs typeface="+mn-lt"/>
              </a:rPr>
              <a:t>1024 clients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b="1">
                <a:ea typeface="+mn-lt"/>
                <a:cs typeface="+mn-lt"/>
              </a:rPr>
              <a:t>488.9 requests/sec</a:t>
            </a:r>
            <a:r>
              <a:rPr lang="en-US">
                <a:ea typeface="+mn-lt"/>
                <a:cs typeface="+mn-lt"/>
              </a:rPr>
              <a:t>) and beyond.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Throughput stabilizes around </a:t>
            </a:r>
            <a:r>
              <a:rPr lang="en-US" b="1">
                <a:ea typeface="+mn-lt"/>
                <a:cs typeface="+mn-lt"/>
              </a:rPr>
              <a:t>365 requests/sec</a:t>
            </a:r>
            <a:r>
              <a:rPr lang="en-US">
                <a:ea typeface="+mn-lt"/>
                <a:cs typeface="+mn-lt"/>
              </a:rPr>
              <a:t> at </a:t>
            </a:r>
            <a:r>
              <a:rPr lang="en-US" b="1">
                <a:ea typeface="+mn-lt"/>
                <a:cs typeface="+mn-lt"/>
              </a:rPr>
              <a:t>4096 clients</a:t>
            </a:r>
            <a:r>
              <a:rPr lang="en-US">
                <a:ea typeface="+mn-lt"/>
                <a:cs typeface="+mn-lt"/>
              </a:rPr>
              <a:t>, showing the server has reached its resource limit.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793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C4FE9-2B10-7AD7-2A6D-8DA7BD79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r>
              <a:rPr lang="en-US" b="1">
                <a:ea typeface="Meiryo"/>
              </a:rPr>
              <a:t>Inferences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server performs optimally up to </a:t>
            </a:r>
            <a:r>
              <a:rPr lang="en-US" b="1">
                <a:ea typeface="+mn-lt"/>
                <a:cs typeface="+mn-lt"/>
              </a:rPr>
              <a:t>256 clients</a:t>
            </a:r>
            <a:r>
              <a:rPr lang="en-US">
                <a:ea typeface="+mn-lt"/>
                <a:cs typeface="+mn-lt"/>
              </a:rPr>
              <a:t>, where throughput increases linearly. Beyond this point, the server encounters resource saturation, reducing its ability to scale further.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The decrease in throughput suggests the server's CPU, memory, or I/O bandwidth becomes a limiting factor at higher loads.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5141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Summary of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System Sweet Spot:</a:t>
            </a:r>
            <a:r>
              <a:rPr lang="en-US" dirty="0">
                <a:ea typeface="+mn-lt"/>
                <a:cs typeface="+mn-lt"/>
              </a:rPr>
              <a:t> The server performs best for up to </a:t>
            </a:r>
            <a:r>
              <a:rPr lang="en-US" b="1" dirty="0">
                <a:ea typeface="+mn-lt"/>
                <a:cs typeface="+mn-lt"/>
              </a:rPr>
              <a:t>256 clients</a:t>
            </a:r>
            <a:r>
              <a:rPr lang="en-US" dirty="0">
                <a:ea typeface="+mn-lt"/>
                <a:cs typeface="+mn-lt"/>
              </a:rPr>
              <a:t>, maintaining low latency and high throughput.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Performance Bottlenecks:</a:t>
            </a:r>
            <a:r>
              <a:rPr lang="en-US" dirty="0">
                <a:ea typeface="+mn-lt"/>
                <a:cs typeface="+mn-lt"/>
              </a:rPr>
              <a:t> Increased latency and decreased throughput at higher loads indicate server-side resource constraints (e.g., CPU, memory, or I/O bandwidth).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Future Improvements:</a:t>
            </a:r>
            <a:endParaRPr lang="en-US" dirty="0">
              <a:ea typeface="Meiryo"/>
            </a:endParaRP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Optimize server threading and message handling.</a:t>
            </a:r>
            <a:endParaRPr lang="en-US" b="1" dirty="0">
              <a:ea typeface="Meiryo"/>
            </a:endParaRP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Introduce horizontal scaling or load balancing to handle higher client loads efficiently.</a:t>
            </a:r>
            <a:endParaRPr lang="en-US" dirty="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78770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15F6EF-27CA-4B14-3B96-D0AC4357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Problem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F7DDB-19A5-4751-CCE9-AC35D28C6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>
                <a:ea typeface="Meiryo"/>
              </a:rPr>
              <a:t>Statement: </a:t>
            </a:r>
            <a:r>
              <a:rPr lang="en-US">
                <a:ea typeface="+mn-lt"/>
                <a:cs typeface="+mn-lt"/>
              </a:rPr>
              <a:t>The project addresses the challenge of creating a real-time chat application that supports user-to-user and group communication with essential features like user authentication, group management, and offline message handling. The focus is on designing a lightweight, functional, and scalable system to cater to real-world communication needs.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994758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Unfinished Scope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Implement end-to-end encryption (e.g., AES, RSA) to ensure message confidentiality between users, even if the server is compromised.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Add two-factor authentication (e.g., OTP or email verification).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Introduce message expiry for older messages to save storage.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Add feature to send file as well.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Add a feature to search for old messages using keywords.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Replaced file-based storage with a NoSQL database to improve data management and scalability.</a:t>
            </a:r>
            <a:endParaRPr lang="en-US" dirty="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01105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Challenges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85000" lnSpcReduction="2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Writing a robust offline message storage mechanism was challenging, especially ensuring that messages were correctly queued and delivered when the recipient came online.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Creating a flexible structure to allow easy addition of new features while avoiding excessive code coupling.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Handling multiple concurrent client connections and avoiding race conditions was a significant challenge, especially with features like group chat and offline messaging.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Balancing a user-friendly interface with feature-rich functionality was challenging, particularly when implementing commands like JOIN_GROUP, BLOCK_USER, and GROUP_CHAT.</a:t>
            </a:r>
            <a:endParaRPr lang="en-US" dirty="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203005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Meiryo"/>
                <a:ea typeface="Meiryo"/>
                <a:cs typeface="Arial"/>
              </a:rPr>
              <a:t>Reflection</a:t>
            </a:r>
            <a:endParaRPr lang="en-US" dirty="0">
              <a:ea typeface="Meiry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lnSpcReduction="10000"/>
          </a:bodyPr>
          <a:lstStyle/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Implementing group chat functionality, including creating groups, managing membership, and handling admin privileges (e.g., adding/removing members, promoting/demoting admins), was a highlight of the project. It required careful consideration of how group data is stored and accessed.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If I had the chance to redo the project, I would replace the </a:t>
            </a:r>
            <a:r>
              <a:rPr lang="en-US" b="1" dirty="0">
                <a:ea typeface="+mn-lt"/>
                <a:cs typeface="+mn-lt"/>
              </a:rPr>
              <a:t>file-based storage</a:t>
            </a:r>
            <a:r>
              <a:rPr lang="en-US" dirty="0">
                <a:ea typeface="+mn-lt"/>
                <a:cs typeface="+mn-lt"/>
              </a:rPr>
              <a:t> with a </a:t>
            </a:r>
            <a:r>
              <a:rPr lang="en-US" b="1" dirty="0">
                <a:ea typeface="+mn-lt"/>
                <a:cs typeface="+mn-lt"/>
              </a:rPr>
              <a:t>NoSQL database</a:t>
            </a:r>
            <a:r>
              <a:rPr lang="en-US" dirty="0">
                <a:ea typeface="+mn-lt"/>
                <a:cs typeface="+mn-lt"/>
              </a:rPr>
              <a:t>. File-based storage worked for the project but has limitations in terms of scalability, performance, and ease of data retrieval.</a:t>
            </a:r>
            <a:endParaRPr lang="en-US" dirty="0">
              <a:ea typeface="Meiryo"/>
            </a:endParaRPr>
          </a:p>
          <a:p>
            <a:pPr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684863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Meiryo"/>
                <a:ea typeface="Meiryo"/>
                <a:cs typeface="Arial"/>
              </a:rPr>
              <a:t>Conclusions</a:t>
            </a:r>
            <a:endParaRPr lang="en-US" dirty="0">
              <a:ea typeface="Meiry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/>
          </a:bodyPr>
          <a:lstStyle/>
          <a:p>
            <a:r>
              <a:rPr lang="en-US" dirty="0">
                <a:ea typeface="+mn-lt"/>
                <a:cs typeface="+mn-lt"/>
              </a:rPr>
              <a:t>The project successfully implemented a real-time chat application with features like direct messaging, group chat, offline message storage, and user management. While the use of file-based storage provided a functional solution, transitioning to a database would significantly enhance scalability and performance. The challenges of managing concurrency and designing an extensible structure made the project both rewarding and insightful. This project lays a strong foundation for further enhancements, including improved scalability, advanced security, and a more seamless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33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B7F262-23DC-2416-8BBF-B84986F0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404040"/>
                </a:solidFill>
                <a:latin typeface="Meiryo"/>
                <a:ea typeface="Meiryo"/>
                <a:cs typeface="Arial"/>
              </a:rPr>
              <a:t>References</a:t>
            </a:r>
            <a:endParaRPr lang="en-US" dirty="0">
              <a:ea typeface="Meiryo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ADC3F2-00AC-DB4D-7342-2B4B0751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20000"/>
          </a:bodyPr>
          <a:lstStyle/>
          <a:p>
            <a:pPr marL="342900" indent="-342900">
              <a:buAutoNum type="arabicPeriod"/>
            </a:pPr>
            <a:r>
              <a:rPr lang="en-US" b="1" dirty="0">
                <a:ea typeface="Meiryo"/>
              </a:rPr>
              <a:t>Google Search</a:t>
            </a:r>
            <a:r>
              <a:rPr lang="en-US" dirty="0">
                <a:ea typeface="Meiryo"/>
              </a:rPr>
              <a:t>: </a:t>
            </a:r>
            <a:r>
              <a:rPr lang="en-US" dirty="0">
                <a:ea typeface="+mn-lt"/>
                <a:cs typeface="+mn-lt"/>
              </a:rPr>
              <a:t>Used for researching specific technical issues and finding relevant documentation for Python socket programming, multithreading, and encryption.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Stack Overflow: </a:t>
            </a:r>
            <a:r>
              <a:rPr lang="en-US" dirty="0">
                <a:ea typeface="+mn-lt"/>
                <a:cs typeface="+mn-lt"/>
              </a:rPr>
              <a:t>Utilized for troubleshooting specific coding problems, receiving solutions from the developer community, and understanding common issues related to concurrency, file handling, and server-client communication.</a:t>
            </a:r>
          </a:p>
          <a:p>
            <a:pPr marL="342900" indent="-342900">
              <a:buAutoNum type="arabicPeriod"/>
            </a:pPr>
            <a:r>
              <a:rPr lang="en-US" b="1" dirty="0">
                <a:ea typeface="+mn-lt"/>
                <a:cs typeface="+mn-lt"/>
              </a:rPr>
              <a:t>ChatGPT (OpenAI): </a:t>
            </a:r>
            <a:r>
              <a:rPr lang="en-US" dirty="0">
                <a:ea typeface="+mn-lt"/>
                <a:cs typeface="+mn-lt"/>
              </a:rPr>
              <a:t>Used for assistance with problem-solving, code generation, and clarifying concepts related to networking, threading, encryption, and performance optimization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4163984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20417-0EDB-4C6D-3B90-7BE64065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900837"/>
            <a:ext cx="6857365" cy="3651250"/>
          </a:xfrm>
        </p:spPr>
        <p:txBody>
          <a:bodyPr vert="horz" lIns="109728" tIns="109728" rIns="109728" bIns="9144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Scope/Goals: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Enable secure and reliable messaging between users.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Provide group communication with administrative controls.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Handle offline message storage and delivery seamlessly.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Ensure scalability to handle multiple users concurrently.</a:t>
            </a:r>
            <a:endParaRPr lang="en-US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122784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20BA-BD4B-6D3E-F5DF-09A9FE504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1939176"/>
            <a:ext cx="6857365" cy="3651250"/>
          </a:xfrm>
        </p:spPr>
        <p:txBody>
          <a:bodyPr vert="horz" lIns="109728" tIns="109728" rIns="109728" bIns="91440" rtlCol="0" anchor="t">
            <a:normAutofit lnSpcReduction="10000"/>
          </a:bodyPr>
          <a:lstStyle/>
          <a:p>
            <a:r>
              <a:rPr lang="en-US">
                <a:ea typeface="+mn-lt"/>
                <a:cs typeface="+mn-lt"/>
              </a:rPr>
              <a:t>Deliverables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+mn-lt"/>
                <a:cs typeface="+mn-lt"/>
              </a:rPr>
              <a:t>A working client-server chat application.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>
                <a:ea typeface="Meiryo"/>
              </a:rPr>
              <a:t>Key features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Registration and Login.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User-to-user chat.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Group chat with admin privileges.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Offline message handling.</a:t>
            </a:r>
          </a:p>
          <a:p>
            <a:pPr marL="285750" lvl="1" indent="-285750">
              <a:buFont typeface="Courier New" panose="020B0503020204020204" pitchFamily="34" charset="0"/>
              <a:buChar char="o"/>
            </a:pPr>
            <a:r>
              <a:rPr lang="en-US">
                <a:ea typeface="+mn-lt"/>
                <a:cs typeface="+mn-lt"/>
              </a:rPr>
              <a:t>Blocking/unblocking users.</a:t>
            </a:r>
          </a:p>
        </p:txBody>
      </p:sp>
    </p:spTree>
    <p:extLst>
      <p:ext uri="{BB962C8B-B14F-4D97-AF65-F5344CB8AC3E}">
        <p14:creationId xmlns:p14="http://schemas.microsoft.com/office/powerpoint/2010/main" val="414032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DA6854-B7C8-13BB-4136-14407A59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>
                <a:ea typeface="Meiryo"/>
              </a:rPr>
              <a:t>Components of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1D4E-624E-5F45-06F8-F3B85939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 fontScale="77500" lnSpcReduction="20000"/>
          </a:bodyPr>
          <a:lstStyle/>
          <a:p>
            <a:r>
              <a:rPr lang="en-US">
                <a:ea typeface="Meiryo"/>
              </a:rPr>
              <a:t>Client Module: Handles user input, sends command to server and displays responses.</a:t>
            </a:r>
          </a:p>
          <a:p>
            <a:r>
              <a:rPr lang="en-US">
                <a:ea typeface="Meiryo"/>
              </a:rPr>
              <a:t>Server Module: </a:t>
            </a:r>
            <a:r>
              <a:rPr lang="en-US">
                <a:ea typeface="+mn-lt"/>
                <a:cs typeface="+mn-lt"/>
              </a:rPr>
              <a:t>Multi-threaded server that processes commands from multiple clients simultaneously.</a:t>
            </a:r>
          </a:p>
          <a:p>
            <a:r>
              <a:rPr lang="en-US">
                <a:ea typeface="Meiryo"/>
              </a:rPr>
              <a:t>Authentication Module: </a:t>
            </a:r>
            <a:r>
              <a:rPr lang="en-US">
                <a:ea typeface="+mn-lt"/>
                <a:cs typeface="+mn-lt"/>
              </a:rPr>
              <a:t>Handles user registration and login.</a:t>
            </a:r>
          </a:p>
          <a:p>
            <a:r>
              <a:rPr lang="en-US">
                <a:ea typeface="+mn-lt"/>
                <a:cs typeface="+mn-lt"/>
              </a:rPr>
              <a:t>Group Management Module: Allows users to create, join, and leave groups.</a:t>
            </a:r>
          </a:p>
          <a:p>
            <a:r>
              <a:rPr lang="en-US">
                <a:ea typeface="+mn-lt"/>
                <a:cs typeface="+mn-lt"/>
              </a:rPr>
              <a:t>Message Handling Module: Manages direct user-to-user messaging and group chats.</a:t>
            </a:r>
          </a:p>
          <a:p>
            <a:r>
              <a:rPr lang="en-US">
                <a:ea typeface="+mn-lt"/>
                <a:cs typeface="+mn-lt"/>
              </a:rPr>
              <a:t>Blocking Mechanism: Allows users to block/unblock specific users.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DA6854-B7C8-13BB-4136-14407A59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dirty="0">
                <a:ea typeface="Meiryo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1D4E-624E-5F45-06F8-F3B85939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sz="2000" b="1" dirty="0">
                <a:ea typeface="Meiryo"/>
              </a:rPr>
              <a:t>Components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Meiryo"/>
              </a:rPr>
              <a:t>Client</a:t>
            </a:r>
            <a:r>
              <a:rPr lang="en-US" dirty="0">
                <a:ea typeface="Meiryo"/>
              </a:rPr>
              <a:t>: </a:t>
            </a:r>
            <a:r>
              <a:rPr lang="en-US" dirty="0">
                <a:ea typeface="+mn-lt"/>
                <a:cs typeface="+mn-lt"/>
              </a:rPr>
              <a:t>User interface for messaging.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Server:</a:t>
            </a:r>
            <a:r>
              <a:rPr lang="en-US" dirty="0">
                <a:ea typeface="+mn-lt"/>
                <a:cs typeface="+mn-lt"/>
              </a:rPr>
              <a:t> Handles client requests, message routing, and group management.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Database (File System):</a:t>
            </a:r>
            <a:r>
              <a:rPr lang="en-US" dirty="0">
                <a:ea typeface="+mn-lt"/>
                <a:cs typeface="+mn-lt"/>
              </a:rPr>
              <a:t> Stores user, group, and message data.</a:t>
            </a:r>
          </a:p>
        </p:txBody>
      </p:sp>
    </p:spTree>
    <p:extLst>
      <p:ext uri="{BB962C8B-B14F-4D97-AF65-F5344CB8AC3E}">
        <p14:creationId xmlns:p14="http://schemas.microsoft.com/office/powerpoint/2010/main" val="222355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3B506-D21E-D2C5-CF1B-17EE2315D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 fontScale="92500" lnSpcReduction="10000"/>
          </a:bodyPr>
          <a:lstStyle/>
          <a:p>
            <a:r>
              <a:rPr lang="en-US" sz="2200" b="1" dirty="0">
                <a:ea typeface="Meiryo"/>
              </a:rPr>
              <a:t>Client-Server Interaction</a:t>
            </a:r>
          </a:p>
          <a:p>
            <a:r>
              <a:rPr lang="en-US" b="1" dirty="0">
                <a:ea typeface="+mn-lt"/>
                <a:cs typeface="+mn-lt"/>
              </a:rPr>
              <a:t>Actions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Client</a:t>
            </a:r>
            <a:r>
              <a:rPr lang="en-US" dirty="0">
                <a:ea typeface="+mn-lt"/>
                <a:cs typeface="+mn-lt"/>
              </a:rPr>
              <a:t>: Sends commands like </a:t>
            </a:r>
            <a:r>
              <a:rPr lang="en-US" b="1" dirty="0">
                <a:ea typeface="+mn-lt"/>
                <a:cs typeface="+mn-lt"/>
              </a:rPr>
              <a:t>login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send message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create group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Server</a:t>
            </a:r>
            <a:r>
              <a:rPr lang="en-US" dirty="0">
                <a:ea typeface="+mn-lt"/>
                <a:cs typeface="+mn-lt"/>
              </a:rPr>
              <a:t>: Processes the commands and sends responses back.</a:t>
            </a:r>
          </a:p>
          <a:p>
            <a:r>
              <a:rPr lang="en-US" b="1" dirty="0">
                <a:ea typeface="Meiryo"/>
              </a:rPr>
              <a:t>State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Client</a:t>
            </a:r>
            <a:r>
              <a:rPr lang="en-US" dirty="0">
                <a:ea typeface="+mn-lt"/>
                <a:cs typeface="+mn-lt"/>
              </a:rPr>
              <a:t>: Idle, Logged In.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Server</a:t>
            </a:r>
            <a:r>
              <a:rPr lang="en-US" dirty="0">
                <a:ea typeface="+mn-lt"/>
                <a:cs typeface="+mn-lt"/>
              </a:rPr>
              <a:t>: Waiting for connections, Handling Requests.</a:t>
            </a:r>
            <a:endParaRPr lang="en-US" dirty="0">
              <a:ea typeface="Meiryo"/>
            </a:endParaRPr>
          </a:p>
        </p:txBody>
      </p:sp>
      <p:pic>
        <p:nvPicPr>
          <p:cNvPr id="4" name="Picture 3" descr="A white rectangle with black text&#10;&#10;Description automatically generated">
            <a:extLst>
              <a:ext uri="{FF2B5EF4-FFF2-40B4-BE49-F238E27FC236}">
                <a16:creationId xmlns:a16="http://schemas.microsoft.com/office/drawing/2014/main" id="{E563273D-5CC7-774E-3751-DD4C8A69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02" y="3056"/>
            <a:ext cx="7739153" cy="25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2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EC237-0C7A-F1C5-D2C4-52DC55DE9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312988"/>
            <a:ext cx="6857365" cy="365125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Message Handling Flow (Direct Chat)</a:t>
            </a:r>
          </a:p>
          <a:p>
            <a:r>
              <a:rPr lang="en-US" b="1" dirty="0">
                <a:ea typeface="+mn-lt"/>
                <a:cs typeface="+mn-lt"/>
              </a:rPr>
              <a:t>Actions: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Client</a:t>
            </a:r>
            <a:r>
              <a:rPr lang="en-US" dirty="0">
                <a:ea typeface="+mn-lt"/>
                <a:cs typeface="+mn-lt"/>
              </a:rPr>
              <a:t> sends a message.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Server</a:t>
            </a:r>
            <a:r>
              <a:rPr lang="en-US" dirty="0">
                <a:ea typeface="+mn-lt"/>
                <a:cs typeface="+mn-lt"/>
              </a:rPr>
              <a:t> checks if the recipient is online.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Decisions:</a:t>
            </a:r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If Online</a:t>
            </a:r>
            <a:r>
              <a:rPr lang="en-US" dirty="0">
                <a:ea typeface="+mn-lt"/>
                <a:cs typeface="+mn-lt"/>
              </a:rPr>
              <a:t>: Message is sent directly.</a:t>
            </a:r>
            <a:endParaRPr lang="en-US" dirty="0"/>
          </a:p>
          <a:p>
            <a:pPr marL="285750" lvl="1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If Offline</a:t>
            </a:r>
            <a:r>
              <a:rPr lang="en-US" dirty="0">
                <a:ea typeface="+mn-lt"/>
                <a:cs typeface="+mn-lt"/>
              </a:rPr>
              <a:t>: Store the message for later delivery.</a:t>
            </a:r>
            <a:endParaRPr lang="en-US" dirty="0"/>
          </a:p>
          <a:p>
            <a:endParaRPr lang="en-US" dirty="0">
              <a:ea typeface="Meiryo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FDA4C1E-BAA1-0381-A5D1-F329A887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804" y="270474"/>
            <a:ext cx="3068128" cy="634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039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D2333"/>
      </a:dk2>
      <a:lt2>
        <a:srgbClr val="E8E4E2"/>
      </a:lt2>
      <a:accent1>
        <a:srgbClr val="22ADE6"/>
      </a:accent1>
      <a:accent2>
        <a:srgbClr val="174ED5"/>
      </a:accent2>
      <a:accent3>
        <a:srgbClr val="4129E7"/>
      </a:accent3>
      <a:accent4>
        <a:srgbClr val="7E17D5"/>
      </a:accent4>
      <a:accent5>
        <a:srgbClr val="DF29E7"/>
      </a:accent5>
      <a:accent6>
        <a:srgbClr val="D5178E"/>
      </a:accent6>
      <a:hlink>
        <a:srgbClr val="BF643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SketchLinesVTI</vt:lpstr>
      <vt:lpstr>Chat App</vt:lpstr>
      <vt:lpstr>Context</vt:lpstr>
      <vt:lpstr>Problem Description</vt:lpstr>
      <vt:lpstr>PowerPoint Presentation</vt:lpstr>
      <vt:lpstr>PowerPoint Presentation</vt:lpstr>
      <vt:lpstr>Components of Project</vt:lpstr>
      <vt:lpstr>Design</vt:lpstr>
      <vt:lpstr>PowerPoint Presentation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 Chat Latency Test</vt:lpstr>
      <vt:lpstr>PowerPoint Presentation</vt:lpstr>
      <vt:lpstr>PowerPoint Presentation</vt:lpstr>
      <vt:lpstr>PowerPoint Presentation</vt:lpstr>
      <vt:lpstr>Direct Chat Throughput Test</vt:lpstr>
      <vt:lpstr>PowerPoint Presentation</vt:lpstr>
      <vt:lpstr>PowerPoint Presentation</vt:lpstr>
      <vt:lpstr>PowerPoint Presentation</vt:lpstr>
      <vt:lpstr>Summary of Results</vt:lpstr>
      <vt:lpstr>Unfinished Scope</vt:lpstr>
      <vt:lpstr>Challenges</vt:lpstr>
      <vt:lpstr>Reflection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205</cp:revision>
  <dcterms:created xsi:type="dcterms:W3CDTF">2013-07-15T20:26:40Z</dcterms:created>
  <dcterms:modified xsi:type="dcterms:W3CDTF">2024-11-24T18:11:15Z</dcterms:modified>
</cp:coreProperties>
</file>