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8"/>
  </p:notesMasterIdLst>
  <p:sldIdLst>
    <p:sldId id="256" r:id="rId2"/>
    <p:sldId id="308" r:id="rId3"/>
    <p:sldId id="261" r:id="rId4"/>
    <p:sldId id="263" r:id="rId5"/>
    <p:sldId id="306" r:id="rId6"/>
    <p:sldId id="309" r:id="rId7"/>
  </p:sldIdLst>
  <p:sldSz cx="9144000" cy="5143500" type="screen16x9"/>
  <p:notesSz cx="6858000" cy="9144000"/>
  <p:embeddedFontLst>
    <p:embeddedFont>
      <p:font typeface="Arial Rounded MT Bold" panose="020F0704030504030204" pitchFamily="34" charset="0"/>
      <p:regular r:id="rId9"/>
    </p:embeddedFont>
    <p:embeddedFont>
      <p:font typeface="Audiowide" panose="020B0604020202020204" charset="0"/>
      <p:regular r:id="rId10"/>
    </p:embeddedFont>
    <p:embeddedFont>
      <p:font typeface="Calibri" panose="020F0502020204030204" pitchFamily="34" charset="0"/>
      <p:regular r:id="rId11"/>
      <p:bold r:id="rId12"/>
      <p:italic r:id="rId13"/>
      <p:boldItalic r:id="rId14"/>
    </p:embeddedFont>
    <p:embeddedFont>
      <p:font typeface="Karla"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E5A0975-9E75-4296-924D-FEAA1674BFF2}">
          <p14:sldIdLst>
            <p14:sldId id="256"/>
            <p14:sldId id="308"/>
            <p14:sldId id="261"/>
            <p14:sldId id="263"/>
            <p14:sldId id="306"/>
            <p14:sldId id="309"/>
          </p14:sldIdLst>
        </p14:section>
        <p14:section name="Untitled Section" id="{FBEC7AD5-5240-47BD-B0DF-AB00398D1095}">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78CFC6-2B99-4612-A6BA-37D3B05BF39B}">
  <a:tblStyle styleId="{5B78CFC6-2B99-4612-A6BA-37D3B05BF3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23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88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486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005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4"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solidFill>
                  <a:schemeClr val="bg1"/>
                </a:solidFill>
                <a:latin typeface="Arial Rounded MT Bold" panose="020F0704030504030204" pitchFamily="34" charset="0"/>
              </a:rPr>
              <a:t>Artificial Intelligence Presentation</a:t>
            </a:r>
            <a:endParaRPr sz="3200" dirty="0">
              <a:solidFill>
                <a:schemeClr val="bg1"/>
              </a:solidFill>
              <a:latin typeface="Arial Rounded MT Bold" panose="020F0704030504030204" pitchFamily="34" charset="0"/>
            </a:endParaRPr>
          </a:p>
        </p:txBody>
      </p:sp>
      <p:sp>
        <p:nvSpPr>
          <p:cNvPr id="283" name="Google Shape;283;p30"/>
          <p:cNvSpPr txBox="1">
            <a:spLocks noGrp="1"/>
          </p:cNvSpPr>
          <p:nvPr>
            <p:ph type="subTitle" idx="1"/>
          </p:nvPr>
        </p:nvSpPr>
        <p:spPr>
          <a:xfrm>
            <a:off x="1625850" y="37785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p:nvPr/>
        </p:nvSpPr>
        <p:spPr>
          <a:xfrm>
            <a:off x="557958" y="206876"/>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txBox="1">
            <a:spLocks noGrp="1"/>
          </p:cNvSpPr>
          <p:nvPr>
            <p:ph type="title"/>
          </p:nvPr>
        </p:nvSpPr>
        <p:spPr>
          <a:xfrm>
            <a:off x="557958" y="192512"/>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Arial Rounded MT Bold" panose="020F0704030504030204" pitchFamily="34" charset="0"/>
              </a:rPr>
              <a:t>Introduction </a:t>
            </a:r>
            <a:endParaRPr dirty="0">
              <a:solidFill>
                <a:schemeClr val="bg1"/>
              </a:solidFill>
              <a:latin typeface="Arial Rounded MT Bold" panose="020F0704030504030204" pitchFamily="34" charset="0"/>
            </a:endParaRPr>
          </a:p>
        </p:txBody>
      </p:sp>
      <p:sp>
        <p:nvSpPr>
          <p:cNvPr id="573" name="Google Shape;573;p37"/>
          <p:cNvSpPr txBox="1"/>
          <p:nvPr/>
        </p:nvSpPr>
        <p:spPr>
          <a:xfrm>
            <a:off x="1216266" y="1764337"/>
            <a:ext cx="3556290" cy="2663063"/>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Karla"/>
              <a:ea typeface="Karla"/>
              <a:cs typeface="Karla"/>
              <a:sym typeface="Karla"/>
            </a:endParaRPr>
          </a:p>
        </p:txBody>
      </p:sp>
      <p:sp>
        <p:nvSpPr>
          <p:cNvPr id="575" name="Google Shape;575;p37"/>
          <p:cNvSpPr txBox="1"/>
          <p:nvPr/>
        </p:nvSpPr>
        <p:spPr>
          <a:xfrm>
            <a:off x="28575" y="4392460"/>
            <a:ext cx="9029700" cy="374629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600" b="1" dirty="0">
                <a:solidFill>
                  <a:schemeClr val="bg1"/>
                </a:solidFill>
                <a:latin typeface="Arial Rounded MT Bold" panose="020F0704030504030204" pitchFamily="34" charset="0"/>
                <a:ea typeface="Karla"/>
                <a:cs typeface="AdvertisingBold" pitchFamily="2" charset="-78"/>
                <a:sym typeface="Karla"/>
              </a:rPr>
              <a:t>The real estate market plays a vital role in our economy, and accurate predictions of house prices are essential for various  stakeholders, including buyers, sellers,  and investors</a:t>
            </a:r>
          </a:p>
          <a:p>
            <a:pPr marL="0" lvl="0" indent="0" algn="ctr" rtl="0">
              <a:spcBef>
                <a:spcPts val="0"/>
              </a:spcBef>
              <a:spcAft>
                <a:spcPts val="0"/>
              </a:spcAft>
              <a:buNone/>
            </a:pPr>
            <a:r>
              <a:rPr lang="en-US" sz="1600" b="1" dirty="0">
                <a:solidFill>
                  <a:schemeClr val="bg1"/>
                </a:solidFill>
                <a:latin typeface="Arial Rounded MT Bold" panose="020F0704030504030204" pitchFamily="34" charset="0"/>
                <a:ea typeface="Karla"/>
                <a:cs typeface="AdvertisingBold" pitchFamily="2" charset="-78"/>
                <a:sym typeface="Karla"/>
              </a:rPr>
              <a:t> </a:t>
            </a:r>
          </a:p>
          <a:p>
            <a:pPr marL="0" lvl="0" indent="0" algn="ctr" rtl="0">
              <a:spcBef>
                <a:spcPts val="0"/>
              </a:spcBef>
              <a:spcAft>
                <a:spcPts val="0"/>
              </a:spcAft>
              <a:buNone/>
            </a:pPr>
            <a:r>
              <a:rPr lang="en-US" sz="1600" b="1" dirty="0">
                <a:solidFill>
                  <a:schemeClr val="bg1"/>
                </a:solidFill>
                <a:latin typeface="Arial Rounded MT Bold" panose="020F0704030504030204" pitchFamily="34" charset="0"/>
                <a:ea typeface="Karla"/>
                <a:cs typeface="AdvertisingBold" pitchFamily="2" charset="-78"/>
                <a:sym typeface="Karla"/>
              </a:rPr>
              <a:t>The objective of this project was to develop a machine learning model that can effectively predict house prices based on  area, location, and other relevant factors.</a:t>
            </a:r>
          </a:p>
          <a:p>
            <a:pPr marL="0" lvl="0" indent="0" algn="ctr" rtl="0">
              <a:spcBef>
                <a:spcPts val="0"/>
              </a:spcBef>
              <a:spcAft>
                <a:spcPts val="0"/>
              </a:spcAft>
              <a:buNone/>
            </a:pPr>
            <a:endParaRPr lang="en-US" sz="1600" b="1" dirty="0">
              <a:solidFill>
                <a:schemeClr val="bg1"/>
              </a:solidFill>
              <a:latin typeface="Arial Rounded MT Bold" panose="020F0704030504030204" pitchFamily="34" charset="0"/>
              <a:ea typeface="Karla"/>
              <a:cs typeface="AdvertisingBold" pitchFamily="2" charset="-78"/>
              <a:sym typeface="Karla"/>
            </a:endParaRPr>
          </a:p>
          <a:p>
            <a:pPr marL="0" lvl="0" indent="0" algn="ctr" rtl="0">
              <a:spcBef>
                <a:spcPts val="0"/>
              </a:spcBef>
              <a:spcAft>
                <a:spcPts val="0"/>
              </a:spcAft>
              <a:buNone/>
            </a:pPr>
            <a:r>
              <a:rPr lang="en-US" sz="1600" b="1" dirty="0">
                <a:solidFill>
                  <a:schemeClr val="bg1"/>
                </a:solidFill>
                <a:latin typeface="Arial Rounded MT Bold" panose="020F0704030504030204" pitchFamily="34" charset="0"/>
                <a:ea typeface="Karla"/>
                <a:cs typeface="AdvertisingBold" pitchFamily="2" charset="-78"/>
                <a:sym typeface="Karla"/>
              </a:rPr>
              <a:t>By leveraging the power of machine learning algorithms and utilizing a comprehensive dataset, we aimed to create a robust and reliable model that could assist in making </a:t>
            </a:r>
          </a:p>
          <a:p>
            <a:pPr marL="0" lvl="0" indent="0" algn="ctr" rtl="0">
              <a:spcBef>
                <a:spcPts val="0"/>
              </a:spcBef>
              <a:spcAft>
                <a:spcPts val="0"/>
              </a:spcAft>
              <a:buNone/>
            </a:pPr>
            <a:r>
              <a:rPr lang="en-US" sz="1600" b="1" dirty="0">
                <a:solidFill>
                  <a:schemeClr val="bg1"/>
                </a:solidFill>
                <a:latin typeface="Arial Rounded MT Bold" panose="020F0704030504030204" pitchFamily="34" charset="0"/>
                <a:ea typeface="Karla"/>
                <a:cs typeface="AdvertisingBold" pitchFamily="2" charset="-78"/>
                <a:sym typeface="Karla"/>
              </a:rPr>
              <a:t>informed decisions in the real estate domain.</a:t>
            </a: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algn="ct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endParaRPr lang="en-US" sz="1200" b="1" dirty="0">
              <a:solidFill>
                <a:schemeClr val="bg1"/>
              </a:solidFill>
              <a:latin typeface="Karla"/>
              <a:ea typeface="Karla"/>
              <a:cs typeface="AdvertisingBold" pitchFamily="2" charset="-78"/>
              <a:sym typeface="Karla"/>
            </a:endParaRPr>
          </a:p>
          <a:p>
            <a:pPr marL="0" lvl="0" indent="0" algn="ctr" rtl="0">
              <a:spcBef>
                <a:spcPts val="0"/>
              </a:spcBef>
              <a:spcAft>
                <a:spcPts val="0"/>
              </a:spcAft>
              <a:buNone/>
            </a:pPr>
            <a:r>
              <a:rPr lang="en-US" sz="1200" b="1" dirty="0">
                <a:solidFill>
                  <a:schemeClr val="bg1"/>
                </a:solidFill>
                <a:latin typeface="Karla"/>
                <a:ea typeface="Karla"/>
                <a:cs typeface="AdvertisingBold" pitchFamily="2" charset="-78"/>
                <a:sym typeface="Karla"/>
              </a:rPr>
              <a:t>    </a:t>
            </a:r>
          </a:p>
        </p:txBody>
      </p:sp>
      <p:sp>
        <p:nvSpPr>
          <p:cNvPr id="576" name="Google Shape;576;p37"/>
          <p:cNvSpPr txBox="1"/>
          <p:nvPr/>
        </p:nvSpPr>
        <p:spPr>
          <a:xfrm>
            <a:off x="3660265" y="2190150"/>
            <a:ext cx="1539900" cy="7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lt1"/>
              </a:solidFill>
              <a:latin typeface="Karla"/>
              <a:ea typeface="Karla"/>
              <a:cs typeface="Karla"/>
              <a:sym typeface="Karla"/>
            </a:endParaRPr>
          </a:p>
        </p:txBody>
      </p:sp>
      <p:sp>
        <p:nvSpPr>
          <p:cNvPr id="585" name="Google Shape;585;p37"/>
          <p:cNvSpPr txBox="1"/>
          <p:nvPr/>
        </p:nvSpPr>
        <p:spPr>
          <a:xfrm>
            <a:off x="5040325" y="4264500"/>
            <a:ext cx="15228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endParaRPr sz="2000" dirty="0">
              <a:solidFill>
                <a:schemeClr val="accent1"/>
              </a:solidFill>
              <a:latin typeface="Audiowide"/>
              <a:ea typeface="Audiowide"/>
              <a:cs typeface="Audiowide"/>
              <a:sym typeface="Audiowide"/>
            </a:endParaRPr>
          </a:p>
        </p:txBody>
      </p:sp>
      <p:grpSp>
        <p:nvGrpSpPr>
          <p:cNvPr id="593" name="Google Shape;593;p37"/>
          <p:cNvGrpSpPr/>
          <p:nvPr/>
        </p:nvGrpSpPr>
        <p:grpSpPr>
          <a:xfrm>
            <a:off x="432202" y="4359269"/>
            <a:ext cx="820307" cy="763275"/>
            <a:chOff x="827350" y="3629733"/>
            <a:chExt cx="1431600" cy="1332067"/>
          </a:xfrm>
        </p:grpSpPr>
        <p:sp>
          <p:nvSpPr>
            <p:cNvPr id="594" name="Google Shape;594;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7"/>
          <p:cNvGrpSpPr/>
          <p:nvPr/>
        </p:nvGrpSpPr>
        <p:grpSpPr>
          <a:xfrm>
            <a:off x="128919" y="3624036"/>
            <a:ext cx="688313" cy="640458"/>
            <a:chOff x="827350" y="3629733"/>
            <a:chExt cx="1431600" cy="1332067"/>
          </a:xfrm>
        </p:grpSpPr>
        <p:sp>
          <p:nvSpPr>
            <p:cNvPr id="598" name="Google Shape;598;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p:nvPr/>
        </p:nvSpPr>
        <p:spPr>
          <a:xfrm>
            <a:off x="128919" y="950505"/>
            <a:ext cx="8929356" cy="3895401"/>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43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Arial Rounded MT Bold" panose="020F0704030504030204" pitchFamily="34" charset="0"/>
              </a:rPr>
              <a:t>Main Algorithm used to solve the problem</a:t>
            </a:r>
            <a:endParaRPr dirty="0">
              <a:solidFill>
                <a:schemeClr val="bg1"/>
              </a:solidFill>
              <a:latin typeface="Arial Rounded MT Bold" panose="020F0704030504030204" pitchFamily="34" charset="0"/>
            </a:endParaRPr>
          </a:p>
        </p:txBody>
      </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p:nvPr/>
        </p:nvSpPr>
        <p:spPr>
          <a:xfrm>
            <a:off x="1163185" y="1277723"/>
            <a:ext cx="6684379" cy="3437152"/>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txBox="1">
            <a:spLocks noGrp="1"/>
          </p:cNvSpPr>
          <p:nvPr>
            <p:ph type="title" idx="4"/>
          </p:nvPr>
        </p:nvSpPr>
        <p:spPr>
          <a:xfrm>
            <a:off x="5652399" y="2182150"/>
            <a:ext cx="2778300" cy="828300"/>
          </a:xfrm>
          <a:prstGeom prst="rect">
            <a:avLst/>
          </a:prstGeom>
        </p:spPr>
        <p:txBody>
          <a:bodyPr spcFirstLastPara="1" wrap="square" lIns="91425" tIns="91425" rIns="0" bIns="91425" anchor="b" anchorCtr="0">
            <a:noAutofit/>
          </a:bodyPr>
          <a:lstStyle/>
          <a:p>
            <a:pPr marL="0" lvl="0" indent="0" algn="ctr" rtl="0">
              <a:spcBef>
                <a:spcPts val="0"/>
              </a:spcBef>
              <a:spcAft>
                <a:spcPts val="0"/>
              </a:spcAft>
              <a:buNone/>
            </a:pPr>
            <a:r>
              <a:rPr lang="en" dirty="0"/>
              <a:t>?</a:t>
            </a:r>
            <a:endParaRPr dirty="0"/>
          </a:p>
        </p:txBody>
      </p:sp>
      <p:sp>
        <p:nvSpPr>
          <p:cNvPr id="532" name="Google Shape;532;p35"/>
          <p:cNvSpPr txBox="1">
            <a:spLocks noGrp="1"/>
          </p:cNvSpPr>
          <p:nvPr>
            <p:ph type="subTitle" idx="5"/>
          </p:nvPr>
        </p:nvSpPr>
        <p:spPr>
          <a:xfrm>
            <a:off x="1241619" y="1405674"/>
            <a:ext cx="6421922" cy="3116228"/>
          </a:xfrm>
          <a:prstGeom prst="rect">
            <a:avLst/>
          </a:prstGeom>
        </p:spPr>
        <p:txBody>
          <a:bodyPr spcFirstLastPara="1" wrap="square" lIns="91425" tIns="91425" rIns="0" bIns="91425" anchor="t" anchorCtr="0">
            <a:noAutofit/>
          </a:bodyPr>
          <a:lstStyle/>
          <a:p>
            <a:pPr marL="0" indent="0"/>
            <a:r>
              <a:rPr lang="en-US" sz="1800" dirty="0">
                <a:effectLst/>
                <a:latin typeface="Arial Rounded MT Bold" panose="020F0704030504030204" pitchFamily="34" charset="0"/>
                <a:ea typeface="Calibri" panose="020F0502020204030204" pitchFamily="34" charset="0"/>
                <a:cs typeface="Arial" panose="020B0604020202020204" pitchFamily="34" charset="0"/>
              </a:rPr>
              <a:t>The main algorithm used in the project is “Linear Regression”, which is a supervised learning algorithm and used for predicting the house price </a:t>
            </a:r>
          </a:p>
          <a:p>
            <a:pPr marL="0" lvl="0" indent="0" algn="ctr" rtl="0">
              <a:spcBef>
                <a:spcPts val="0"/>
              </a:spcBef>
              <a:spcAft>
                <a:spcPts val="0"/>
              </a:spcAft>
              <a:buNone/>
            </a:pPr>
            <a:endParaRPr lang="ar-EG" dirty="0"/>
          </a:p>
          <a:p>
            <a:pPr marL="0" lvl="0" indent="0" algn="ct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Arial Rounded MT Bold" panose="020F0704030504030204" pitchFamily="34" charset="0"/>
              </a:rPr>
              <a:t>Explanation of the steps of the Algorithm</a:t>
            </a:r>
            <a:endParaRPr dirty="0">
              <a:solidFill>
                <a:schemeClr val="bg1"/>
              </a:solidFill>
              <a:latin typeface="Arial Rounded MT Bold" panose="020F0704030504030204" pitchFamily="34" charset="0"/>
            </a:endParaRPr>
          </a:p>
        </p:txBody>
      </p:sp>
      <p:sp>
        <p:nvSpPr>
          <p:cNvPr id="573" name="Google Shape;573;p37"/>
          <p:cNvSpPr txBox="1"/>
          <p:nvPr/>
        </p:nvSpPr>
        <p:spPr>
          <a:xfrm>
            <a:off x="1216266" y="1764337"/>
            <a:ext cx="3556290" cy="2663063"/>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1"/>
              </a:solidFill>
              <a:latin typeface="Karla"/>
              <a:ea typeface="Karla"/>
              <a:cs typeface="Karla"/>
              <a:sym typeface="Karla"/>
            </a:endParaRPr>
          </a:p>
        </p:txBody>
      </p:sp>
      <p:sp>
        <p:nvSpPr>
          <p:cNvPr id="575" name="Google Shape;575;p37"/>
          <p:cNvSpPr txBox="1"/>
          <p:nvPr/>
        </p:nvSpPr>
        <p:spPr>
          <a:xfrm>
            <a:off x="893596" y="696197"/>
            <a:ext cx="7292616" cy="3495576"/>
          </a:xfrm>
          <a:prstGeom prst="rect">
            <a:avLst/>
          </a:prstGeom>
          <a:noFill/>
          <a:ln>
            <a:noFill/>
          </a:ln>
        </p:spPr>
        <p:txBody>
          <a:bodyPr spcFirstLastPara="1" wrap="square" lIns="91425" tIns="91425" rIns="91425" bIns="91425" anchor="b" anchorCtr="0">
            <a:noAutofit/>
          </a:bodyPr>
          <a:lstStyle/>
          <a:p>
            <a:pPr marR="0" lvl="0" rtl="0">
              <a:lnSpc>
                <a:spcPct val="107000"/>
              </a:lnSpc>
              <a:spcBef>
                <a:spcPts val="0"/>
              </a:spcBef>
              <a:spcAft>
                <a:spcPts val="800"/>
              </a:spcAft>
            </a:pPr>
            <a:r>
              <a:rPr lang="en-US" sz="1100" dirty="0">
                <a:solidFill>
                  <a:schemeClr val="bg1"/>
                </a:solidFill>
                <a:latin typeface="Arial Rounded MT Bold" panose="020F0704030504030204" pitchFamily="34" charset="0"/>
                <a:ea typeface="Calibri" panose="020F0502020204030204" pitchFamily="34" charset="0"/>
                <a:cs typeface="Arial" panose="020B0604020202020204" pitchFamily="34" charset="0"/>
              </a:rPr>
              <a:t>First </a:t>
            </a: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reading the data from a JSON file using Pandas. The "</a:t>
            </a:r>
            <a:r>
              <a:rPr lang="en-US" sz="1100" dirty="0" err="1">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pd.read_json</a:t>
            </a: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 method is used to read the data from the file 'Data/</a:t>
            </a:r>
            <a:r>
              <a:rPr lang="en-US" sz="1100" dirty="0" err="1">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House_Price.json</a:t>
            </a: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 and store it in a Pandas </a:t>
            </a:r>
            <a:r>
              <a:rPr lang="en-US" sz="1100" dirty="0" err="1">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DataFrame</a:t>
            </a: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 called "df".</a:t>
            </a:r>
          </a:p>
          <a:p>
            <a:pPr marL="457200" marR="0">
              <a:lnSpc>
                <a:spcPct val="107000"/>
              </a:lnSpc>
              <a:spcBef>
                <a:spcPts val="0"/>
              </a:spcBef>
              <a:spcAft>
                <a:spcPts val="0"/>
              </a:spcAft>
            </a:pP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 </a:t>
            </a:r>
          </a:p>
          <a:p>
            <a:pPr marR="0" lvl="0">
              <a:lnSpc>
                <a:spcPct val="107000"/>
              </a:lnSpc>
              <a:spcBef>
                <a:spcPts val="0"/>
              </a:spcBef>
              <a:spcAft>
                <a:spcPts val="0"/>
              </a:spcAft>
            </a:pP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The data is preprocessed by extracting the input variable "Area(in sq. ft)" and the output variable "Price(in Rs.)" from the Pandas Data Frame "df". The variables are then converted to NumPy arrays and reshaped into a 2D array using the ".</a:t>
            </a:r>
            <a:r>
              <a:rPr lang="en-US" sz="1100" dirty="0" err="1">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values.reshape</a:t>
            </a: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(-1,1)" method.</a:t>
            </a:r>
          </a:p>
          <a:p>
            <a:pPr marL="457200" marR="0">
              <a:lnSpc>
                <a:spcPct val="107000"/>
              </a:lnSpc>
              <a:spcBef>
                <a:spcPts val="0"/>
              </a:spcBef>
              <a:spcAft>
                <a:spcPts val="0"/>
              </a:spcAft>
            </a:pP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 </a:t>
            </a:r>
          </a:p>
          <a:p>
            <a:pPr marR="0" lvl="0">
              <a:lnSpc>
                <a:spcPct val="107000"/>
              </a:lnSpc>
              <a:spcBef>
                <a:spcPts val="0"/>
              </a:spcBef>
              <a:spcAft>
                <a:spcPts val="0"/>
              </a:spcAft>
            </a:pP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A new instance of the Linear Regression model is created using "</a:t>
            </a:r>
            <a:r>
              <a:rPr lang="en-US" sz="1100" dirty="0" err="1">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lin</a:t>
            </a: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 = </a:t>
            </a:r>
            <a:r>
              <a:rPr lang="en-US" sz="1100" dirty="0" err="1">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LinearRegression</a:t>
            </a: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 and the model is trained using the ".fit()" method by passing the input variable "x" and the output variable "y" as arguments.</a:t>
            </a:r>
          </a:p>
          <a:p>
            <a:pPr marL="457200" marR="0">
              <a:lnSpc>
                <a:spcPct val="107000"/>
              </a:lnSpc>
              <a:spcBef>
                <a:spcPts val="0"/>
              </a:spcBef>
              <a:spcAft>
                <a:spcPts val="800"/>
              </a:spcAft>
            </a:pP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 </a:t>
            </a:r>
          </a:p>
          <a:p>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The trained model is saved by using the "</a:t>
            </a:r>
            <a:r>
              <a:rPr lang="en-US" sz="1100" dirty="0" err="1">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pickle.dump</a:t>
            </a:r>
            <a:r>
              <a:rPr lang="en-US" sz="1100" dirty="0">
                <a:solidFill>
                  <a:schemeClr val="bg1"/>
                </a:solidFill>
                <a:effectLst/>
                <a:latin typeface="Arial Rounded MT Bold" panose="020F0704030504030204" pitchFamily="34" charset="0"/>
                <a:ea typeface="Calibri" panose="020F0502020204030204" pitchFamily="34" charset="0"/>
                <a:cs typeface="Arial" panose="020B0604020202020204" pitchFamily="34" charset="0"/>
              </a:rPr>
              <a:t>()" method. The saved model can be used later for making predictions on new data without having to retrain the model from scratch</a:t>
            </a:r>
          </a:p>
        </p:txBody>
      </p:sp>
      <p:sp>
        <p:nvSpPr>
          <p:cNvPr id="576" name="Google Shape;576;p37"/>
          <p:cNvSpPr txBox="1"/>
          <p:nvPr/>
        </p:nvSpPr>
        <p:spPr>
          <a:xfrm>
            <a:off x="3720456" y="1936612"/>
            <a:ext cx="1539900" cy="7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chemeClr val="lt1"/>
              </a:solidFill>
              <a:latin typeface="Karla"/>
              <a:ea typeface="Karla"/>
              <a:cs typeface="Karla"/>
              <a:sym typeface="Karla"/>
            </a:endParaRPr>
          </a:p>
        </p:txBody>
      </p:sp>
      <p:sp>
        <p:nvSpPr>
          <p:cNvPr id="585" name="Google Shape;585;p37"/>
          <p:cNvSpPr txBox="1"/>
          <p:nvPr/>
        </p:nvSpPr>
        <p:spPr>
          <a:xfrm>
            <a:off x="5040325" y="4264500"/>
            <a:ext cx="15228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endParaRPr sz="2000" dirty="0">
              <a:solidFill>
                <a:schemeClr val="accent1"/>
              </a:solidFill>
              <a:latin typeface="Audiowide"/>
              <a:ea typeface="Audiowide"/>
              <a:cs typeface="Audiowide"/>
              <a:sym typeface="Audiowide"/>
            </a:endParaRPr>
          </a:p>
        </p:txBody>
      </p:sp>
      <p:grpSp>
        <p:nvGrpSpPr>
          <p:cNvPr id="593" name="Google Shape;593;p37"/>
          <p:cNvGrpSpPr/>
          <p:nvPr/>
        </p:nvGrpSpPr>
        <p:grpSpPr>
          <a:xfrm>
            <a:off x="99394" y="4280301"/>
            <a:ext cx="820307" cy="763275"/>
            <a:chOff x="827350" y="3629733"/>
            <a:chExt cx="1431600" cy="1332067"/>
          </a:xfrm>
        </p:grpSpPr>
        <p:sp>
          <p:nvSpPr>
            <p:cNvPr id="594" name="Google Shape;594;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7"/>
          <p:cNvGrpSpPr/>
          <p:nvPr/>
        </p:nvGrpSpPr>
        <p:grpSpPr>
          <a:xfrm>
            <a:off x="128919" y="3624036"/>
            <a:ext cx="688313" cy="640458"/>
            <a:chOff x="827350" y="3629733"/>
            <a:chExt cx="1431600" cy="1332067"/>
          </a:xfrm>
        </p:grpSpPr>
        <p:sp>
          <p:nvSpPr>
            <p:cNvPr id="598" name="Google Shape;598;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p:nvPr/>
        </p:nvSpPr>
        <p:spPr>
          <a:xfrm>
            <a:off x="579421" y="1215127"/>
            <a:ext cx="8364554" cy="3765932"/>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latin typeface="Arial Rounded MT Bold" panose="020F0704030504030204" pitchFamily="34" charset="0"/>
              </a:rPr>
              <a:t>Results</a:t>
            </a:r>
            <a:endParaRPr dirty="0">
              <a:solidFill>
                <a:schemeClr val="bg1"/>
              </a:solidFill>
              <a:latin typeface="Arial Rounded MT Bold" panose="020F0704030504030204" pitchFamily="34" charset="0"/>
            </a:endParaRPr>
          </a:p>
        </p:txBody>
      </p:sp>
      <p:sp>
        <p:nvSpPr>
          <p:cNvPr id="575" name="Google Shape;575;p37"/>
          <p:cNvSpPr txBox="1"/>
          <p:nvPr/>
        </p:nvSpPr>
        <p:spPr>
          <a:xfrm>
            <a:off x="963861" y="-61733"/>
            <a:ext cx="7292616" cy="3495576"/>
          </a:xfrm>
          <a:prstGeom prst="rect">
            <a:avLst/>
          </a:prstGeom>
          <a:noFill/>
          <a:ln>
            <a:noFill/>
          </a:ln>
        </p:spPr>
        <p:txBody>
          <a:bodyPr spcFirstLastPara="1" wrap="square" lIns="91425" tIns="91425" rIns="91425" bIns="91425" anchor="b" anchorCtr="0">
            <a:noAutofit/>
          </a:bodyPr>
          <a:lstStyle/>
          <a:p>
            <a:pPr marL="0" marR="0">
              <a:spcBef>
                <a:spcPts val="0"/>
              </a:spcBef>
              <a:spcAft>
                <a:spcPts val="0"/>
              </a:spcAft>
            </a:pPr>
            <a:r>
              <a:rPr lang="en-US" sz="1800" b="1"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The main results and outputs of the home price forecasting model are as follows:</a:t>
            </a:r>
            <a:endPar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solidFill>
                  <a:schemeClr val="bg1"/>
                </a:solidFill>
                <a:latin typeface="Calibri" panose="020F0502020204030204" pitchFamily="34" charset="0"/>
                <a:ea typeface="SimSun" panose="02010600030101010101" pitchFamily="2" charset="-122"/>
                <a:cs typeface="Times New Roman" panose="02020603050405020304" pitchFamily="18" charset="0"/>
              </a:rPr>
              <a:t>1)</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Given the area</a:t>
            </a:r>
          </a:p>
          <a:p>
            <a:pPr marL="0" marR="0">
              <a:spcBef>
                <a:spcPts val="0"/>
              </a:spcBef>
              <a:spcAft>
                <a:spcPts val="0"/>
              </a:spcAft>
            </a:pPr>
            <a:r>
              <a:rPr lang="en-US" sz="1800" dirty="0">
                <a:solidFill>
                  <a:schemeClr val="bg1"/>
                </a:solidFill>
                <a:latin typeface="Calibri" panose="020F0502020204030204" pitchFamily="34" charset="0"/>
                <a:ea typeface="SimSun" panose="02010600030101010101" pitchFamily="2" charset="-122"/>
                <a:cs typeface="Times New Roman" panose="02020603050405020304" pitchFamily="18" charset="0"/>
              </a:rPr>
              <a:t>2)</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the model predicts the price of the house.</a:t>
            </a:r>
          </a:p>
          <a:p>
            <a:pPr marL="0" marR="0">
              <a:spcBef>
                <a:spcPts val="0"/>
              </a:spcBef>
              <a:spcAft>
                <a:spcPts val="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And </a:t>
            </a:r>
            <a:r>
              <a:rPr lang="en-US" sz="1800" dirty="0">
                <a:solidFill>
                  <a:schemeClr val="bg1"/>
                </a:solidFill>
                <a:latin typeface="Calibri" panose="020F0502020204030204" pitchFamily="34" charset="0"/>
                <a:ea typeface="SimSun" panose="02010600030101010101" pitchFamily="2" charset="-122"/>
                <a:cs typeface="Times New Roman" panose="02020603050405020304" pitchFamily="18" charset="0"/>
              </a:rPr>
              <a:t>a</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n easy-to-use interface has been developed to enter the area and get the expected prices.</a:t>
            </a:r>
          </a:p>
          <a:p>
            <a:pPr marL="0" marR="0">
              <a:spcBef>
                <a:spcPts val="0"/>
              </a:spcBef>
              <a:spcAft>
                <a:spcPts val="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The form output includes: Expected price.</a:t>
            </a:r>
            <a:endParaRPr lang="en-US" sz="2000" b="0" i="0" dirty="0">
              <a:solidFill>
                <a:schemeClr val="bg1"/>
              </a:solidFill>
              <a:effectLst/>
              <a:latin typeface="Inter"/>
            </a:endParaRPr>
          </a:p>
        </p:txBody>
      </p:sp>
      <p:sp>
        <p:nvSpPr>
          <p:cNvPr id="576" name="Google Shape;576;p37"/>
          <p:cNvSpPr txBox="1"/>
          <p:nvPr/>
        </p:nvSpPr>
        <p:spPr>
          <a:xfrm>
            <a:off x="3720456" y="1936612"/>
            <a:ext cx="1539900" cy="7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lt1"/>
              </a:solidFill>
              <a:latin typeface="Karla"/>
              <a:ea typeface="Karla"/>
              <a:cs typeface="Karla"/>
              <a:sym typeface="Karla"/>
            </a:endParaRPr>
          </a:p>
        </p:txBody>
      </p:sp>
      <p:sp>
        <p:nvSpPr>
          <p:cNvPr id="585" name="Google Shape;585;p37"/>
          <p:cNvSpPr txBox="1"/>
          <p:nvPr/>
        </p:nvSpPr>
        <p:spPr>
          <a:xfrm>
            <a:off x="5040325" y="4264500"/>
            <a:ext cx="1522800" cy="32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endParaRPr sz="2000" dirty="0">
              <a:solidFill>
                <a:schemeClr val="accent1"/>
              </a:solidFill>
              <a:latin typeface="Audiowide"/>
              <a:ea typeface="Audiowide"/>
              <a:cs typeface="Audiowide"/>
              <a:sym typeface="Audiowide"/>
            </a:endParaRPr>
          </a:p>
        </p:txBody>
      </p:sp>
      <p:grpSp>
        <p:nvGrpSpPr>
          <p:cNvPr id="593" name="Google Shape;593;p37"/>
          <p:cNvGrpSpPr/>
          <p:nvPr/>
        </p:nvGrpSpPr>
        <p:grpSpPr>
          <a:xfrm>
            <a:off x="432202" y="4359269"/>
            <a:ext cx="820307" cy="763275"/>
            <a:chOff x="827350" y="3629733"/>
            <a:chExt cx="1431600" cy="1332067"/>
          </a:xfrm>
        </p:grpSpPr>
        <p:sp>
          <p:nvSpPr>
            <p:cNvPr id="594" name="Google Shape;594;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37"/>
          <p:cNvGrpSpPr/>
          <p:nvPr/>
        </p:nvGrpSpPr>
        <p:grpSpPr>
          <a:xfrm>
            <a:off x="128919" y="3624036"/>
            <a:ext cx="688313" cy="640458"/>
            <a:chOff x="827350" y="3629733"/>
            <a:chExt cx="1431600" cy="1332067"/>
          </a:xfrm>
        </p:grpSpPr>
        <p:sp>
          <p:nvSpPr>
            <p:cNvPr id="598" name="Google Shape;598;p3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p:nvPr/>
        </p:nvSpPr>
        <p:spPr>
          <a:xfrm>
            <a:off x="817232" y="1244827"/>
            <a:ext cx="7769556" cy="3736232"/>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65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bg1"/>
                </a:solidFill>
                <a:latin typeface="Arial Rounded MT Bold" panose="020F0704030504030204" pitchFamily="34" charset="0"/>
              </a:rPr>
              <a:t>The steps used to solve the problem </a:t>
            </a:r>
            <a:endParaRPr sz="2000" dirty="0">
              <a:solidFill>
                <a:schemeClr val="bg1"/>
              </a:solidFill>
              <a:latin typeface="Arial Rounded MT Bold" panose="020F0704030504030204" pitchFamily="34" charset="0"/>
            </a:endParaRPr>
          </a:p>
        </p:txBody>
      </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p:nvPr/>
        </p:nvSpPr>
        <p:spPr>
          <a:xfrm>
            <a:off x="1163185" y="1277723"/>
            <a:ext cx="6684379" cy="3437152"/>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txBox="1">
            <a:spLocks noGrp="1"/>
          </p:cNvSpPr>
          <p:nvPr>
            <p:ph type="title" idx="4"/>
          </p:nvPr>
        </p:nvSpPr>
        <p:spPr>
          <a:xfrm>
            <a:off x="5652399" y="2182150"/>
            <a:ext cx="2778300" cy="828300"/>
          </a:xfrm>
          <a:prstGeom prst="rect">
            <a:avLst/>
          </a:prstGeom>
        </p:spPr>
        <p:txBody>
          <a:bodyPr spcFirstLastPara="1" wrap="square" lIns="91425" tIns="91425" rIns="0" bIns="91425" anchor="b" anchorCtr="0">
            <a:noAutofit/>
          </a:bodyPr>
          <a:lstStyle/>
          <a:p>
            <a:pPr marL="0" lvl="0" indent="0" algn="ctr" rtl="0">
              <a:spcBef>
                <a:spcPts val="0"/>
              </a:spcBef>
              <a:spcAft>
                <a:spcPts val="0"/>
              </a:spcAft>
              <a:buNone/>
            </a:pPr>
            <a:r>
              <a:rPr lang="en" dirty="0"/>
              <a:t>?</a:t>
            </a:r>
            <a:endParaRPr dirty="0"/>
          </a:p>
        </p:txBody>
      </p:sp>
      <p:sp>
        <p:nvSpPr>
          <p:cNvPr id="532" name="Google Shape;532;p35"/>
          <p:cNvSpPr txBox="1">
            <a:spLocks noGrp="1"/>
          </p:cNvSpPr>
          <p:nvPr>
            <p:ph type="subTitle" idx="5"/>
          </p:nvPr>
        </p:nvSpPr>
        <p:spPr>
          <a:xfrm>
            <a:off x="-993730" y="1383702"/>
            <a:ext cx="6421922" cy="3116228"/>
          </a:xfrm>
          <a:prstGeom prst="rect">
            <a:avLst/>
          </a:prstGeom>
        </p:spPr>
        <p:txBody>
          <a:bodyPr spcFirstLastPara="1" wrap="square" lIns="91425" tIns="91425" rIns="0" bIns="91425" anchor="t" anchorCtr="0">
            <a:noAutofit/>
          </a:bodyPr>
          <a:lstStyle/>
          <a:p>
            <a:pPr marL="0" indent="0"/>
            <a:r>
              <a:rPr lang="en-US" sz="1800" b="1" dirty="0">
                <a:effectLst/>
                <a:latin typeface="Calibri" panose="020F0502020204030204" pitchFamily="34" charset="0"/>
                <a:ea typeface="SimSun" panose="02010600030101010101" pitchFamily="2" charset="-122"/>
                <a:cs typeface="Times New Roman" panose="02020603050405020304" pitchFamily="18" charset="0"/>
              </a:rPr>
              <a:t>1- split the data</a:t>
            </a:r>
          </a:p>
          <a:p>
            <a:pPr marL="0" indent="0"/>
            <a:r>
              <a:rPr lang="en-US" sz="1800" b="1" dirty="0">
                <a:effectLst/>
                <a:latin typeface="Calibri" panose="020F0502020204030204" pitchFamily="34" charset="0"/>
                <a:ea typeface="SimSun" panose="02010600030101010101" pitchFamily="2" charset="-122"/>
                <a:cs typeface="Times New Roman" panose="02020603050405020304" pitchFamily="18" charset="0"/>
              </a:rPr>
              <a:t>          2- Training the model</a:t>
            </a:r>
          </a:p>
          <a:p>
            <a:pPr marL="0" indent="0"/>
            <a:r>
              <a:rPr lang="en-US" sz="1800" b="1" dirty="0">
                <a:effectLst/>
                <a:latin typeface="Calibri" panose="020F0502020204030204" pitchFamily="34" charset="0"/>
                <a:ea typeface="SimSun" panose="02010600030101010101" pitchFamily="2" charset="-122"/>
                <a:cs typeface="Times New Roman" panose="02020603050405020304" pitchFamily="18" charset="0"/>
              </a:rPr>
              <a:t>       3- Model Evaluation</a:t>
            </a:r>
          </a:p>
          <a:p>
            <a:pPr marL="0" indent="0"/>
            <a:r>
              <a:rPr lang="en-US" sz="1800" b="1" dirty="0">
                <a:effectLst/>
                <a:latin typeface="Calibri" panose="020F0502020204030204" pitchFamily="34" charset="0"/>
                <a:ea typeface="SimSun" panose="02010600030101010101" pitchFamily="2" charset="-122"/>
                <a:cs typeface="Times New Roman" panose="02020603050405020304" pitchFamily="18" charset="0"/>
              </a:rPr>
              <a:t>                 4- Save and load the form</a:t>
            </a:r>
            <a:endParaRPr lang="en-US" sz="1800" b="1" dirty="0">
              <a:latin typeface="Calibri" panose="020F0502020204030204" pitchFamily="34" charset="0"/>
              <a:ea typeface="SimSun" panose="02010600030101010101" pitchFamily="2" charset="-122"/>
              <a:cs typeface="Times New Roman" panose="02020603050405020304" pitchFamily="18" charset="0"/>
            </a:endParaRPr>
          </a:p>
          <a:p>
            <a:pPr marL="0" indent="0"/>
            <a:r>
              <a:rPr lang="en-US" sz="1800" b="1" dirty="0">
                <a:effectLst/>
                <a:latin typeface="Calibri" panose="020F0502020204030204" pitchFamily="34" charset="0"/>
                <a:ea typeface="SimSun" panose="02010600030101010101" pitchFamily="2" charset="-122"/>
                <a:cs typeface="Times New Roman" panose="02020603050405020304" pitchFamily="18" charset="0"/>
              </a:rPr>
              <a:t>      5.Run the Flask app</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endParaRPr dirty="0"/>
          </a:p>
        </p:txBody>
      </p:sp>
    </p:spTree>
    <p:extLst>
      <p:ext uri="{BB962C8B-B14F-4D97-AF65-F5344CB8AC3E}">
        <p14:creationId xmlns:p14="http://schemas.microsoft.com/office/powerpoint/2010/main" val="930012853"/>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426</Words>
  <Application>Microsoft Office PowerPoint</Application>
  <PresentationFormat>On-screen Show (16:9)</PresentationFormat>
  <Paragraphs>56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Inter</vt:lpstr>
      <vt:lpstr>Arial Rounded MT Bold</vt:lpstr>
      <vt:lpstr>Audiowide</vt:lpstr>
      <vt:lpstr>Karla</vt:lpstr>
      <vt:lpstr>Cyber-Futuristic AI Technology Thesis Defense by Slidesgo</vt:lpstr>
      <vt:lpstr>Artificial Intelligence Presentation</vt:lpstr>
      <vt:lpstr>Introduction </vt:lpstr>
      <vt:lpstr>Main Algorithm used to solve the problem</vt:lpstr>
      <vt:lpstr>Explanation of the steps of the Algorithm</vt:lpstr>
      <vt:lpstr>Results</vt:lpstr>
      <vt:lpstr>The steps used to solve the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dc:title>
  <dc:creator>Eng Omniea</dc:creator>
  <cp:lastModifiedBy>omnia mohamed</cp:lastModifiedBy>
  <cp:revision>4</cp:revision>
  <dcterms:modified xsi:type="dcterms:W3CDTF">2023-05-26T11:12:30Z</dcterms:modified>
</cp:coreProperties>
</file>