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anva Sans" charset="1" panose="020B0503030501040103"/>
      <p:regular r:id="rId10"/>
    </p:embeddedFont>
    <p:embeddedFont>
      <p:font typeface="Canva Sans Bold" charset="1" panose="020B0803030501040103"/>
      <p:regular r:id="rId11"/>
    </p:embeddedFont>
    <p:embeddedFont>
      <p:font typeface="Canva Sans Italics" charset="1" panose="020B0503030501040103"/>
      <p:regular r:id="rId12"/>
    </p:embeddedFont>
    <p:embeddedFont>
      <p:font typeface="Canva Sans Bold Italics" charset="1" panose="020B0803030501040103"/>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lnTo>
                    <a:pt x="0" y="0"/>
                  </a:lnTo>
                </a:path>
              </a:pathLst>
            </a:custGeom>
            <a:solidFill>
              <a:srgbClr val="145DA0"/>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2047396"/>
            <a:ext cx="15631142" cy="2514848"/>
          </a:xfrm>
          <a:prstGeom prst="rect">
            <a:avLst/>
          </a:prstGeom>
        </p:spPr>
        <p:txBody>
          <a:bodyPr anchor="t" rtlCol="false" tIns="0" lIns="0" bIns="0" rIns="0">
            <a:spAutoFit/>
          </a:bodyPr>
          <a:lstStyle/>
          <a:p>
            <a:pPr>
              <a:lnSpc>
                <a:spcPts val="9879"/>
              </a:lnSpc>
            </a:pPr>
            <a:r>
              <a:rPr lang="en-US" sz="8233">
                <a:solidFill>
                  <a:srgbClr val="FFFBFB"/>
                </a:solidFill>
                <a:latin typeface="Now Bold"/>
              </a:rPr>
              <a:t>TRAVEL MANAGEMENT SYSTEM PROJECT</a:t>
            </a:r>
          </a:p>
        </p:txBody>
      </p:sp>
      <p:sp>
        <p:nvSpPr>
          <p:cNvPr name="Freeform 7" id="7"/>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573748" y="5327661"/>
            <a:ext cx="9659937" cy="1524000"/>
          </a:xfrm>
          <a:prstGeom prst="rect">
            <a:avLst/>
          </a:prstGeom>
        </p:spPr>
        <p:txBody>
          <a:bodyPr anchor="t" rtlCol="false" tIns="0" lIns="0" bIns="0" rIns="0">
            <a:spAutoFit/>
          </a:bodyPr>
          <a:lstStyle/>
          <a:p>
            <a:pPr>
              <a:lnSpc>
                <a:spcPts val="3969"/>
              </a:lnSpc>
            </a:pPr>
            <a:r>
              <a:rPr lang="en-US" sz="3307">
                <a:solidFill>
                  <a:srgbClr val="56AEFF"/>
                </a:solidFill>
                <a:latin typeface="Now Bold"/>
              </a:rPr>
              <a:t>NAME:</a:t>
            </a:r>
          </a:p>
          <a:p>
            <a:pPr>
              <a:lnSpc>
                <a:spcPts val="3969"/>
              </a:lnSpc>
            </a:pPr>
            <a:r>
              <a:rPr lang="en-US" sz="3307">
                <a:solidFill>
                  <a:srgbClr val="56AEFF"/>
                </a:solidFill>
                <a:latin typeface="Now Bold"/>
              </a:rPr>
              <a:t>MAI KAMAL</a:t>
            </a:r>
          </a:p>
          <a:p>
            <a:pPr>
              <a:lnSpc>
                <a:spcPts val="3969"/>
              </a:lnSpc>
            </a:pPr>
            <a:r>
              <a:rPr lang="en-US" sz="3307">
                <a:solidFill>
                  <a:srgbClr val="56AEFF"/>
                </a:solidFill>
                <a:latin typeface="Now Bold"/>
              </a:rPr>
              <a:t>MENNA AHMED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7631327" y="597505"/>
            <a:ext cx="9077445" cy="9077445"/>
          </a:xfrm>
          <a:custGeom>
            <a:avLst/>
            <a:gdLst/>
            <a:ahLst/>
            <a:cxnLst/>
            <a:rect r="r" b="b" t="t" l="l"/>
            <a:pathLst>
              <a:path h="9077445" w="9077445">
                <a:moveTo>
                  <a:pt x="0" y="0"/>
                </a:moveTo>
                <a:lnTo>
                  <a:pt x="9077444" y="0"/>
                </a:lnTo>
                <a:lnTo>
                  <a:pt x="9077444" y="9077445"/>
                </a:lnTo>
                <a:lnTo>
                  <a:pt x="0" y="90774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99733" y="1756996"/>
            <a:ext cx="14688535" cy="2461171"/>
          </a:xfrm>
          <a:prstGeom prst="rect">
            <a:avLst/>
          </a:prstGeom>
        </p:spPr>
        <p:txBody>
          <a:bodyPr anchor="t" rtlCol="false" tIns="0" lIns="0" bIns="0" rIns="0">
            <a:spAutoFit/>
          </a:bodyPr>
          <a:lstStyle/>
          <a:p>
            <a:pPr algn="ctr" marL="0" indent="0" lvl="0">
              <a:lnSpc>
                <a:spcPts val="9625"/>
              </a:lnSpc>
              <a:spcBef>
                <a:spcPct val="0"/>
              </a:spcBef>
            </a:pPr>
            <a:r>
              <a:rPr lang="en-US" sz="8020">
                <a:solidFill>
                  <a:srgbClr val="56AEFF"/>
                </a:solidFill>
                <a:latin typeface="Now Bold"/>
              </a:rPr>
              <a:t>TRAVEL MANAGEMENT SYSTEM OOP WITH C++</a:t>
            </a:r>
          </a:p>
        </p:txBody>
      </p:sp>
      <p:sp>
        <p:nvSpPr>
          <p:cNvPr name="TextBox 4" id="4"/>
          <p:cNvSpPr txBox="true"/>
          <p:nvPr/>
        </p:nvSpPr>
        <p:spPr>
          <a:xfrm rot="0">
            <a:off x="355561" y="5298770"/>
            <a:ext cx="18234302" cy="2510542"/>
          </a:xfrm>
          <a:prstGeom prst="rect">
            <a:avLst/>
          </a:prstGeom>
        </p:spPr>
        <p:txBody>
          <a:bodyPr anchor="t" rtlCol="false" tIns="0" lIns="0" bIns="0" rIns="0">
            <a:spAutoFit/>
          </a:bodyPr>
          <a:lstStyle/>
          <a:p>
            <a:pPr algn="ctr">
              <a:lnSpc>
                <a:spcPts val="4007"/>
              </a:lnSpc>
            </a:pPr>
          </a:p>
          <a:p>
            <a:pPr algn="ctr">
              <a:lnSpc>
                <a:spcPts val="4007"/>
              </a:lnSpc>
            </a:pPr>
            <a:r>
              <a:rPr lang="en-US" sz="2862">
                <a:solidFill>
                  <a:srgbClr val="D9D9D9"/>
                </a:solidFill>
                <a:latin typeface="Canva Sans"/>
              </a:rPr>
              <a:t>The Travel Management System is a C++ project that project represents the requirements that the traveler needs, including  customrs,transport ,booking ,charge . This project aims to provide a comprehensive structure for managing  journey</a:t>
            </a:r>
          </a:p>
          <a:p>
            <a:pPr algn="ctr">
              <a:lnSpc>
                <a:spcPts val="400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10800000">
            <a:off x="81160" y="9258300"/>
            <a:ext cx="13457996" cy="3264379"/>
            <a:chOff x="0" y="0"/>
            <a:chExt cx="17943995" cy="4352506"/>
          </a:xfrm>
        </p:grpSpPr>
        <p:sp>
          <p:nvSpPr>
            <p:cNvPr name="Freeform 3" id="3"/>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sp>
          <p:nvSpPr>
            <p:cNvPr name="Freeform 5" id="5"/>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grpSp>
      <p:sp>
        <p:nvSpPr>
          <p:cNvPr name="Freeform 7" id="7"/>
          <p:cNvSpPr/>
          <p:nvPr/>
        </p:nvSpPr>
        <p:spPr>
          <a:xfrm flipH="false" flipV="false" rot="-4615544">
            <a:off x="10510810" y="5041623"/>
            <a:ext cx="13544802" cy="1127911"/>
          </a:xfrm>
          <a:custGeom>
            <a:avLst/>
            <a:gdLst/>
            <a:ahLst/>
            <a:cxnLst/>
            <a:rect r="r" b="b" t="t" l="l"/>
            <a:pathLst>
              <a:path h="1127911" w="13544802">
                <a:moveTo>
                  <a:pt x="0" y="0"/>
                </a:moveTo>
                <a:lnTo>
                  <a:pt x="13544801" y="0"/>
                </a:lnTo>
                <a:lnTo>
                  <a:pt x="13544801" y="1127912"/>
                </a:lnTo>
                <a:lnTo>
                  <a:pt x="0" y="1127912"/>
                </a:lnTo>
                <a:lnTo>
                  <a:pt x="0" y="0"/>
                </a:lnTo>
                <a:close/>
              </a:path>
            </a:pathLst>
          </a:custGeom>
          <a:blipFill>
            <a:blip r:embed="rId4"/>
            <a:stretch>
              <a:fillRect l="0" t="-137172" r="0" b="0"/>
            </a:stretch>
          </a:blipFill>
        </p:spPr>
      </p:sp>
      <p:grpSp>
        <p:nvGrpSpPr>
          <p:cNvPr name="Group 8" id="8"/>
          <p:cNvGrpSpPr/>
          <p:nvPr/>
        </p:nvGrpSpPr>
        <p:grpSpPr>
          <a:xfrm rot="-10800000">
            <a:off x="15966396" y="9258300"/>
            <a:ext cx="13457996" cy="3264379"/>
            <a:chOff x="0" y="0"/>
            <a:chExt cx="17943995" cy="4352506"/>
          </a:xfrm>
        </p:grpSpPr>
        <p:sp>
          <p:nvSpPr>
            <p:cNvPr name="Freeform 9" id="9"/>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sp>
          <p:nvSpPr>
            <p:cNvPr name="Freeform 11" id="11"/>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grpSp>
      <p:sp>
        <p:nvSpPr>
          <p:cNvPr name="TextBox 13" id="13"/>
          <p:cNvSpPr txBox="true"/>
          <p:nvPr/>
        </p:nvSpPr>
        <p:spPr>
          <a:xfrm rot="0">
            <a:off x="1820408" y="801237"/>
            <a:ext cx="11920554" cy="1082465"/>
          </a:xfrm>
          <a:prstGeom prst="rect">
            <a:avLst/>
          </a:prstGeom>
        </p:spPr>
        <p:txBody>
          <a:bodyPr anchor="t" rtlCol="false" tIns="0" lIns="0" bIns="0" rIns="0">
            <a:spAutoFit/>
          </a:bodyPr>
          <a:lstStyle/>
          <a:p>
            <a:pPr algn="ctr">
              <a:lnSpc>
                <a:spcPts val="8813"/>
              </a:lnSpc>
            </a:pPr>
            <a:r>
              <a:rPr lang="en-US" sz="6295">
                <a:solidFill>
                  <a:srgbClr val="FFFFFF"/>
                </a:solidFill>
                <a:latin typeface="Canva Sans Bold"/>
              </a:rPr>
              <a:t>overview of the project</a:t>
            </a:r>
          </a:p>
        </p:txBody>
      </p:sp>
      <p:sp>
        <p:nvSpPr>
          <p:cNvPr name="TextBox 14" id="14"/>
          <p:cNvSpPr txBox="true"/>
          <p:nvPr/>
        </p:nvSpPr>
        <p:spPr>
          <a:xfrm rot="0">
            <a:off x="-2005062" y="1817028"/>
            <a:ext cx="11920554" cy="1780540"/>
          </a:xfrm>
          <a:prstGeom prst="rect">
            <a:avLst/>
          </a:prstGeom>
        </p:spPr>
        <p:txBody>
          <a:bodyPr anchor="t" rtlCol="false" tIns="0" lIns="0" bIns="0" rIns="0">
            <a:spAutoFit/>
          </a:bodyPr>
          <a:lstStyle/>
          <a:p>
            <a:pPr algn="ctr">
              <a:lnSpc>
                <a:spcPts val="4759"/>
              </a:lnSpc>
            </a:pPr>
          </a:p>
          <a:p>
            <a:pPr algn="ctr">
              <a:lnSpc>
                <a:spcPts val="4759"/>
              </a:lnSpc>
            </a:pPr>
            <a:r>
              <a:rPr lang="en-US" sz="3399">
                <a:solidFill>
                  <a:srgbClr val="FFFFFF"/>
                </a:solidFill>
                <a:latin typeface="Canva Sans"/>
              </a:rPr>
              <a:t>travel management system in c++ :</a:t>
            </a:r>
          </a:p>
          <a:p>
            <a:pPr algn="ctr">
              <a:lnSpc>
                <a:spcPts val="4759"/>
              </a:lnSpc>
            </a:pPr>
            <a:r>
              <a:rPr lang="en-US" sz="3399">
                <a:solidFill>
                  <a:srgbClr val="FFFFFF"/>
                </a:solidFill>
                <a:latin typeface="Canva Sans"/>
              </a:rPr>
              <a:t>we have four classes which are:</a:t>
            </a:r>
          </a:p>
        </p:txBody>
      </p:sp>
      <p:sp>
        <p:nvSpPr>
          <p:cNvPr name="TextBox 15" id="15"/>
          <p:cNvSpPr txBox="true"/>
          <p:nvPr/>
        </p:nvSpPr>
        <p:spPr>
          <a:xfrm rot="0">
            <a:off x="161165" y="4128520"/>
            <a:ext cx="17965670" cy="2239711"/>
          </a:xfrm>
          <a:prstGeom prst="rect">
            <a:avLst/>
          </a:prstGeom>
        </p:spPr>
        <p:txBody>
          <a:bodyPr anchor="t" rtlCol="false" tIns="0" lIns="0" bIns="0" rIns="0">
            <a:spAutoFit/>
          </a:bodyPr>
          <a:lstStyle/>
          <a:p>
            <a:pPr algn="ctr">
              <a:lnSpc>
                <a:spcPts val="4489"/>
              </a:lnSpc>
              <a:spcBef>
                <a:spcPct val="0"/>
              </a:spcBef>
            </a:pPr>
            <a:r>
              <a:rPr lang="en-US" sz="3206">
                <a:solidFill>
                  <a:srgbClr val="FFFFFF"/>
                </a:solidFill>
                <a:latin typeface="Canva Sans"/>
              </a:rPr>
              <a:t>customrs,transport ,booking ,company. This classes to manges the information of client</a:t>
            </a:r>
          </a:p>
          <a:p>
            <a:pPr algn="ctr">
              <a:lnSpc>
                <a:spcPts val="4489"/>
              </a:lnSpc>
              <a:spcBef>
                <a:spcPct val="0"/>
              </a:spcBef>
            </a:pPr>
            <a:r>
              <a:rPr lang="en-US" sz="3206">
                <a:solidFill>
                  <a:srgbClr val="FFFFFF"/>
                </a:solidFill>
                <a:latin typeface="Canva Sans"/>
              </a:rPr>
              <a:t>and It facilitates and provides the customer with all the means of transportation available to him, the hotels, the services it provides, and the prices so that the customer chooses the appropriate one for him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59890" y="7239384"/>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701519"/>
            <a:ext cx="16438465" cy="3969741"/>
          </a:xfrm>
          <a:prstGeom prst="rect">
            <a:avLst/>
          </a:prstGeom>
        </p:spPr>
        <p:txBody>
          <a:bodyPr anchor="t" rtlCol="false" tIns="0" lIns="0" bIns="0" rIns="0">
            <a:spAutoFit/>
          </a:bodyPr>
          <a:lstStyle/>
          <a:p>
            <a:pPr algn="ctr">
              <a:lnSpc>
                <a:spcPts val="6300"/>
              </a:lnSpc>
            </a:pPr>
          </a:p>
          <a:p>
            <a:pPr algn="ctr">
              <a:lnSpc>
                <a:spcPts val="6300"/>
              </a:lnSpc>
            </a:pPr>
          </a:p>
          <a:p>
            <a:pPr algn="ctr">
              <a:lnSpc>
                <a:spcPts val="6300"/>
              </a:lnSpc>
            </a:pPr>
            <a:r>
              <a:rPr lang="en-US" sz="4500">
                <a:solidFill>
                  <a:srgbClr val="FFFFFF"/>
                </a:solidFill>
                <a:latin typeface="Canva Sans Bold"/>
              </a:rPr>
              <a:t>This class includes searching for an old customer or adding a new customer and entering his data, his name, phone number, national number, age, gender and address</a:t>
            </a:r>
          </a:p>
        </p:txBody>
      </p:sp>
      <p:sp>
        <p:nvSpPr>
          <p:cNvPr name="TextBox 5" id="5"/>
          <p:cNvSpPr txBox="true"/>
          <p:nvPr/>
        </p:nvSpPr>
        <p:spPr>
          <a:xfrm rot="0">
            <a:off x="166334" y="933450"/>
            <a:ext cx="4860578" cy="887095"/>
          </a:xfrm>
          <a:prstGeom prst="rect">
            <a:avLst/>
          </a:prstGeom>
        </p:spPr>
        <p:txBody>
          <a:bodyPr anchor="t" rtlCol="false" tIns="0" lIns="0" bIns="0" rIns="0">
            <a:spAutoFit/>
          </a:bodyPr>
          <a:lstStyle/>
          <a:p>
            <a:pPr algn="ctr">
              <a:lnSpc>
                <a:spcPts val="7279"/>
              </a:lnSpc>
            </a:pPr>
            <a:r>
              <a:rPr lang="en-US" sz="5199">
                <a:solidFill>
                  <a:srgbClr val="FFFFFF"/>
                </a:solidFill>
                <a:latin typeface="Canva Sans Bold"/>
              </a:rPr>
              <a:t>class:customer</a:t>
            </a:r>
          </a:p>
        </p:txBody>
      </p:sp>
      <p:sp>
        <p:nvSpPr>
          <p:cNvPr name="TextBox 6" id="6"/>
          <p:cNvSpPr txBox="true"/>
          <p:nvPr/>
        </p:nvSpPr>
        <p:spPr>
          <a:xfrm rot="0">
            <a:off x="-3116153" y="5363227"/>
            <a:ext cx="22670770" cy="5976528"/>
          </a:xfrm>
          <a:prstGeom prst="rect">
            <a:avLst/>
          </a:prstGeom>
        </p:spPr>
        <p:txBody>
          <a:bodyPr anchor="t" rtlCol="false" tIns="0" lIns="0" bIns="0" rIns="0">
            <a:spAutoFit/>
          </a:bodyPr>
          <a:lstStyle/>
          <a:p>
            <a:pPr algn="ctr">
              <a:lnSpc>
                <a:spcPts val="5293"/>
              </a:lnSpc>
            </a:pPr>
          </a:p>
          <a:p>
            <a:pPr algn="ctr">
              <a:lnSpc>
                <a:spcPts val="5293"/>
              </a:lnSpc>
            </a:pPr>
            <a:r>
              <a:rPr lang="en-US" sz="3781">
                <a:solidFill>
                  <a:srgbClr val="FFFFFF"/>
                </a:solidFill>
                <a:latin typeface="Canva Sans"/>
              </a:rPr>
              <a:t> name:Astring representing the name of customer.</a:t>
            </a:r>
          </a:p>
          <a:p>
            <a:pPr algn="ctr">
              <a:lnSpc>
                <a:spcPts val="5293"/>
              </a:lnSpc>
            </a:pPr>
            <a:r>
              <a:rPr lang="en-US" sz="3781">
                <a:solidFill>
                  <a:srgbClr val="FFFFFF"/>
                </a:solidFill>
                <a:latin typeface="Canva Sans"/>
              </a:rPr>
              <a:t> Gender: Astring representing the name of gander .</a:t>
            </a:r>
          </a:p>
          <a:p>
            <a:pPr algn="ctr">
              <a:lnSpc>
                <a:spcPts val="5293"/>
              </a:lnSpc>
            </a:pPr>
            <a:r>
              <a:rPr lang="en-US" sz="3781">
                <a:solidFill>
                  <a:srgbClr val="FFFFFF"/>
                </a:solidFill>
                <a:latin typeface="Canva Sans"/>
              </a:rPr>
              <a:t> Address: Astring representing the address of customer.</a:t>
            </a:r>
          </a:p>
          <a:p>
            <a:pPr algn="ctr">
              <a:lnSpc>
                <a:spcPts val="5293"/>
              </a:lnSpc>
            </a:pPr>
            <a:r>
              <a:rPr lang="en-US" sz="3781">
                <a:solidFill>
                  <a:srgbClr val="FFFFFF"/>
                </a:solidFill>
                <a:latin typeface="Canva Sans"/>
              </a:rPr>
              <a:t>  MobileNo: An integer representing the  Mobile No.</a:t>
            </a:r>
          </a:p>
          <a:p>
            <a:pPr algn="ctr">
              <a:lnSpc>
                <a:spcPts val="5293"/>
              </a:lnSpc>
            </a:pPr>
            <a:r>
              <a:rPr lang="en-US" sz="3781">
                <a:solidFill>
                  <a:srgbClr val="FFFFFF"/>
                </a:solidFill>
                <a:latin typeface="Canva Sans"/>
              </a:rPr>
              <a:t> GUSID: An integer representing the customer  Id.</a:t>
            </a:r>
          </a:p>
          <a:p>
            <a:pPr algn="ctr">
              <a:lnSpc>
                <a:spcPts val="5293"/>
              </a:lnSpc>
            </a:pPr>
            <a:r>
              <a:rPr lang="en-US" sz="3781">
                <a:solidFill>
                  <a:srgbClr val="FFFFFF"/>
                </a:solidFill>
                <a:latin typeface="Canva Sans"/>
              </a:rPr>
              <a:t>Age: An integer representing the  age.</a:t>
            </a:r>
          </a:p>
          <a:p>
            <a:pPr algn="ctr">
              <a:lnSpc>
                <a:spcPts val="5293"/>
              </a:lnSpc>
            </a:pPr>
          </a:p>
          <a:p>
            <a:pPr algn="ctr">
              <a:lnSpc>
                <a:spcPts val="5293"/>
              </a:lnSpc>
            </a:pPr>
          </a:p>
        </p:txBody>
      </p:sp>
      <p:sp>
        <p:nvSpPr>
          <p:cNvPr name="TextBox 7" id="7"/>
          <p:cNvSpPr txBox="true"/>
          <p:nvPr/>
        </p:nvSpPr>
        <p:spPr>
          <a:xfrm rot="0">
            <a:off x="671779" y="5057775"/>
            <a:ext cx="2889052" cy="738485"/>
          </a:xfrm>
          <a:prstGeom prst="rect">
            <a:avLst/>
          </a:prstGeom>
        </p:spPr>
        <p:txBody>
          <a:bodyPr anchor="t" rtlCol="false" tIns="0" lIns="0" bIns="0" rIns="0">
            <a:spAutoFit/>
          </a:bodyPr>
          <a:lstStyle/>
          <a:p>
            <a:pPr algn="ctr">
              <a:lnSpc>
                <a:spcPts val="6021"/>
              </a:lnSpc>
            </a:pPr>
            <a:r>
              <a:rPr lang="en-US" sz="4300" u="sng">
                <a:solidFill>
                  <a:srgbClr val="CFF4FF"/>
                </a:solidFill>
                <a:latin typeface="Canva Sans Bold Italics"/>
              </a:rPr>
              <a:t>Attributes: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59890" y="7239384"/>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2559796"/>
            <a:ext cx="17564496" cy="6082475"/>
          </a:xfrm>
          <a:prstGeom prst="rect">
            <a:avLst/>
          </a:prstGeom>
        </p:spPr>
        <p:txBody>
          <a:bodyPr anchor="t" rtlCol="false" tIns="0" lIns="0" bIns="0" rIns="0">
            <a:spAutoFit/>
          </a:bodyPr>
          <a:lstStyle/>
          <a:p>
            <a:pPr algn="ctr">
              <a:lnSpc>
                <a:spcPts val="3998"/>
              </a:lnSpc>
              <a:spcBef>
                <a:spcPct val="0"/>
              </a:spcBef>
            </a:pPr>
            <a:r>
              <a:rPr lang="en-US" sz="3331">
                <a:solidFill>
                  <a:srgbClr val="FFFFFF"/>
                </a:solidFill>
                <a:latin typeface="Now Bold"/>
              </a:rPr>
              <a:t>THIS CLASS INCLUDES THE MEANS OF TRANSPORTATION AVAILABLE TO TRAVELERS, SUCH AS CARS AND TRAINS, AND THE COST OF EACH OF THEM ACCORDING TO THE DISTANCE TRAVELED. THE CLIENT SELECTS ANY MEANS OF TRANSPORTATION HE WANTS AND CALCULATES THE FULL COST OF THE TRIP.</a:t>
            </a:r>
          </a:p>
          <a:p>
            <a:pPr algn="ctr">
              <a:lnSpc>
                <a:spcPts val="3998"/>
              </a:lnSpc>
              <a:spcBef>
                <a:spcPct val="0"/>
              </a:spcBef>
            </a:pPr>
          </a:p>
          <a:p>
            <a:pPr algn="ctr">
              <a:lnSpc>
                <a:spcPts val="3998"/>
              </a:lnSpc>
              <a:spcBef>
                <a:spcPct val="0"/>
              </a:spcBef>
            </a:pPr>
          </a:p>
          <a:p>
            <a:pPr algn="ctr">
              <a:lnSpc>
                <a:spcPts val="3998"/>
              </a:lnSpc>
              <a:spcBef>
                <a:spcPct val="0"/>
              </a:spcBef>
            </a:pPr>
          </a:p>
          <a:p>
            <a:pPr algn="ctr">
              <a:lnSpc>
                <a:spcPts val="3998"/>
              </a:lnSpc>
              <a:spcBef>
                <a:spcPct val="0"/>
              </a:spcBef>
            </a:pPr>
            <a:r>
              <a:rPr lang="en-US" sz="3331">
                <a:solidFill>
                  <a:srgbClr val="FFFFFF"/>
                </a:solidFill>
                <a:latin typeface="Now Bold"/>
              </a:rPr>
              <a:t>O TRANSPORT CHOICE: ASTRING  REPRESENTING THE  TRANSPORT.</a:t>
            </a:r>
          </a:p>
          <a:p>
            <a:pPr algn="ctr">
              <a:lnSpc>
                <a:spcPts val="3998"/>
              </a:lnSpc>
              <a:spcBef>
                <a:spcPct val="0"/>
              </a:spcBef>
            </a:pPr>
            <a:r>
              <a:rPr lang="en-US" sz="3331">
                <a:solidFill>
                  <a:srgbClr val="FFFFFF"/>
                </a:solidFill>
                <a:latin typeface="Now Bold"/>
              </a:rPr>
              <a:t>O KILLOMETERS : AN INTEGER  REPRESENTING THE KILLOMETERS  .</a:t>
            </a:r>
          </a:p>
          <a:p>
            <a:pPr algn="ctr">
              <a:lnSpc>
                <a:spcPts val="3998"/>
              </a:lnSpc>
              <a:spcBef>
                <a:spcPct val="0"/>
              </a:spcBef>
            </a:pPr>
            <a:r>
              <a:rPr lang="en-US" sz="3331">
                <a:solidFill>
                  <a:srgbClr val="FFFFFF"/>
                </a:solidFill>
                <a:latin typeface="Now Bold"/>
              </a:rPr>
              <a:t>O TRANSPORTCOST: AN INTGER REPRESENTING THE TRANSPORTCOST.</a:t>
            </a:r>
          </a:p>
          <a:p>
            <a:pPr algn="ctr">
              <a:lnSpc>
                <a:spcPts val="3998"/>
              </a:lnSpc>
              <a:spcBef>
                <a:spcPct val="0"/>
              </a:spcBef>
            </a:pPr>
            <a:r>
              <a:rPr lang="en-US" sz="3331">
                <a:solidFill>
                  <a:srgbClr val="FFFFFF"/>
                </a:solidFill>
                <a:latin typeface="Now Bold"/>
              </a:rPr>
              <a:t>O LAST TRANCEPORTCOST: AN INTGER REPRESENTING THE LAST TRANCEPORTCOST. </a:t>
            </a:r>
          </a:p>
        </p:txBody>
      </p:sp>
      <p:sp>
        <p:nvSpPr>
          <p:cNvPr name="TextBox 5" id="5"/>
          <p:cNvSpPr txBox="true"/>
          <p:nvPr/>
        </p:nvSpPr>
        <p:spPr>
          <a:xfrm rot="0">
            <a:off x="-5644292" y="923925"/>
            <a:ext cx="17438322" cy="903592"/>
          </a:xfrm>
          <a:prstGeom prst="rect">
            <a:avLst/>
          </a:prstGeom>
        </p:spPr>
        <p:txBody>
          <a:bodyPr anchor="t" rtlCol="false" tIns="0" lIns="0" bIns="0" rIns="0">
            <a:spAutoFit/>
          </a:bodyPr>
          <a:lstStyle/>
          <a:p>
            <a:pPr algn="ctr">
              <a:lnSpc>
                <a:spcPts val="7420"/>
              </a:lnSpc>
            </a:pPr>
            <a:r>
              <a:rPr lang="en-US" sz="5300">
                <a:solidFill>
                  <a:srgbClr val="FFFFFF"/>
                </a:solidFill>
                <a:latin typeface="Canva Sans Bold"/>
              </a:rPr>
              <a:t>class:transport</a:t>
            </a:r>
          </a:p>
        </p:txBody>
      </p:sp>
      <p:sp>
        <p:nvSpPr>
          <p:cNvPr name="TextBox 6" id="6"/>
          <p:cNvSpPr txBox="true"/>
          <p:nvPr/>
        </p:nvSpPr>
        <p:spPr>
          <a:xfrm rot="0">
            <a:off x="-6185626" y="4834285"/>
            <a:ext cx="17564496" cy="771512"/>
          </a:xfrm>
          <a:prstGeom prst="rect">
            <a:avLst/>
          </a:prstGeom>
        </p:spPr>
        <p:txBody>
          <a:bodyPr anchor="t" rtlCol="false" tIns="0" lIns="0" bIns="0" rIns="0">
            <a:spAutoFit/>
          </a:bodyPr>
          <a:lstStyle/>
          <a:p>
            <a:pPr algn="ctr">
              <a:lnSpc>
                <a:spcPts val="6300"/>
              </a:lnSpc>
            </a:pPr>
            <a:r>
              <a:rPr lang="en-US" sz="4500">
                <a:solidFill>
                  <a:srgbClr val="FFFFFF"/>
                </a:solidFill>
                <a:sym typeface="Canva Sans Bold"/>
              </a:rPr>
              <a:t> Attributes: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0" y="2435144"/>
            <a:ext cx="18288000" cy="4862731"/>
          </a:xfrm>
          <a:prstGeom prst="rect">
            <a:avLst/>
          </a:prstGeom>
        </p:spPr>
        <p:txBody>
          <a:bodyPr anchor="t" rtlCol="false" tIns="0" lIns="0" bIns="0" rIns="0">
            <a:spAutoFit/>
          </a:bodyPr>
          <a:lstStyle/>
          <a:p>
            <a:pPr algn="ctr">
              <a:lnSpc>
                <a:spcPts val="4275"/>
              </a:lnSpc>
              <a:spcBef>
                <a:spcPct val="0"/>
              </a:spcBef>
            </a:pPr>
            <a:r>
              <a:rPr lang="en-US" sz="3562">
                <a:solidFill>
                  <a:srgbClr val="FFFFFF"/>
                </a:solidFill>
                <a:latin typeface="Now Bold"/>
              </a:rPr>
              <a:t>THIS CLASS INCLUDES THE TRAVELER CHOOSING THE APPROPRIATE HOTEL FOR HIM AND THE PACKAGE OF SERVICES PROVIDED BY THE HOTEL AND DETERMINING THE COST OF STAYING IN THIS HOTEL.</a:t>
            </a:r>
          </a:p>
          <a:p>
            <a:pPr algn="ctr">
              <a:lnSpc>
                <a:spcPts val="4275"/>
              </a:lnSpc>
              <a:spcBef>
                <a:spcPct val="0"/>
              </a:spcBef>
            </a:pPr>
          </a:p>
          <a:p>
            <a:pPr algn="ctr">
              <a:lnSpc>
                <a:spcPts val="4275"/>
              </a:lnSpc>
              <a:spcBef>
                <a:spcPct val="0"/>
              </a:spcBef>
            </a:pPr>
          </a:p>
          <a:p>
            <a:pPr algn="ctr">
              <a:lnSpc>
                <a:spcPts val="4275"/>
              </a:lnSpc>
              <a:spcBef>
                <a:spcPct val="0"/>
              </a:spcBef>
            </a:pPr>
          </a:p>
          <a:p>
            <a:pPr algn="ctr">
              <a:lnSpc>
                <a:spcPts val="4275"/>
              </a:lnSpc>
              <a:spcBef>
                <a:spcPct val="0"/>
              </a:spcBef>
            </a:pPr>
            <a:r>
              <a:rPr lang="en-US" sz="3562">
                <a:solidFill>
                  <a:srgbClr val="FFFFFF"/>
                </a:solidFill>
                <a:latin typeface="Now Bold"/>
              </a:rPr>
              <a:t>O CHOICEHOTEL : ASTRING REPRESENTING THE LAST CHOICEHOTEL.</a:t>
            </a:r>
          </a:p>
          <a:p>
            <a:pPr algn="ctr">
              <a:lnSpc>
                <a:spcPts val="4275"/>
              </a:lnSpc>
              <a:spcBef>
                <a:spcPct val="0"/>
              </a:spcBef>
            </a:pPr>
            <a:r>
              <a:rPr lang="en-US" sz="3562">
                <a:solidFill>
                  <a:srgbClr val="FFFFFF"/>
                </a:solidFill>
                <a:latin typeface="Now Bold"/>
              </a:rPr>
              <a:t>O PACKCHOICE: ASTRING REPRESENTING THE LAST PACKCHOICE.</a:t>
            </a:r>
          </a:p>
          <a:p>
            <a:pPr algn="ctr">
              <a:lnSpc>
                <a:spcPts val="4275"/>
              </a:lnSpc>
              <a:spcBef>
                <a:spcPct val="0"/>
              </a:spcBef>
            </a:pPr>
            <a:r>
              <a:rPr lang="en-US" sz="3562">
                <a:solidFill>
                  <a:srgbClr val="FFFFFF"/>
                </a:solidFill>
                <a:latin typeface="Now Bold"/>
              </a:rPr>
              <a:t>O HOTELCOST: AN INTGER REPRESENTING THE LAST HOTELCOST . </a:t>
            </a:r>
          </a:p>
        </p:txBody>
      </p:sp>
      <p:sp>
        <p:nvSpPr>
          <p:cNvPr name="TextBox 3" id="3"/>
          <p:cNvSpPr txBox="true"/>
          <p:nvPr/>
        </p:nvSpPr>
        <p:spPr>
          <a:xfrm rot="0">
            <a:off x="-5431873" y="619387"/>
            <a:ext cx="18288000" cy="1144258"/>
          </a:xfrm>
          <a:prstGeom prst="rect">
            <a:avLst/>
          </a:prstGeom>
        </p:spPr>
        <p:txBody>
          <a:bodyPr anchor="t" rtlCol="false" tIns="0" lIns="0" bIns="0" rIns="0">
            <a:spAutoFit/>
          </a:bodyPr>
          <a:lstStyle/>
          <a:p>
            <a:pPr algn="ctr">
              <a:lnSpc>
                <a:spcPts val="9380"/>
              </a:lnSpc>
            </a:pPr>
            <a:r>
              <a:rPr lang="en-US" sz="6700">
                <a:solidFill>
                  <a:srgbClr val="FFFFFF"/>
                </a:solidFill>
                <a:latin typeface="Canva Sans Bold"/>
              </a:rPr>
              <a:t>class: booking</a:t>
            </a:r>
          </a:p>
        </p:txBody>
      </p:sp>
      <p:sp>
        <p:nvSpPr>
          <p:cNvPr name="TextBox 4" id="4"/>
          <p:cNvSpPr txBox="true"/>
          <p:nvPr/>
        </p:nvSpPr>
        <p:spPr>
          <a:xfrm rot="0">
            <a:off x="1028700" y="4375336"/>
            <a:ext cx="4121497" cy="887095"/>
          </a:xfrm>
          <a:prstGeom prst="rect">
            <a:avLst/>
          </a:prstGeom>
        </p:spPr>
        <p:txBody>
          <a:bodyPr anchor="t" rtlCol="false" tIns="0" lIns="0" bIns="0" rIns="0">
            <a:spAutoFit/>
          </a:bodyPr>
          <a:lstStyle/>
          <a:p>
            <a:pPr algn="ctr">
              <a:lnSpc>
                <a:spcPts val="7279"/>
              </a:lnSpc>
            </a:pPr>
            <a:r>
              <a:rPr lang="en-US" sz="5199">
                <a:solidFill>
                  <a:srgbClr val="FFFFFF"/>
                </a:solidFill>
                <a:sym typeface="Canva Sans Bold"/>
              </a:rPr>
              <a:t> Attributes: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59890" y="7239384"/>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49789" y="1505947"/>
            <a:ext cx="17388423" cy="7752353"/>
          </a:xfrm>
          <a:prstGeom prst="rect">
            <a:avLst/>
          </a:prstGeom>
        </p:spPr>
        <p:txBody>
          <a:bodyPr anchor="t" rtlCol="false" tIns="0" lIns="0" bIns="0" rIns="0">
            <a:spAutoFit/>
          </a:bodyPr>
          <a:lstStyle/>
          <a:p>
            <a:pPr>
              <a:lnSpc>
                <a:spcPts val="6179"/>
              </a:lnSpc>
            </a:pPr>
            <a:r>
              <a:rPr lang="en-US" sz="4413">
                <a:solidFill>
                  <a:srgbClr val="FFFFFF"/>
                </a:solidFill>
                <a:latin typeface="Canva Sans Bold"/>
              </a:rPr>
              <a:t>Class: company</a:t>
            </a:r>
          </a:p>
          <a:p>
            <a:pPr algn="ctr">
              <a:lnSpc>
                <a:spcPts val="6179"/>
              </a:lnSpc>
            </a:pPr>
            <a:r>
              <a:rPr lang="en-US" sz="4413">
                <a:solidFill>
                  <a:srgbClr val="FFFFFF"/>
                </a:solidFill>
                <a:latin typeface="Canva Sans Bold"/>
              </a:rPr>
              <a:t>This class is about the company that contains all the attributes , and the final cost for the whole journy is calculated.</a:t>
            </a:r>
          </a:p>
          <a:p>
            <a:pPr algn="ctr">
              <a:lnSpc>
                <a:spcPts val="6179"/>
              </a:lnSpc>
            </a:pPr>
          </a:p>
          <a:p>
            <a:pPr algn="just">
              <a:lnSpc>
                <a:spcPts val="6179"/>
              </a:lnSpc>
            </a:pPr>
            <a:r>
              <a:rPr lang="en-US" sz="4413">
                <a:solidFill>
                  <a:srgbClr val="FFFFFF"/>
                </a:solidFill>
                <a:latin typeface="Canva Sans Bold"/>
              </a:rPr>
              <a:t>oAttributes:</a:t>
            </a:r>
          </a:p>
          <a:p>
            <a:pPr algn="just">
              <a:lnSpc>
                <a:spcPts val="6179"/>
              </a:lnSpc>
            </a:pPr>
            <a:r>
              <a:rPr lang="en-US" sz="4413">
                <a:solidFill>
                  <a:srgbClr val="FFFFFF"/>
                </a:solidFill>
                <a:latin typeface="Canva Sans Bold"/>
              </a:rPr>
              <a:t>Public booking</a:t>
            </a:r>
          </a:p>
          <a:p>
            <a:pPr algn="just">
              <a:lnSpc>
                <a:spcPts val="6179"/>
              </a:lnSpc>
            </a:pPr>
            <a:r>
              <a:rPr lang="en-US" sz="4413">
                <a:solidFill>
                  <a:srgbClr val="FFFFFF"/>
                </a:solidFill>
                <a:latin typeface="Canva Sans Bold"/>
              </a:rPr>
              <a:t>transport</a:t>
            </a:r>
          </a:p>
          <a:p>
            <a:pPr algn="just">
              <a:lnSpc>
                <a:spcPts val="6179"/>
              </a:lnSpc>
            </a:pPr>
            <a:r>
              <a:rPr lang="en-US" sz="4413">
                <a:solidFill>
                  <a:srgbClr val="FFFFFF"/>
                </a:solidFill>
                <a:latin typeface="Canva Sans Bold"/>
              </a:rPr>
              <a:t>customer</a:t>
            </a:r>
          </a:p>
          <a:p>
            <a:pPr algn="ctr">
              <a:lnSpc>
                <a:spcPts val="6179"/>
              </a:lnSpc>
            </a:pPr>
          </a:p>
          <a:p>
            <a:pPr algn="ctr">
              <a:lnSpc>
                <a:spcPts val="61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DAFtDCUDmUE</dc:identifier>
  <dcterms:modified xsi:type="dcterms:W3CDTF">2011-08-01T06:04:30Z</dcterms:modified>
  <cp:revision>1</cp:revision>
  <dc:title>travel management system project</dc:title>
</cp:coreProperties>
</file>