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82870d57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82870d57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82870d578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82870d578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82870d578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82870d578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82870d578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82870d578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82870d578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82870d578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82870d578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82870d578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solidFill>
            <a:srgbClr val="0000FF"/>
          </a:solidFill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u="sng">
                <a:solidFill>
                  <a:schemeClr val="lt1"/>
                </a:solidFill>
                <a:highlight>
                  <a:srgbClr val="0000FF"/>
                </a:highlight>
              </a:rPr>
              <a:t>Fraud Detection Analysis</a:t>
            </a:r>
            <a:endParaRPr b="1" i="1" u="sng">
              <a:solidFill>
                <a:schemeClr val="lt1"/>
              </a:solidFill>
              <a:highlight>
                <a:srgbClr val="0000FF"/>
              </a:highlight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</a:rPr>
              <a:t>Menna Abd Alaziz</a:t>
            </a:r>
            <a:endParaRPr i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lt1"/>
                </a:solidFill>
              </a:rPr>
              <a:t>Executive Summary</a:t>
            </a:r>
            <a:endParaRPr b="1" u="sng">
              <a:solidFill>
                <a:schemeClr val="lt1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Title</a:t>
            </a:r>
            <a:r>
              <a:rPr lang="en" sz="2000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lt1"/>
                </a:solidFill>
              </a:rPr>
              <a:t>: </a:t>
            </a:r>
            <a:r>
              <a:rPr lang="en">
                <a:solidFill>
                  <a:schemeClr val="lt1"/>
                </a:solidFill>
              </a:rPr>
              <a:t>Uncovering</a:t>
            </a:r>
            <a:r>
              <a:rPr lang="en">
                <a:solidFill>
                  <a:schemeClr val="lt1"/>
                </a:solidFill>
              </a:rPr>
              <a:t> Fraudulent patterns in Financial Transactions.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Overview</a:t>
            </a:r>
            <a:r>
              <a:rPr lang="en">
                <a:solidFill>
                  <a:schemeClr val="lt1"/>
                </a:solidFill>
              </a:rPr>
              <a:t> : This Presentation provides a data analysis of 1000 financial transactions to identify the fraudulent activity.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Goal</a:t>
            </a:r>
            <a:r>
              <a:rPr lang="en">
                <a:solidFill>
                  <a:schemeClr val="lt1"/>
                </a:solidFill>
              </a:rPr>
              <a:t> : Our goal is to provide actionable insights for better detection.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lt1"/>
                </a:solidFill>
              </a:rPr>
              <a:t>Overall Fraud Statistics</a:t>
            </a:r>
            <a:endParaRPr b="1" u="sng">
              <a:solidFill>
                <a:schemeClr val="lt1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Total Transactions:</a:t>
            </a:r>
            <a:r>
              <a:rPr lang="en">
                <a:solidFill>
                  <a:schemeClr val="lt1"/>
                </a:solidFill>
              </a:rPr>
              <a:t> 1,000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Total Fraudulent Transactions : </a:t>
            </a:r>
            <a:r>
              <a:rPr lang="en">
                <a:solidFill>
                  <a:schemeClr val="lt1"/>
                </a:solidFill>
              </a:rPr>
              <a:t>40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Fraud Rate</a:t>
            </a:r>
            <a:r>
              <a:rPr b="1" lang="en">
                <a:solidFill>
                  <a:schemeClr val="lt1"/>
                </a:solidFill>
              </a:rPr>
              <a:t> </a:t>
            </a:r>
            <a:r>
              <a:rPr b="1" lang="en" sz="2000">
                <a:solidFill>
                  <a:schemeClr val="lt1"/>
                </a:solidFill>
              </a:rPr>
              <a:t>:</a:t>
            </a:r>
            <a:r>
              <a:rPr lang="en" sz="2000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lt1"/>
                </a:solidFill>
              </a:rPr>
              <a:t>40%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Finding : </a:t>
            </a:r>
            <a:r>
              <a:rPr lang="en">
                <a:solidFill>
                  <a:schemeClr val="lt1"/>
                </a:solidFill>
              </a:rPr>
              <a:t>Although the rate is low , but we need to improve the detection to decrease the rate.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lt1"/>
                </a:solidFill>
              </a:rPr>
              <a:t>Transactions Amount Analysis</a:t>
            </a:r>
            <a:endParaRPr b="1" u="sng">
              <a:solidFill>
                <a:schemeClr val="lt1"/>
              </a:solidFill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Average Fraudulent Transaction Amount : </a:t>
            </a:r>
            <a:r>
              <a:rPr lang="en">
                <a:solidFill>
                  <a:schemeClr val="lt1"/>
                </a:solidFill>
              </a:rPr>
              <a:t>$35.88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Average Non-Fraudulent Transaction Amount </a:t>
            </a:r>
            <a:r>
              <a:rPr lang="en">
                <a:solidFill>
                  <a:schemeClr val="lt1"/>
                </a:solidFill>
              </a:rPr>
              <a:t>: $50.63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lt1"/>
                </a:solidFill>
              </a:rPr>
              <a:t>Insight : </a:t>
            </a:r>
            <a:r>
              <a:rPr lang="en">
                <a:solidFill>
                  <a:schemeClr val="lt1"/>
                </a:solidFill>
              </a:rPr>
              <a:t>The counter intuitive finding suggests that fraudsters may be testing card validity or making small,less noticeable purchases rather than large,high-value ones that trigger immediate red flags.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F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04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lt1"/>
                </a:solidFill>
              </a:rPr>
              <a:t>Users Analysis:</a:t>
            </a:r>
            <a:endParaRPr b="1" u="sng">
              <a:solidFill>
                <a:schemeClr val="lt1"/>
              </a:solidFill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User age</a:t>
            </a:r>
            <a:r>
              <a:rPr lang="en">
                <a:solidFill>
                  <a:schemeClr val="lt1"/>
                </a:solidFill>
              </a:rPr>
              <a:t> : Users are in the younger (&lt;30) &amp; older (50&lt;) age groups have higher fraud rates.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Under 30 : </a:t>
            </a:r>
            <a:r>
              <a:rPr b="1" lang="en">
                <a:solidFill>
                  <a:schemeClr val="lt1"/>
                </a:solidFill>
              </a:rPr>
              <a:t>4.76%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lt1"/>
                </a:solidFill>
              </a:rPr>
              <a:t>fraud rate.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Between 30:50 : </a:t>
            </a:r>
            <a:r>
              <a:rPr b="1" lang="en">
                <a:solidFill>
                  <a:schemeClr val="lt1"/>
                </a:solidFill>
              </a:rPr>
              <a:t>3.38%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lt1"/>
                </a:solidFill>
              </a:rPr>
              <a:t>fraud rate.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Over 50 : </a:t>
            </a:r>
            <a:r>
              <a:rPr b="1" lang="en">
                <a:solidFill>
                  <a:schemeClr val="lt1"/>
                </a:solidFill>
              </a:rPr>
              <a:t>4.20%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lt1"/>
                </a:solidFill>
              </a:rPr>
              <a:t>fraud rate.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Number of credit cards</a:t>
            </a:r>
            <a:r>
              <a:rPr lang="en">
                <a:solidFill>
                  <a:schemeClr val="lt1"/>
                </a:solidFill>
              </a:rPr>
              <a:t> : 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Users who have more than 5 cards : </a:t>
            </a:r>
            <a:r>
              <a:rPr b="1" lang="en">
                <a:solidFill>
                  <a:schemeClr val="lt1"/>
                </a:solidFill>
              </a:rPr>
              <a:t>6.6 % </a:t>
            </a:r>
            <a:r>
              <a:rPr lang="en">
                <a:solidFill>
                  <a:schemeClr val="lt1"/>
                </a:solidFill>
              </a:rPr>
              <a:t>fraud rate.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Users who have 5 or fewer cards : </a:t>
            </a:r>
            <a:r>
              <a:rPr b="1" lang="en">
                <a:solidFill>
                  <a:schemeClr val="lt1"/>
                </a:solidFill>
              </a:rPr>
              <a:t>3.23 %</a:t>
            </a:r>
            <a:r>
              <a:rPr lang="en">
                <a:solidFill>
                  <a:schemeClr val="lt1"/>
                </a:solidFill>
              </a:rPr>
              <a:t> fraud rate.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lt1"/>
                </a:solidFill>
              </a:rPr>
              <a:t>Cards Analysis</a:t>
            </a:r>
            <a:endParaRPr b="1" u="sng">
              <a:solidFill>
                <a:schemeClr val="lt1"/>
              </a:solidFill>
            </a:endParaRPr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Cards Types :  </a:t>
            </a:r>
            <a:endParaRPr b="1" sz="20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Credit Cards : </a:t>
            </a:r>
            <a:r>
              <a:rPr b="1" lang="en">
                <a:solidFill>
                  <a:schemeClr val="lt1"/>
                </a:solidFill>
              </a:rPr>
              <a:t>4.36 %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lt1"/>
                </a:solidFill>
              </a:rPr>
              <a:t>fraud rate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Debit Cards :</a:t>
            </a:r>
            <a:r>
              <a:rPr b="1" lang="en">
                <a:solidFill>
                  <a:schemeClr val="lt1"/>
                </a:solidFill>
              </a:rPr>
              <a:t> 3.72 %</a:t>
            </a:r>
            <a:r>
              <a:rPr lang="en">
                <a:solidFill>
                  <a:schemeClr val="lt1"/>
                </a:solidFill>
              </a:rPr>
              <a:t> fraud rate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Chip Usage:</a:t>
            </a:r>
            <a:endParaRPr b="1" sz="20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Cards with chip : </a:t>
            </a:r>
            <a:r>
              <a:rPr b="1" lang="en">
                <a:solidFill>
                  <a:schemeClr val="lt1"/>
                </a:solidFill>
              </a:rPr>
              <a:t>5.44 %</a:t>
            </a:r>
            <a:r>
              <a:rPr lang="en">
                <a:solidFill>
                  <a:schemeClr val="lt1"/>
                </a:solidFill>
              </a:rPr>
              <a:t> fraud rate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Cards without chip : </a:t>
            </a:r>
            <a:r>
              <a:rPr b="1" lang="en">
                <a:solidFill>
                  <a:schemeClr val="lt1"/>
                </a:solidFill>
              </a:rPr>
              <a:t>3.55 %</a:t>
            </a:r>
            <a:r>
              <a:rPr lang="en">
                <a:solidFill>
                  <a:schemeClr val="lt1"/>
                </a:solidFill>
              </a:rPr>
              <a:t> fraud rate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lt1"/>
                </a:solidFill>
              </a:rPr>
              <a:t>Recommendations : </a:t>
            </a:r>
            <a:endParaRPr b="1" u="sng">
              <a:solidFill>
                <a:schemeClr val="lt1"/>
              </a:solidFill>
            </a:endParaRPr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arenR"/>
            </a:pPr>
            <a:r>
              <a:rPr b="1" lang="en">
                <a:solidFill>
                  <a:schemeClr val="lt1"/>
                </a:solidFill>
              </a:rPr>
              <a:t>Fraud is not always high-value:</a:t>
            </a:r>
            <a:r>
              <a:rPr lang="en">
                <a:solidFill>
                  <a:schemeClr val="lt1"/>
                </a:solidFill>
              </a:rPr>
              <a:t> Focus on detecting smaller,unusual transactions.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arenR"/>
            </a:pPr>
            <a:r>
              <a:rPr b="1" lang="en">
                <a:solidFill>
                  <a:schemeClr val="lt1"/>
                </a:solidFill>
              </a:rPr>
              <a:t>Target Specific user groups :</a:t>
            </a:r>
            <a:r>
              <a:rPr lang="en">
                <a:solidFill>
                  <a:schemeClr val="lt1"/>
                </a:solidFill>
              </a:rPr>
              <a:t> Pay attention to transaction from customers with many credit cards &amp; those in the </a:t>
            </a:r>
            <a:r>
              <a:rPr lang="en">
                <a:solidFill>
                  <a:schemeClr val="lt1"/>
                </a:solidFill>
              </a:rPr>
              <a:t>younger and older age brackets.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arenR"/>
            </a:pPr>
            <a:r>
              <a:rPr b="1" lang="en">
                <a:solidFill>
                  <a:schemeClr val="lt1"/>
                </a:solidFill>
              </a:rPr>
              <a:t>Prioritize transaction type :</a:t>
            </a:r>
            <a:r>
              <a:rPr lang="en">
                <a:solidFill>
                  <a:schemeClr val="lt1"/>
                </a:solidFill>
              </a:rPr>
              <a:t> Implement more security checks for online &amp; non-chip transactions.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