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0" r:id="rId1"/>
  </p:sldMasterIdLst>
  <p:sldIdLst>
    <p:sldId id="256" r:id="rId2"/>
    <p:sldId id="264" r:id="rId3"/>
    <p:sldId id="257" r:id="rId4"/>
    <p:sldId id="258" r:id="rId5"/>
    <p:sldId id="259" r:id="rId6"/>
    <p:sldId id="260" r:id="rId7"/>
    <p:sldId id="261" r:id="rId8"/>
    <p:sldId id="262" r:id="rId9"/>
    <p:sldId id="265"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 elbanna" initials="Oe" lastIdx="1" clrIdx="0">
    <p:extLst>
      <p:ext uri="{19B8F6BF-5375-455C-9EA6-DF929625EA0E}">
        <p15:presenceInfo xmlns:p15="http://schemas.microsoft.com/office/powerpoint/2012/main" userId="5121bf6f29e46f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FF66"/>
    <a:srgbClr val="0099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85" d="100"/>
          <a:sy n="85" d="100"/>
        </p:scale>
        <p:origin x="48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9955133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BA0FC-A35B-4116-A939-BCD88FFACE61}"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181116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3466433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37528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1947223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2178525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2172714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4370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296688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247406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BA0FC-A35B-4116-A939-BCD88FFACE61}"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411177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BA0FC-A35B-4116-A939-BCD88FFACE61}"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125809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BA0FC-A35B-4116-A939-BCD88FFACE61}" type="datetimeFigureOut">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280552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BA0FC-A35B-4116-A939-BCD88FFACE61}" type="datetimeFigureOut">
              <a:rPr lang="en-US" smtClean="0"/>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57882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C0BA0FC-A35B-4116-A939-BCD88FFACE61}" type="datetimeFigureOut">
              <a:rPr lang="en-US" smtClean="0"/>
              <a:t>12/30/2023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295749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BA0FC-A35B-4116-A939-BCD88FFACE61}"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275414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BA0FC-A35B-4116-A939-BCD88FFACE61}"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70A60-817E-43FC-AC67-4B8339BB2B4A}" type="slidenum">
              <a:rPr lang="en-US" smtClean="0"/>
              <a:t>‹#›</a:t>
            </a:fld>
            <a:endParaRPr lang="en-US"/>
          </a:p>
        </p:txBody>
      </p:sp>
    </p:spTree>
    <p:extLst>
      <p:ext uri="{BB962C8B-B14F-4D97-AF65-F5344CB8AC3E}">
        <p14:creationId xmlns:p14="http://schemas.microsoft.com/office/powerpoint/2010/main" val="56676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0BA0FC-A35B-4116-A939-BCD88FFACE61}" type="datetimeFigureOut">
              <a:rPr lang="en-US" smtClean="0"/>
              <a:t>12/30/2023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170A60-817E-43FC-AC67-4B8339BB2B4A}" type="slidenum">
              <a:rPr lang="en-US" smtClean="0"/>
              <a:t>‹#›</a:t>
            </a:fld>
            <a:endParaRPr lang="en-US"/>
          </a:p>
        </p:txBody>
      </p:sp>
    </p:spTree>
    <p:extLst>
      <p:ext uri="{BB962C8B-B14F-4D97-AF65-F5344CB8AC3E}">
        <p14:creationId xmlns:p14="http://schemas.microsoft.com/office/powerpoint/2010/main" val="3561857015"/>
      </p:ext>
    </p:extLst>
  </p:cSld>
  <p:clrMap bg1="dk1" tx1="lt1" bg2="dk2" tx2="lt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av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2B98-3D4D-C5CD-68E8-FBAF5795045F}"/>
              </a:ext>
            </a:extLst>
          </p:cNvPr>
          <p:cNvSpPr>
            <a:spLocks noGrp="1"/>
          </p:cNvSpPr>
          <p:nvPr>
            <p:ph type="ctrTitle"/>
          </p:nvPr>
        </p:nvSpPr>
        <p:spPr>
          <a:xfrm>
            <a:off x="67233" y="1800912"/>
            <a:ext cx="6378389" cy="2654547"/>
          </a:xfrm>
        </p:spPr>
        <p:txBody>
          <a:bodyPr/>
          <a:lstStyle/>
          <a:p>
            <a:pPr algn="ctr"/>
            <a:r>
              <a:rPr lang="en-US" sz="2400" b="1" kern="0" dirty="0">
                <a:effectLst/>
                <a:latin typeface="Arial" panose="020B0604020202020204" pitchFamily="34" charset="0"/>
                <a:ea typeface="Times New Roman" panose="02020603050405020304" pitchFamily="18" charset="0"/>
                <a:cs typeface="Arial" panose="020B0604020202020204" pitchFamily="34" charset="0"/>
              </a:rPr>
              <a:t>Closest Pair of Points using Divide and Conquer Algorithm</a:t>
            </a: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0000"/>
              </a:solidFill>
            </a:endParaRPr>
          </a:p>
        </p:txBody>
      </p:sp>
      <p:sp>
        <p:nvSpPr>
          <p:cNvPr id="3" name="Subtitle 2">
            <a:extLst>
              <a:ext uri="{FF2B5EF4-FFF2-40B4-BE49-F238E27FC236}">
                <a16:creationId xmlns:a16="http://schemas.microsoft.com/office/drawing/2014/main" id="{90EB0142-4B98-04AF-CF46-2A4000789513}"/>
              </a:ext>
            </a:extLst>
          </p:cNvPr>
          <p:cNvSpPr>
            <a:spLocks noGrp="1"/>
          </p:cNvSpPr>
          <p:nvPr>
            <p:ph type="subTitle" idx="1"/>
          </p:nvPr>
        </p:nvSpPr>
        <p:spPr>
          <a:xfrm>
            <a:off x="609600" y="5452533"/>
            <a:ext cx="4831978" cy="1405467"/>
          </a:xfrm>
        </p:spPr>
        <p:txBody>
          <a:bodyPr/>
          <a:lstStyle/>
          <a:p>
            <a:pPr algn="l"/>
            <a:r>
              <a:rPr lang="en-US" dirty="0"/>
              <a:t>name: </a:t>
            </a:r>
            <a:r>
              <a:rPr lang="en-US" dirty="0" err="1"/>
              <a:t>Menna</a:t>
            </a:r>
            <a:r>
              <a:rPr lang="en-US" dirty="0"/>
              <a:t> Mohamad </a:t>
            </a:r>
            <a:r>
              <a:rPr lang="en-US" dirty="0" err="1"/>
              <a:t>albanna</a:t>
            </a:r>
            <a:endParaRPr lang="en-US" dirty="0"/>
          </a:p>
          <a:p>
            <a:pPr algn="l"/>
            <a:r>
              <a:rPr lang="en-US" dirty="0"/>
              <a:t>Id: 222745</a:t>
            </a:r>
          </a:p>
        </p:txBody>
      </p:sp>
      <p:pic>
        <p:nvPicPr>
          <p:cNvPr id="5" name="Picture 4">
            <a:extLst>
              <a:ext uri="{FF2B5EF4-FFF2-40B4-BE49-F238E27FC236}">
                <a16:creationId xmlns:a16="http://schemas.microsoft.com/office/drawing/2014/main" id="{17BCA3C1-FE4C-0806-B360-5144BBFDF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622" y="0"/>
            <a:ext cx="5746378" cy="6858000"/>
          </a:xfrm>
          <a:prstGeom prst="rect">
            <a:avLst/>
          </a:prstGeom>
        </p:spPr>
      </p:pic>
    </p:spTree>
    <p:extLst>
      <p:ext uri="{BB962C8B-B14F-4D97-AF65-F5344CB8AC3E}">
        <p14:creationId xmlns:p14="http://schemas.microsoft.com/office/powerpoint/2010/main" val="6762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06BF-7162-2C9F-60EB-7947AC242161}"/>
              </a:ext>
            </a:extLst>
          </p:cNvPr>
          <p:cNvSpPr>
            <a:spLocks noGrp="1"/>
          </p:cNvSpPr>
          <p:nvPr>
            <p:ph type="title"/>
          </p:nvPr>
        </p:nvSpPr>
        <p:spPr>
          <a:xfrm>
            <a:off x="522194" y="107020"/>
            <a:ext cx="11147611" cy="984885"/>
          </a:xfrm>
        </p:spPr>
        <p:txBody>
          <a:bodyPr>
            <a:noAutofit/>
          </a:bodyPr>
          <a:lstStyle/>
          <a:p>
            <a:pPr marL="571500" indent="-571500">
              <a:buFont typeface="Arial" panose="020B0604020202020204" pitchFamily="34" charset="0"/>
              <a:buChar char="•"/>
            </a:pPr>
            <a:r>
              <a:rPr lang="en-US" sz="3200" b="0" i="0" dirty="0">
                <a:solidFill>
                  <a:schemeClr val="bg2">
                    <a:lumMod val="40000"/>
                    <a:lumOff val="60000"/>
                  </a:schemeClr>
                </a:solidFill>
                <a:effectLst/>
                <a:latin typeface="Google Sans"/>
              </a:rPr>
              <a:t>The divide-and-conquer algorithm efficiently </a:t>
            </a:r>
            <a:endParaRPr lang="en-US" sz="3200" dirty="0">
              <a:solidFill>
                <a:schemeClr val="bg2">
                  <a:lumMod val="40000"/>
                  <a:lumOff val="60000"/>
                </a:schemeClr>
              </a:solidFill>
            </a:endParaRPr>
          </a:p>
        </p:txBody>
      </p:sp>
      <p:sp>
        <p:nvSpPr>
          <p:cNvPr id="3" name="Content Placeholder 2">
            <a:extLst>
              <a:ext uri="{FF2B5EF4-FFF2-40B4-BE49-F238E27FC236}">
                <a16:creationId xmlns:a16="http://schemas.microsoft.com/office/drawing/2014/main" id="{CF7B331F-3F06-95CC-0278-F9B95EEBE32B}"/>
              </a:ext>
            </a:extLst>
          </p:cNvPr>
          <p:cNvSpPr>
            <a:spLocks noGrp="1"/>
          </p:cNvSpPr>
          <p:nvPr>
            <p:ph idx="1"/>
          </p:nvPr>
        </p:nvSpPr>
        <p:spPr>
          <a:xfrm>
            <a:off x="201706" y="1535358"/>
            <a:ext cx="5894294" cy="5334000"/>
          </a:xfrm>
        </p:spPr>
        <p:txBody>
          <a:bodyPr>
            <a:normAutofit/>
          </a:bodyPr>
          <a:lstStyle/>
          <a:p>
            <a:pPr marL="0" indent="0">
              <a:buNone/>
            </a:pPr>
            <a:r>
              <a:rPr lang="en-US" sz="2000" dirty="0"/>
              <a:t>Sort the points by their x-coordinates (O(n log n)). Divide the sorted points into two equal halves (O(n)).</a:t>
            </a:r>
          </a:p>
          <a:p>
            <a:pPr>
              <a:buFont typeface="Wingdings" panose="05000000000000000000" pitchFamily="2" charset="2"/>
              <a:buChar char="Ø"/>
            </a:pPr>
            <a:r>
              <a:rPr lang="pt-BR" sz="2000" dirty="0">
                <a:solidFill>
                  <a:schemeClr val="accent6">
                    <a:lumMod val="60000"/>
                    <a:lumOff val="40000"/>
                  </a:schemeClr>
                </a:solidFill>
              </a:rPr>
              <a:t>         O(n log n) + O(n) = O(n log n)</a:t>
            </a:r>
          </a:p>
          <a:p>
            <a:pPr marL="0" indent="0">
              <a:buNone/>
            </a:pPr>
            <a:endParaRPr lang="en-US" sz="2000" dirty="0"/>
          </a:p>
          <a:p>
            <a:pPr marL="0" indent="0">
              <a:buNone/>
            </a:pPr>
            <a:r>
              <a:rPr lang="en-US" sz="2000" dirty="0"/>
              <a:t>Recursively find the closest pair in each half</a:t>
            </a:r>
          </a:p>
          <a:p>
            <a:pPr>
              <a:buFont typeface="Wingdings" panose="05000000000000000000" pitchFamily="2" charset="2"/>
              <a:buChar char="Ø"/>
            </a:pPr>
            <a:r>
              <a:rPr lang="en-US" sz="2000" dirty="0">
                <a:solidFill>
                  <a:schemeClr val="accent6">
                    <a:lumMod val="60000"/>
                    <a:lumOff val="40000"/>
                  </a:schemeClr>
                </a:solidFill>
              </a:rPr>
              <a:t>          (2 * T(n/2)).</a:t>
            </a:r>
          </a:p>
          <a:p>
            <a:pPr marL="0" indent="0">
              <a:buNone/>
            </a:pPr>
            <a:endParaRPr lang="en-US" sz="2000" dirty="0"/>
          </a:p>
          <a:p>
            <a:pPr marL="0" indent="0">
              <a:buNone/>
            </a:pPr>
            <a:r>
              <a:rPr lang="en-US" sz="2000" dirty="0"/>
              <a:t>Consider only points within the strip (O(n)).</a:t>
            </a:r>
          </a:p>
          <a:p>
            <a:pPr marL="0" indent="0">
              <a:buNone/>
            </a:pPr>
            <a:r>
              <a:rPr lang="en-US" sz="2000" dirty="0"/>
              <a:t>Sort these points by their y-coordinates (O(n log n)).</a:t>
            </a:r>
          </a:p>
          <a:p>
            <a:pPr marL="0" indent="0">
              <a:buNone/>
            </a:pPr>
            <a:r>
              <a:rPr lang="en-US" sz="2000" dirty="0"/>
              <a:t>Compare each point to its closest neighbors (O(n)).</a:t>
            </a:r>
          </a:p>
          <a:p>
            <a:pPr marL="0" indent="0">
              <a:buNone/>
            </a:pPr>
            <a:r>
              <a:rPr lang="en-US" sz="2000" dirty="0"/>
              <a:t>Update the minimum distance if a closer pair is found.</a:t>
            </a:r>
          </a:p>
          <a:p>
            <a:pPr>
              <a:buFont typeface="Wingdings" panose="05000000000000000000" pitchFamily="2" charset="2"/>
              <a:buChar char="Ø"/>
            </a:pPr>
            <a:r>
              <a:rPr lang="pt-BR" sz="2000" dirty="0">
                <a:solidFill>
                  <a:schemeClr val="accent6">
                    <a:lumMod val="60000"/>
                    <a:lumOff val="40000"/>
                  </a:schemeClr>
                </a:solidFill>
              </a:rPr>
              <a:t>         O(n) + O(n log n) + O(n) = O(n log n)</a:t>
            </a:r>
          </a:p>
        </p:txBody>
      </p:sp>
      <p:sp>
        <p:nvSpPr>
          <p:cNvPr id="5" name="Content Placeholder 2">
            <a:extLst>
              <a:ext uri="{FF2B5EF4-FFF2-40B4-BE49-F238E27FC236}">
                <a16:creationId xmlns:a16="http://schemas.microsoft.com/office/drawing/2014/main" id="{B6584621-3CC0-8863-3AD9-3878B4BDB725}"/>
              </a:ext>
            </a:extLst>
          </p:cNvPr>
          <p:cNvSpPr txBox="1">
            <a:spLocks/>
          </p:cNvSpPr>
          <p:nvPr/>
        </p:nvSpPr>
        <p:spPr>
          <a:xfrm>
            <a:off x="6441143" y="1671916"/>
            <a:ext cx="5750857" cy="429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Total:</a:t>
            </a:r>
          </a:p>
          <a:p>
            <a:pPr>
              <a:buFont typeface="Wingdings" panose="05000000000000000000" pitchFamily="2" charset="2"/>
              <a:buChar char="Ø"/>
            </a:pPr>
            <a:r>
              <a:rPr lang="en-US" sz="2000" dirty="0">
                <a:solidFill>
                  <a:schemeClr val="accent6">
                    <a:lumMod val="60000"/>
                    <a:lumOff val="40000"/>
                  </a:schemeClr>
                </a:solidFill>
              </a:rPr>
              <a:t>T(n) = 2T(n/2) + O(n log n)</a:t>
            </a:r>
          </a:p>
          <a:p>
            <a:pPr marL="0" indent="0">
              <a:buFont typeface="Arial" panose="020B0604020202020204" pitchFamily="34" charset="0"/>
              <a:buNone/>
            </a:pPr>
            <a:r>
              <a:rPr lang="en-US" sz="2000" dirty="0"/>
              <a:t>Applying the Master Theorem :</a:t>
            </a:r>
          </a:p>
          <a:p>
            <a:pPr marL="0" indent="0">
              <a:buFont typeface="Arial" panose="020B0604020202020204" pitchFamily="34" charset="0"/>
              <a:buNone/>
            </a:pPr>
            <a:r>
              <a:rPr lang="en-US" sz="2000" dirty="0"/>
              <a:t>A=2, b=2 , </a:t>
            </a:r>
            <a:r>
              <a:rPr lang="en-US" sz="2000" dirty="0" err="1"/>
              <a:t>b^d</a:t>
            </a:r>
            <a:r>
              <a:rPr lang="en-US" sz="2000" dirty="0"/>
              <a:t>=2  </a:t>
            </a:r>
            <a:r>
              <a:rPr lang="en-US" sz="2000" dirty="0">
                <a:sym typeface="Wingdings" panose="05000000000000000000" pitchFamily="2" charset="2"/>
              </a:rPr>
              <a:t> a=</a:t>
            </a:r>
            <a:r>
              <a:rPr lang="en-US" sz="2000" dirty="0" err="1">
                <a:sym typeface="Wingdings" panose="05000000000000000000" pitchFamily="2" charset="2"/>
              </a:rPr>
              <a:t>b^d</a:t>
            </a:r>
            <a:r>
              <a:rPr lang="en-US" sz="2000" dirty="0">
                <a:sym typeface="Wingdings" panose="05000000000000000000" pitchFamily="2" charset="2"/>
              </a:rPr>
              <a:t> </a:t>
            </a:r>
          </a:p>
          <a:p>
            <a:pPr marL="0" indent="0">
              <a:buFont typeface="Arial" panose="020B0604020202020204" pitchFamily="34" charset="0"/>
              <a:buNone/>
            </a:pPr>
            <a:r>
              <a:rPr lang="en-US" sz="2000" dirty="0">
                <a:sym typeface="Wingdings" panose="05000000000000000000" pitchFamily="2" charset="2"/>
              </a:rPr>
              <a:t>T(n)=&gt; </a:t>
            </a:r>
            <a:r>
              <a:rPr lang="en-US" sz="2000" dirty="0" err="1">
                <a:sym typeface="Wingdings" panose="05000000000000000000" pitchFamily="2" charset="2"/>
              </a:rPr>
              <a:t>n^d</a:t>
            </a:r>
            <a:r>
              <a:rPr lang="en-US" sz="2000" dirty="0">
                <a:sym typeface="Wingdings" panose="05000000000000000000" pitchFamily="2" charset="2"/>
              </a:rPr>
              <a:t> log n </a:t>
            </a:r>
            <a:endParaRPr lang="en-US" sz="1800" dirty="0">
              <a:sym typeface="Wingdings" panose="05000000000000000000" pitchFamily="2" charset="2"/>
            </a:endParaRPr>
          </a:p>
          <a:p>
            <a:pPr marL="0" indent="0">
              <a:buFont typeface="Arial" panose="020B0604020202020204" pitchFamily="34" charset="0"/>
              <a:buNone/>
            </a:pPr>
            <a:r>
              <a:rPr lang="en-US" sz="1800" dirty="0"/>
              <a:t>=&gt; </a:t>
            </a:r>
            <a:r>
              <a:rPr lang="en-US" sz="2400" dirty="0">
                <a:solidFill>
                  <a:schemeClr val="accent6">
                    <a:lumMod val="60000"/>
                    <a:lumOff val="40000"/>
                  </a:schemeClr>
                </a:solidFill>
              </a:rPr>
              <a:t>T(n) = </a:t>
            </a:r>
            <a:r>
              <a:rPr lang="el-GR" sz="2400" dirty="0">
                <a:solidFill>
                  <a:schemeClr val="accent6">
                    <a:lumMod val="60000"/>
                    <a:lumOff val="40000"/>
                  </a:schemeClr>
                </a:solidFill>
              </a:rPr>
              <a:t>θ(</a:t>
            </a:r>
            <a:r>
              <a:rPr lang="en-US" sz="2400" dirty="0">
                <a:solidFill>
                  <a:schemeClr val="accent6">
                    <a:lumMod val="60000"/>
                    <a:lumOff val="40000"/>
                  </a:schemeClr>
                </a:solidFill>
              </a:rPr>
              <a:t>n log n)</a:t>
            </a:r>
          </a:p>
          <a:p>
            <a:pPr marL="0" indent="0">
              <a:buFont typeface="Arial" panose="020B0604020202020204" pitchFamily="34" charset="0"/>
              <a:buNone/>
            </a:pPr>
            <a:r>
              <a:rPr lang="en-US" sz="2000" dirty="0"/>
              <a:t>Therefore, the closest pair </a:t>
            </a:r>
            <a:r>
              <a:rPr lang="en-US" sz="2000" b="1" u="sng" dirty="0">
                <a:solidFill>
                  <a:srgbClr val="FFFF66"/>
                </a:solidFill>
              </a:rPr>
              <a:t>divide-and-conquer algorithm has a time complexity of O(n log n),</a:t>
            </a:r>
            <a:r>
              <a:rPr lang="en-US" sz="2000" dirty="0">
                <a:solidFill>
                  <a:srgbClr val="FFFF66"/>
                </a:solidFill>
              </a:rPr>
              <a:t> </a:t>
            </a:r>
          </a:p>
          <a:p>
            <a:pPr marL="0" indent="0">
              <a:buFont typeface="Arial" panose="020B0604020202020204" pitchFamily="34" charset="0"/>
              <a:buNone/>
            </a:pPr>
            <a:r>
              <a:rPr lang="en-US" sz="2000" dirty="0"/>
              <a:t>which is significantly faster than the </a:t>
            </a:r>
            <a:r>
              <a:rPr lang="en-US" sz="2000" b="1" u="sng" dirty="0">
                <a:solidFill>
                  <a:srgbClr val="FFFF66"/>
                </a:solidFill>
              </a:rPr>
              <a:t>brute-force approach with a complexity of O(n^2</a:t>
            </a:r>
            <a:r>
              <a:rPr lang="en-US" sz="2000" dirty="0">
                <a:solidFill>
                  <a:srgbClr val="FFFF66"/>
                </a:solidFill>
              </a:rPr>
              <a:t>).</a:t>
            </a:r>
          </a:p>
        </p:txBody>
      </p:sp>
      <p:sp>
        <p:nvSpPr>
          <p:cNvPr id="10" name="Content Placeholder 2">
            <a:extLst>
              <a:ext uri="{FF2B5EF4-FFF2-40B4-BE49-F238E27FC236}">
                <a16:creationId xmlns:a16="http://schemas.microsoft.com/office/drawing/2014/main" id="{65A9B1CC-68E2-5DCE-1C23-13805C9243FA}"/>
              </a:ext>
            </a:extLst>
          </p:cNvPr>
          <p:cNvSpPr txBox="1">
            <a:spLocks/>
          </p:cNvSpPr>
          <p:nvPr/>
        </p:nvSpPr>
        <p:spPr>
          <a:xfrm>
            <a:off x="5244353" y="815788"/>
            <a:ext cx="4545106" cy="2402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2" name="TextBox 11">
            <a:extLst>
              <a:ext uri="{FF2B5EF4-FFF2-40B4-BE49-F238E27FC236}">
                <a16:creationId xmlns:a16="http://schemas.microsoft.com/office/drawing/2014/main" id="{93372CE1-0B9B-A83C-88ED-541C6D443EB5}"/>
              </a:ext>
            </a:extLst>
          </p:cNvPr>
          <p:cNvSpPr txBox="1"/>
          <p:nvPr/>
        </p:nvSpPr>
        <p:spPr>
          <a:xfrm>
            <a:off x="206189" y="785011"/>
            <a:ext cx="11784105" cy="984885"/>
          </a:xfrm>
          <a:prstGeom prst="rect">
            <a:avLst/>
          </a:prstGeom>
          <a:noFill/>
        </p:spPr>
        <p:txBody>
          <a:bodyPr wrap="square">
            <a:spAutoFit/>
          </a:bodyPr>
          <a:lstStyle/>
          <a:p>
            <a:r>
              <a:rPr lang="en-US" sz="2000" u="sng" dirty="0">
                <a:solidFill>
                  <a:srgbClr val="FFFF66"/>
                </a:solidFill>
              </a:rPr>
              <a:t>using Master Theorem. </a:t>
            </a:r>
          </a:p>
          <a:p>
            <a:r>
              <a:rPr lang="en-US" sz="2000" dirty="0"/>
              <a:t>Let T(n) denote the time complexity for solving a problem of size n</a:t>
            </a:r>
          </a:p>
          <a:p>
            <a:endParaRPr lang="en-US" dirty="0"/>
          </a:p>
        </p:txBody>
      </p:sp>
    </p:spTree>
    <p:extLst>
      <p:ext uri="{BB962C8B-B14F-4D97-AF65-F5344CB8AC3E}">
        <p14:creationId xmlns:p14="http://schemas.microsoft.com/office/powerpoint/2010/main" val="122007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arn(inVertical)">
                                      <p:cBhvr>
                                        <p:cTn id="12" dur="500"/>
                                        <p:tgtEl>
                                          <p:spTgt spid="12">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barn(inVertical)">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arn(inVertical)">
                                      <p:cBhvr>
                                        <p:cTn id="20" dur="500"/>
                                        <p:tgtEl>
                                          <p:spTgt spid="3">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arn(inVertical)">
                                      <p:cBhvr>
                                        <p:cTn id="45" dur="500"/>
                                        <p:tgtEl>
                                          <p:spTgt spid="3">
                                            <p:txEl>
                                              <p:pRg st="9" end="9"/>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arn(inVertic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barn(inVertical)">
                                      <p:cBhvr>
                                        <p:cTn id="53" dur="500"/>
                                        <p:tgtEl>
                                          <p:spTgt spid="5">
                                            <p:txEl>
                                              <p:pRg st="0" end="0"/>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barn(inVertical)">
                                      <p:cBhvr>
                                        <p:cTn id="56" dur="500"/>
                                        <p:tgtEl>
                                          <p:spTgt spid="5">
                                            <p:txEl>
                                              <p:pRg st="1" end="1"/>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Effect transition="in" filter="barn(inVertical)">
                                      <p:cBhvr>
                                        <p:cTn id="59" dur="500"/>
                                        <p:tgtEl>
                                          <p:spTgt spid="5">
                                            <p:txEl>
                                              <p:pRg st="2" end="2"/>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3" end="3"/>
                                            </p:txEl>
                                          </p:spTgt>
                                        </p:tgtEl>
                                        <p:attrNameLst>
                                          <p:attrName>style.visibility</p:attrName>
                                        </p:attrNameLst>
                                      </p:cBhvr>
                                      <p:to>
                                        <p:strVal val="visible"/>
                                      </p:to>
                                    </p:set>
                                    <p:animEffect transition="in" filter="barn(inVertical)">
                                      <p:cBhvr>
                                        <p:cTn id="62" dur="500"/>
                                        <p:tgtEl>
                                          <p:spTgt spid="5">
                                            <p:txEl>
                                              <p:pRg st="3" end="3"/>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barn(inVertical)">
                                      <p:cBhvr>
                                        <p:cTn id="65" dur="500"/>
                                        <p:tgtEl>
                                          <p:spTgt spid="5">
                                            <p:txEl>
                                              <p:pRg st="4" end="4"/>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5" end="5"/>
                                            </p:txEl>
                                          </p:spTgt>
                                        </p:tgtEl>
                                        <p:attrNameLst>
                                          <p:attrName>style.visibility</p:attrName>
                                        </p:attrNameLst>
                                      </p:cBhvr>
                                      <p:to>
                                        <p:strVal val="visible"/>
                                      </p:to>
                                    </p:set>
                                    <p:animEffect transition="in" filter="barn(inVertical)">
                                      <p:cBhvr>
                                        <p:cTn id="68" dur="500"/>
                                        <p:tgtEl>
                                          <p:spTgt spid="5">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animEffect transition="in" filter="barn(inVertical)">
                                      <p:cBhvr>
                                        <p:cTn id="73" dur="500"/>
                                        <p:tgtEl>
                                          <p:spTgt spid="5">
                                            <p:txEl>
                                              <p:pRg st="6" end="6"/>
                                            </p:txEl>
                                          </p:spTgt>
                                        </p:tgtEl>
                                      </p:cBhvr>
                                    </p:animEffect>
                                  </p:childTnLst>
                                </p:cTn>
                              </p:par>
                              <p:par>
                                <p:cTn id="74" presetID="16" presetClass="entr" presetSubtype="21" fill="hold" nodeType="withEffect">
                                  <p:stCondLst>
                                    <p:cond delay="0"/>
                                  </p:stCondLst>
                                  <p:childTnLst>
                                    <p:set>
                                      <p:cBhvr>
                                        <p:cTn id="75" dur="1" fill="hold">
                                          <p:stCondLst>
                                            <p:cond delay="0"/>
                                          </p:stCondLst>
                                        </p:cTn>
                                        <p:tgtEl>
                                          <p:spTgt spid="5">
                                            <p:txEl>
                                              <p:pRg st="7" end="7"/>
                                            </p:txEl>
                                          </p:spTgt>
                                        </p:tgtEl>
                                        <p:attrNameLst>
                                          <p:attrName>style.visibility</p:attrName>
                                        </p:attrNameLst>
                                      </p:cBhvr>
                                      <p:to>
                                        <p:strVal val="visible"/>
                                      </p:to>
                                    </p:set>
                                    <p:animEffect transition="in" filter="barn(inVertical)">
                                      <p:cBhvr>
                                        <p:cTn id="7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C3FF49-6197-164C-7FB9-3CE80987B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926" y="457201"/>
            <a:ext cx="10423485" cy="5672782"/>
          </a:xfrm>
        </p:spPr>
      </p:pic>
      <p:sp>
        <p:nvSpPr>
          <p:cNvPr id="6" name="TextBox 5">
            <a:extLst>
              <a:ext uri="{FF2B5EF4-FFF2-40B4-BE49-F238E27FC236}">
                <a16:creationId xmlns:a16="http://schemas.microsoft.com/office/drawing/2014/main" id="{EA124580-0D0E-1718-C034-47C2ED78170A}"/>
              </a:ext>
            </a:extLst>
          </p:cNvPr>
          <p:cNvSpPr txBox="1"/>
          <p:nvPr/>
        </p:nvSpPr>
        <p:spPr>
          <a:xfrm>
            <a:off x="1120589" y="1030942"/>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T</a:t>
            </a:r>
          </a:p>
        </p:txBody>
      </p:sp>
      <p:sp>
        <p:nvSpPr>
          <p:cNvPr id="7" name="TextBox 6">
            <a:extLst>
              <a:ext uri="{FF2B5EF4-FFF2-40B4-BE49-F238E27FC236}">
                <a16:creationId xmlns:a16="http://schemas.microsoft.com/office/drawing/2014/main" id="{3C2340A2-0449-A263-703F-6C643CD2E2B9}"/>
              </a:ext>
            </a:extLst>
          </p:cNvPr>
          <p:cNvSpPr txBox="1"/>
          <p:nvPr/>
        </p:nvSpPr>
        <p:spPr>
          <a:xfrm>
            <a:off x="9795507" y="1030941"/>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s</a:t>
            </a:r>
          </a:p>
        </p:txBody>
      </p:sp>
      <p:sp>
        <p:nvSpPr>
          <p:cNvPr id="8" name="TextBox 7">
            <a:extLst>
              <a:ext uri="{FF2B5EF4-FFF2-40B4-BE49-F238E27FC236}">
                <a16:creationId xmlns:a16="http://schemas.microsoft.com/office/drawing/2014/main" id="{3D6E6CB4-B5B9-8B1F-822D-1F8FCC9A0E4E}"/>
              </a:ext>
            </a:extLst>
          </p:cNvPr>
          <p:cNvSpPr txBox="1"/>
          <p:nvPr/>
        </p:nvSpPr>
        <p:spPr>
          <a:xfrm>
            <a:off x="8036409" y="1003611"/>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k</a:t>
            </a:r>
          </a:p>
        </p:txBody>
      </p:sp>
      <p:sp>
        <p:nvSpPr>
          <p:cNvPr id="9" name="TextBox 8">
            <a:extLst>
              <a:ext uri="{FF2B5EF4-FFF2-40B4-BE49-F238E27FC236}">
                <a16:creationId xmlns:a16="http://schemas.microsoft.com/office/drawing/2014/main" id="{B0CC9920-4EF5-3149-7EA4-033B600D70D3}"/>
              </a:ext>
            </a:extLst>
          </p:cNvPr>
          <p:cNvSpPr txBox="1"/>
          <p:nvPr/>
        </p:nvSpPr>
        <p:spPr>
          <a:xfrm>
            <a:off x="6286276" y="1030942"/>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n</a:t>
            </a:r>
          </a:p>
        </p:txBody>
      </p:sp>
      <p:sp>
        <p:nvSpPr>
          <p:cNvPr id="10" name="TextBox 9">
            <a:extLst>
              <a:ext uri="{FF2B5EF4-FFF2-40B4-BE49-F238E27FC236}">
                <a16:creationId xmlns:a16="http://schemas.microsoft.com/office/drawing/2014/main" id="{3E2692D2-8C6B-1CFF-A6E4-A8A039AD2D80}"/>
              </a:ext>
            </a:extLst>
          </p:cNvPr>
          <p:cNvSpPr txBox="1"/>
          <p:nvPr/>
        </p:nvSpPr>
        <p:spPr>
          <a:xfrm>
            <a:off x="4558555" y="1012576"/>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a</a:t>
            </a:r>
          </a:p>
        </p:txBody>
      </p:sp>
      <p:sp>
        <p:nvSpPr>
          <p:cNvPr id="11" name="TextBox 10">
            <a:extLst>
              <a:ext uri="{FF2B5EF4-FFF2-40B4-BE49-F238E27FC236}">
                <a16:creationId xmlns:a16="http://schemas.microsoft.com/office/drawing/2014/main" id="{8D72A1AF-38C5-0F3A-ECD5-D61117053D51}"/>
              </a:ext>
            </a:extLst>
          </p:cNvPr>
          <p:cNvSpPr txBox="1"/>
          <p:nvPr/>
        </p:nvSpPr>
        <p:spPr>
          <a:xfrm>
            <a:off x="2848310" y="1030942"/>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h</a:t>
            </a:r>
          </a:p>
        </p:txBody>
      </p:sp>
      <p:sp>
        <p:nvSpPr>
          <p:cNvPr id="13" name="TextBox 12">
            <a:extLst>
              <a:ext uri="{FF2B5EF4-FFF2-40B4-BE49-F238E27FC236}">
                <a16:creationId xmlns:a16="http://schemas.microsoft.com/office/drawing/2014/main" id="{AB54FF1E-3E06-4292-A99B-15E934A3C244}"/>
              </a:ext>
            </a:extLst>
          </p:cNvPr>
          <p:cNvSpPr txBox="1"/>
          <p:nvPr/>
        </p:nvSpPr>
        <p:spPr>
          <a:xfrm>
            <a:off x="2343038" y="2321859"/>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h</a:t>
            </a:r>
          </a:p>
        </p:txBody>
      </p:sp>
      <p:sp>
        <p:nvSpPr>
          <p:cNvPr id="14" name="TextBox 13">
            <a:extLst>
              <a:ext uri="{FF2B5EF4-FFF2-40B4-BE49-F238E27FC236}">
                <a16:creationId xmlns:a16="http://schemas.microsoft.com/office/drawing/2014/main" id="{DCCBB4D7-739F-47B4-A1EA-1B20A18F61B3}"/>
              </a:ext>
            </a:extLst>
          </p:cNvPr>
          <p:cNvSpPr txBox="1"/>
          <p:nvPr/>
        </p:nvSpPr>
        <p:spPr>
          <a:xfrm>
            <a:off x="1545180" y="2321859"/>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T</a:t>
            </a:r>
          </a:p>
        </p:txBody>
      </p:sp>
      <p:sp>
        <p:nvSpPr>
          <p:cNvPr id="15" name="TextBox 14">
            <a:extLst>
              <a:ext uri="{FF2B5EF4-FFF2-40B4-BE49-F238E27FC236}">
                <a16:creationId xmlns:a16="http://schemas.microsoft.com/office/drawing/2014/main" id="{E7950D32-3196-1A52-2C92-D6330CE1B2D3}"/>
              </a:ext>
            </a:extLst>
          </p:cNvPr>
          <p:cNvSpPr txBox="1"/>
          <p:nvPr/>
        </p:nvSpPr>
        <p:spPr>
          <a:xfrm>
            <a:off x="7808256" y="4939990"/>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s</a:t>
            </a:r>
          </a:p>
        </p:txBody>
      </p:sp>
      <p:sp>
        <p:nvSpPr>
          <p:cNvPr id="16" name="TextBox 15">
            <a:extLst>
              <a:ext uri="{FF2B5EF4-FFF2-40B4-BE49-F238E27FC236}">
                <a16:creationId xmlns:a16="http://schemas.microsoft.com/office/drawing/2014/main" id="{BC5CE1A3-1B6F-6A06-B1F8-1CB4069D146B}"/>
              </a:ext>
            </a:extLst>
          </p:cNvPr>
          <p:cNvSpPr txBox="1"/>
          <p:nvPr/>
        </p:nvSpPr>
        <p:spPr>
          <a:xfrm>
            <a:off x="6992469" y="4939991"/>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k</a:t>
            </a:r>
          </a:p>
        </p:txBody>
      </p:sp>
      <p:sp>
        <p:nvSpPr>
          <p:cNvPr id="17" name="TextBox 16">
            <a:extLst>
              <a:ext uri="{FF2B5EF4-FFF2-40B4-BE49-F238E27FC236}">
                <a16:creationId xmlns:a16="http://schemas.microsoft.com/office/drawing/2014/main" id="{9E93B9E1-C64D-E145-CA63-19B1DC775C86}"/>
              </a:ext>
            </a:extLst>
          </p:cNvPr>
          <p:cNvSpPr txBox="1"/>
          <p:nvPr/>
        </p:nvSpPr>
        <p:spPr>
          <a:xfrm>
            <a:off x="6212540" y="4939991"/>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n</a:t>
            </a:r>
          </a:p>
        </p:txBody>
      </p:sp>
      <p:sp>
        <p:nvSpPr>
          <p:cNvPr id="18" name="TextBox 17">
            <a:extLst>
              <a:ext uri="{FF2B5EF4-FFF2-40B4-BE49-F238E27FC236}">
                <a16:creationId xmlns:a16="http://schemas.microsoft.com/office/drawing/2014/main" id="{ADD690FA-EE01-5A09-6DCF-9AA0B9A59801}"/>
              </a:ext>
            </a:extLst>
          </p:cNvPr>
          <p:cNvSpPr txBox="1"/>
          <p:nvPr/>
        </p:nvSpPr>
        <p:spPr>
          <a:xfrm>
            <a:off x="5414682" y="4921626"/>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a</a:t>
            </a:r>
          </a:p>
        </p:txBody>
      </p:sp>
      <p:sp>
        <p:nvSpPr>
          <p:cNvPr id="19" name="TextBox 18">
            <a:extLst>
              <a:ext uri="{FF2B5EF4-FFF2-40B4-BE49-F238E27FC236}">
                <a16:creationId xmlns:a16="http://schemas.microsoft.com/office/drawing/2014/main" id="{A6F669A9-0832-A0EC-7785-DDD6C33D98FE}"/>
              </a:ext>
            </a:extLst>
          </p:cNvPr>
          <p:cNvSpPr txBox="1"/>
          <p:nvPr/>
        </p:nvSpPr>
        <p:spPr>
          <a:xfrm>
            <a:off x="4616824" y="4930590"/>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h</a:t>
            </a:r>
          </a:p>
        </p:txBody>
      </p:sp>
      <p:sp>
        <p:nvSpPr>
          <p:cNvPr id="20" name="TextBox 19">
            <a:extLst>
              <a:ext uri="{FF2B5EF4-FFF2-40B4-BE49-F238E27FC236}">
                <a16:creationId xmlns:a16="http://schemas.microsoft.com/office/drawing/2014/main" id="{99628A85-3DF7-C7E9-C970-C68AEE53C967}"/>
              </a:ext>
            </a:extLst>
          </p:cNvPr>
          <p:cNvSpPr txBox="1"/>
          <p:nvPr/>
        </p:nvSpPr>
        <p:spPr>
          <a:xfrm>
            <a:off x="3836895" y="4912660"/>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T</a:t>
            </a:r>
          </a:p>
        </p:txBody>
      </p:sp>
      <p:sp>
        <p:nvSpPr>
          <p:cNvPr id="21" name="TextBox 20">
            <a:extLst>
              <a:ext uri="{FF2B5EF4-FFF2-40B4-BE49-F238E27FC236}">
                <a16:creationId xmlns:a16="http://schemas.microsoft.com/office/drawing/2014/main" id="{0F612610-6498-15A7-76E8-493269037ECC}"/>
              </a:ext>
            </a:extLst>
          </p:cNvPr>
          <p:cNvSpPr txBox="1"/>
          <p:nvPr/>
        </p:nvSpPr>
        <p:spPr>
          <a:xfrm>
            <a:off x="3931026" y="3585447"/>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a</a:t>
            </a:r>
          </a:p>
        </p:txBody>
      </p:sp>
      <p:sp>
        <p:nvSpPr>
          <p:cNvPr id="22" name="TextBox 21">
            <a:extLst>
              <a:ext uri="{FF2B5EF4-FFF2-40B4-BE49-F238E27FC236}">
                <a16:creationId xmlns:a16="http://schemas.microsoft.com/office/drawing/2014/main" id="{9E0C7303-1435-766A-E342-400339529BDF}"/>
              </a:ext>
            </a:extLst>
          </p:cNvPr>
          <p:cNvSpPr txBox="1"/>
          <p:nvPr/>
        </p:nvSpPr>
        <p:spPr>
          <a:xfrm>
            <a:off x="3133168" y="3594411"/>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h</a:t>
            </a:r>
          </a:p>
        </p:txBody>
      </p:sp>
      <p:sp>
        <p:nvSpPr>
          <p:cNvPr id="23" name="TextBox 22">
            <a:extLst>
              <a:ext uri="{FF2B5EF4-FFF2-40B4-BE49-F238E27FC236}">
                <a16:creationId xmlns:a16="http://schemas.microsoft.com/office/drawing/2014/main" id="{0DDCD32D-DFC2-909C-F35A-36FB9439C489}"/>
              </a:ext>
            </a:extLst>
          </p:cNvPr>
          <p:cNvSpPr txBox="1"/>
          <p:nvPr/>
        </p:nvSpPr>
        <p:spPr>
          <a:xfrm>
            <a:off x="2335310" y="3594411"/>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T</a:t>
            </a:r>
          </a:p>
        </p:txBody>
      </p:sp>
      <p:sp>
        <p:nvSpPr>
          <p:cNvPr id="26" name="TextBox 25">
            <a:extLst>
              <a:ext uri="{FF2B5EF4-FFF2-40B4-BE49-F238E27FC236}">
                <a16:creationId xmlns:a16="http://schemas.microsoft.com/office/drawing/2014/main" id="{5DA9DF7B-32E9-ECEF-65AA-544445F410B5}"/>
              </a:ext>
            </a:extLst>
          </p:cNvPr>
          <p:cNvSpPr txBox="1"/>
          <p:nvPr/>
        </p:nvSpPr>
        <p:spPr>
          <a:xfrm>
            <a:off x="7613055" y="2288617"/>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k</a:t>
            </a:r>
          </a:p>
        </p:txBody>
      </p:sp>
      <p:sp>
        <p:nvSpPr>
          <p:cNvPr id="27" name="TextBox 26">
            <a:extLst>
              <a:ext uri="{FF2B5EF4-FFF2-40B4-BE49-F238E27FC236}">
                <a16:creationId xmlns:a16="http://schemas.microsoft.com/office/drawing/2014/main" id="{5F3F8958-7481-63FB-3F1B-BC6B4D8E003C}"/>
              </a:ext>
            </a:extLst>
          </p:cNvPr>
          <p:cNvSpPr txBox="1"/>
          <p:nvPr/>
        </p:nvSpPr>
        <p:spPr>
          <a:xfrm>
            <a:off x="7613053" y="3585447"/>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n</a:t>
            </a:r>
          </a:p>
        </p:txBody>
      </p:sp>
      <p:sp>
        <p:nvSpPr>
          <p:cNvPr id="28" name="TextBox 27">
            <a:extLst>
              <a:ext uri="{FF2B5EF4-FFF2-40B4-BE49-F238E27FC236}">
                <a16:creationId xmlns:a16="http://schemas.microsoft.com/office/drawing/2014/main" id="{C821AA1A-245B-A408-1EF8-362792D8DA93}"/>
              </a:ext>
            </a:extLst>
          </p:cNvPr>
          <p:cNvSpPr txBox="1"/>
          <p:nvPr/>
        </p:nvSpPr>
        <p:spPr>
          <a:xfrm>
            <a:off x="8435338" y="3566797"/>
            <a:ext cx="723673"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k</a:t>
            </a:r>
          </a:p>
        </p:txBody>
      </p:sp>
      <p:sp>
        <p:nvSpPr>
          <p:cNvPr id="29" name="TextBox 28">
            <a:extLst>
              <a:ext uri="{FF2B5EF4-FFF2-40B4-BE49-F238E27FC236}">
                <a16:creationId xmlns:a16="http://schemas.microsoft.com/office/drawing/2014/main" id="{62515875-143D-0C3E-F810-D2DC318ED3F5}"/>
              </a:ext>
            </a:extLst>
          </p:cNvPr>
          <p:cNvSpPr txBox="1"/>
          <p:nvPr/>
        </p:nvSpPr>
        <p:spPr>
          <a:xfrm>
            <a:off x="6815197" y="2288618"/>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n</a:t>
            </a:r>
          </a:p>
        </p:txBody>
      </p:sp>
      <p:sp>
        <p:nvSpPr>
          <p:cNvPr id="30" name="TextBox 29">
            <a:extLst>
              <a:ext uri="{FF2B5EF4-FFF2-40B4-BE49-F238E27FC236}">
                <a16:creationId xmlns:a16="http://schemas.microsoft.com/office/drawing/2014/main" id="{69315876-55F9-AF4C-B59D-C7898B3B4C33}"/>
              </a:ext>
            </a:extLst>
          </p:cNvPr>
          <p:cNvSpPr txBox="1"/>
          <p:nvPr/>
        </p:nvSpPr>
        <p:spPr>
          <a:xfrm>
            <a:off x="9183438" y="3566796"/>
            <a:ext cx="797858" cy="646331"/>
          </a:xfrm>
          <a:prstGeom prst="rect">
            <a:avLst/>
          </a:prstGeom>
          <a:solidFill>
            <a:srgbClr val="99CCFF"/>
          </a:solidFill>
        </p:spPr>
        <p:txBody>
          <a:bodyPr wrap="square" rtlCol="0">
            <a:spAutoFit/>
          </a:bodyPr>
          <a:lstStyle/>
          <a:p>
            <a:pPr algn="ctr"/>
            <a:r>
              <a:rPr lang="en-US" sz="3600" dirty="0">
                <a:solidFill>
                  <a:schemeClr val="bg2">
                    <a:lumMod val="50000"/>
                  </a:schemeClr>
                </a:solidFill>
              </a:rPr>
              <a:t>s</a:t>
            </a:r>
          </a:p>
        </p:txBody>
      </p:sp>
    </p:spTree>
    <p:extLst>
      <p:ext uri="{BB962C8B-B14F-4D97-AF65-F5344CB8AC3E}">
        <p14:creationId xmlns:p14="http://schemas.microsoft.com/office/powerpoint/2010/main" val="164788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additive="base">
                                        <p:cTn id="63" dur="500" fill="hold"/>
                                        <p:tgtEl>
                                          <p:spTgt spid="30"/>
                                        </p:tgtEl>
                                        <p:attrNameLst>
                                          <p:attrName>ppt_x</p:attrName>
                                        </p:attrNameLst>
                                      </p:cBhvr>
                                      <p:tavLst>
                                        <p:tav tm="0">
                                          <p:val>
                                            <p:strVal val="#ppt_x"/>
                                          </p:val>
                                        </p:tav>
                                        <p:tav tm="100000">
                                          <p:val>
                                            <p:strVal val="#ppt_x"/>
                                          </p:val>
                                        </p:tav>
                                      </p:tavLst>
                                    </p:anim>
                                    <p:anim calcmode="lin" valueType="num">
                                      <p:cBhvr additive="base">
                                        <p:cTn id="64" dur="500" fill="hold"/>
                                        <p:tgtEl>
                                          <p:spTgt spid="3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fill="hold"/>
                                        <p:tgtEl>
                                          <p:spTgt spid="20"/>
                                        </p:tgtEl>
                                        <p:attrNameLst>
                                          <p:attrName>ppt_x</p:attrName>
                                        </p:attrNameLst>
                                      </p:cBhvr>
                                      <p:tavLst>
                                        <p:tav tm="0">
                                          <p:val>
                                            <p:strVal val="#ppt_x"/>
                                          </p:val>
                                        </p:tav>
                                        <p:tav tm="100000">
                                          <p:val>
                                            <p:strVal val="#ppt_x"/>
                                          </p:val>
                                        </p:tav>
                                      </p:tavLst>
                                    </p:anim>
                                    <p:anim calcmode="lin" valueType="num">
                                      <p:cBhvr additive="base">
                                        <p:cTn id="9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0759-D65D-2B5D-69AC-F4D8D41527B4}"/>
              </a:ext>
            </a:extLst>
          </p:cNvPr>
          <p:cNvSpPr>
            <a:spLocks noGrp="1"/>
          </p:cNvSpPr>
          <p:nvPr>
            <p:ph type="title"/>
          </p:nvPr>
        </p:nvSpPr>
        <p:spPr>
          <a:xfrm>
            <a:off x="292101" y="233082"/>
            <a:ext cx="11066181" cy="1456267"/>
          </a:xfrm>
        </p:spPr>
        <p:txBody>
          <a:bodyPr>
            <a:normAutofit/>
          </a:bodyPr>
          <a:lstStyle/>
          <a:p>
            <a:r>
              <a:rPr lang="en-US" sz="3600" b="1" u="sng" kern="0" dirty="0">
                <a:solidFill>
                  <a:schemeClr val="bg2">
                    <a:lumMod val="20000"/>
                    <a:lumOff val="80000"/>
                  </a:schemeClr>
                </a:solidFill>
                <a:effectLst/>
                <a:latin typeface="Arial" panose="020B0604020202020204" pitchFamily="34" charset="0"/>
                <a:ea typeface="Times New Roman" panose="02020603050405020304" pitchFamily="18" charset="0"/>
                <a:cs typeface="Arial" panose="020B0604020202020204" pitchFamily="34" charset="0"/>
              </a:rPr>
              <a:t>Divide and Conquer Algorithm</a:t>
            </a:r>
            <a:endParaRPr lang="en-US" sz="3600" dirty="0">
              <a:solidFill>
                <a:schemeClr val="bg2">
                  <a:lumMod val="20000"/>
                  <a:lumOff val="80000"/>
                </a:schemeClr>
              </a:solidFill>
            </a:endParaRPr>
          </a:p>
        </p:txBody>
      </p:sp>
      <p:sp>
        <p:nvSpPr>
          <p:cNvPr id="3" name="Content Placeholder 2">
            <a:extLst>
              <a:ext uri="{FF2B5EF4-FFF2-40B4-BE49-F238E27FC236}">
                <a16:creationId xmlns:a16="http://schemas.microsoft.com/office/drawing/2014/main" id="{5862798F-161B-9CD5-8719-FCC0B069C922}"/>
              </a:ext>
            </a:extLst>
          </p:cNvPr>
          <p:cNvSpPr>
            <a:spLocks noGrp="1"/>
          </p:cNvSpPr>
          <p:nvPr>
            <p:ph idx="1"/>
          </p:nvPr>
        </p:nvSpPr>
        <p:spPr>
          <a:xfrm>
            <a:off x="551329" y="1505697"/>
            <a:ext cx="7328647" cy="1273362"/>
          </a:xfrm>
        </p:spPr>
        <p:txBody>
          <a:bodyPr>
            <a:normAutofit lnSpcReduction="10000"/>
          </a:bodyPr>
          <a:lstStyle/>
          <a:p>
            <a:pPr marL="0" indent="0">
              <a:lnSpc>
                <a:spcPct val="110000"/>
              </a:lnSpc>
              <a:buNone/>
            </a:pPr>
            <a:r>
              <a:rPr lang="en-US" sz="2000" u="sng" dirty="0">
                <a:solidFill>
                  <a:schemeClr val="accent1">
                    <a:lumMod val="40000"/>
                    <a:lumOff val="60000"/>
                  </a:schemeClr>
                </a:solidFill>
              </a:rPr>
              <a:t>It is considered an effective way to solve most problems, and we certainly use it in our daily lives without thinking.</a:t>
            </a:r>
            <a:endParaRPr lang="ar-EG" sz="2000" u="sng" dirty="0">
              <a:solidFill>
                <a:schemeClr val="accent1">
                  <a:lumMod val="40000"/>
                  <a:lumOff val="60000"/>
                </a:schemeClr>
              </a:solidFill>
            </a:endParaRPr>
          </a:p>
          <a:p>
            <a:pPr marL="0" indent="0">
              <a:lnSpc>
                <a:spcPct val="110000"/>
              </a:lnSpc>
              <a:buNone/>
            </a:pPr>
            <a:r>
              <a:rPr lang="en-US" b="1" u="sng" dirty="0">
                <a:solidFill>
                  <a:schemeClr val="accent1">
                    <a:lumMod val="40000"/>
                    <a:lumOff val="60000"/>
                  </a:schemeClr>
                </a:solidFill>
              </a:rPr>
              <a:t>&gt;&gt;</a:t>
            </a:r>
            <a:r>
              <a:rPr lang="en-US" dirty="0">
                <a:solidFill>
                  <a:schemeClr val="accent1">
                    <a:lumMod val="40000"/>
                    <a:lumOff val="60000"/>
                  </a:schemeClr>
                </a:solidFill>
              </a:rPr>
              <a:t> Let's give a small example:</a:t>
            </a:r>
            <a:endParaRPr lang="ar-EG" dirty="0">
              <a:solidFill>
                <a:schemeClr val="accent1">
                  <a:lumMod val="40000"/>
                  <a:lumOff val="60000"/>
                </a:schemeClr>
              </a:solidFill>
            </a:endParaRPr>
          </a:p>
          <a:p>
            <a:pPr marL="0" indent="0">
              <a:buNone/>
            </a:pPr>
            <a:endParaRPr lang="en-US" dirty="0"/>
          </a:p>
        </p:txBody>
      </p:sp>
      <p:pic>
        <p:nvPicPr>
          <p:cNvPr id="6" name="Picture 5">
            <a:extLst>
              <a:ext uri="{FF2B5EF4-FFF2-40B4-BE49-F238E27FC236}">
                <a16:creationId xmlns:a16="http://schemas.microsoft.com/office/drawing/2014/main" id="{4A03821F-6D9B-4B77-1EB4-F8180C2DC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89" y="1689349"/>
            <a:ext cx="4019922" cy="3900021"/>
          </a:xfrm>
          <a:prstGeom prst="rect">
            <a:avLst/>
          </a:prstGeom>
        </p:spPr>
      </p:pic>
      <p:sp>
        <p:nvSpPr>
          <p:cNvPr id="9" name="TextBox 8">
            <a:extLst>
              <a:ext uri="{FF2B5EF4-FFF2-40B4-BE49-F238E27FC236}">
                <a16:creationId xmlns:a16="http://schemas.microsoft.com/office/drawing/2014/main" id="{E210928A-9E7F-11F6-86A9-D68DF89B4235}"/>
              </a:ext>
            </a:extLst>
          </p:cNvPr>
          <p:cNvSpPr txBox="1"/>
          <p:nvPr/>
        </p:nvSpPr>
        <p:spPr>
          <a:xfrm>
            <a:off x="292101" y="2689412"/>
            <a:ext cx="6885644" cy="3843681"/>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1000"/>
              </a:spcAft>
              <a:buClr>
                <a:prstClr val="white"/>
              </a:buClr>
              <a:buSzPct val="100000"/>
              <a:buFont typeface="Arial"/>
              <a:buNone/>
              <a:tabLst/>
              <a:defRPr/>
            </a:pPr>
            <a:r>
              <a:rPr kumimoji="0" lang="en-US" sz="2000" b="0" i="0" u="none" strike="noStrike" kern="1200" cap="none" spc="0" normalizeH="0" baseline="0" noProof="0" dirty="0">
                <a:ln>
                  <a:noFill/>
                </a:ln>
                <a:solidFill>
                  <a:srgbClr val="AC3EC1">
                    <a:lumMod val="40000"/>
                    <a:lumOff val="60000"/>
                  </a:srgbClr>
                </a:solidFill>
                <a:effectLst/>
                <a:uLnTx/>
                <a:uFillTx/>
                <a:latin typeface="Calibri" panose="020F0502020204030204"/>
                <a:ea typeface="+mn-ea"/>
                <a:cs typeface="+mn-cs"/>
              </a:rPr>
              <a:t>when we need to look for something that we’ve lost around the house. Instead of trying to search the entire house, </a:t>
            </a:r>
          </a:p>
          <a:p>
            <a:pPr marL="285750" marR="0" lvl="0" indent="-285750" algn="l" defTabSz="457200" rtl="0" eaLnBrk="1" fontAlgn="auto" latinLnBrk="0" hangingPunct="1">
              <a:lnSpc>
                <a:spcPct val="110000"/>
              </a:lnSpc>
              <a:spcBef>
                <a:spcPts val="0"/>
              </a:spcBef>
              <a:spcAft>
                <a:spcPts val="1000"/>
              </a:spcAft>
              <a:buClr>
                <a:prstClr val="white"/>
              </a:buClr>
              <a:buSzPct val="100000"/>
              <a:buFont typeface="Wingdings" panose="05000000000000000000" pitchFamily="2" charset="2"/>
              <a:buChar char="q"/>
              <a:tabLst/>
              <a:defRPr/>
            </a:pPr>
            <a:r>
              <a:rPr kumimoji="0" lang="en-US" sz="2000" b="0" i="0" u="none" strike="noStrike" kern="1200" cap="none" spc="0" normalizeH="0" baseline="0" noProof="0" dirty="0">
                <a:ln>
                  <a:noFill/>
                </a:ln>
                <a:solidFill>
                  <a:srgbClr val="AC3EC1">
                    <a:lumMod val="40000"/>
                    <a:lumOff val="60000"/>
                  </a:srgbClr>
                </a:solidFill>
                <a:effectLst/>
                <a:uLnTx/>
                <a:uFillTx/>
                <a:latin typeface="Calibri" panose="020F0502020204030204"/>
                <a:ea typeface="+mn-ea"/>
                <a:cs typeface="+mn-cs"/>
              </a:rPr>
              <a:t>we can subdivide the problem into smaller parts by looking in each room separately.</a:t>
            </a:r>
          </a:p>
          <a:p>
            <a:pPr marL="285750" marR="0" lvl="0" indent="-285750" algn="l" defTabSz="457200" rtl="0" eaLnBrk="1" fontAlgn="auto" latinLnBrk="0" hangingPunct="1">
              <a:lnSpc>
                <a:spcPct val="110000"/>
              </a:lnSpc>
              <a:spcBef>
                <a:spcPts val="0"/>
              </a:spcBef>
              <a:spcAft>
                <a:spcPts val="1000"/>
              </a:spcAft>
              <a:buClr>
                <a:prstClr val="white"/>
              </a:buClr>
              <a:buSzPct val="100000"/>
              <a:buFont typeface="Wingdings" panose="05000000000000000000" pitchFamily="2" charset="2"/>
              <a:buChar char="q"/>
              <a:tabLst/>
              <a:defRPr/>
            </a:pPr>
            <a:r>
              <a:rPr kumimoji="0" lang="en-US" sz="2000" b="0" i="0" u="none" strike="noStrike" kern="1200" cap="none" spc="0" normalizeH="0" baseline="0" noProof="0" dirty="0">
                <a:ln>
                  <a:noFill/>
                </a:ln>
                <a:solidFill>
                  <a:srgbClr val="AC3EC1">
                    <a:lumMod val="40000"/>
                    <a:lumOff val="60000"/>
                  </a:srgbClr>
                </a:solidFill>
                <a:effectLst/>
                <a:uLnTx/>
                <a:uFillTx/>
                <a:latin typeface="Calibri" panose="020F0502020204030204"/>
                <a:ea typeface="+mn-ea"/>
                <a:cs typeface="+mn-cs"/>
              </a:rPr>
              <a:t>Then, within each room, we can even further subdivide the problem by looking at each piece of furniture individually. </a:t>
            </a:r>
          </a:p>
          <a:p>
            <a:pPr marL="285750" marR="0" lvl="0" indent="-285750" algn="l" defTabSz="457200" rtl="0" eaLnBrk="1" fontAlgn="auto" latinLnBrk="0" hangingPunct="1">
              <a:lnSpc>
                <a:spcPct val="110000"/>
              </a:lnSpc>
              <a:spcBef>
                <a:spcPts val="0"/>
              </a:spcBef>
              <a:spcAft>
                <a:spcPts val="1000"/>
              </a:spcAft>
              <a:buClr>
                <a:prstClr val="white"/>
              </a:buClr>
              <a:buSzPct val="100000"/>
              <a:buFont typeface="Wingdings" panose="05000000000000000000" pitchFamily="2" charset="2"/>
              <a:buChar char="q"/>
              <a:tabLst/>
              <a:defRPr/>
            </a:pPr>
            <a:r>
              <a:rPr kumimoji="0" lang="en-US" sz="2000" b="0" i="0" u="none" strike="noStrike" kern="1200" cap="none" spc="0" normalizeH="0" baseline="0" noProof="0" dirty="0">
                <a:ln>
                  <a:noFill/>
                </a:ln>
                <a:solidFill>
                  <a:srgbClr val="AC3EC1">
                    <a:lumMod val="40000"/>
                    <a:lumOff val="60000"/>
                  </a:srgbClr>
                </a:solidFill>
                <a:effectLst/>
                <a:uLnTx/>
                <a:uFillTx/>
                <a:latin typeface="Calibri" panose="020F0502020204030204"/>
                <a:ea typeface="+mn-ea"/>
                <a:cs typeface="+mn-cs"/>
              </a:rPr>
              <a:t>By reducing the problem’s size and complexity, it becomes easier to search through each individual piece of furniture in the house, either finding our lost object or eliminating that area as the likely location it will be found.</a:t>
            </a:r>
            <a:endParaRPr kumimoji="0" lang="ar-EG" sz="2000" b="0" i="0" u="none" strike="noStrike" kern="1200" cap="none" spc="0" normalizeH="0" baseline="0" noProof="0" dirty="0">
              <a:ln>
                <a:noFill/>
              </a:ln>
              <a:solidFill>
                <a:srgbClr val="AC3EC1">
                  <a:lumMod val="40000"/>
                  <a:lumOff val="60000"/>
                </a:srgb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2570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FA0B-FBAC-ECE6-0E6C-CFF518A43D57}"/>
              </a:ext>
            </a:extLst>
          </p:cNvPr>
          <p:cNvSpPr>
            <a:spLocks noGrp="1"/>
          </p:cNvSpPr>
          <p:nvPr>
            <p:ph type="title"/>
          </p:nvPr>
        </p:nvSpPr>
        <p:spPr>
          <a:xfrm>
            <a:off x="838200" y="298828"/>
            <a:ext cx="10515600" cy="1404085"/>
          </a:xfrm>
        </p:spPr>
        <p:txBody>
          <a:bodyPr>
            <a:normAutofit/>
          </a:bodyPr>
          <a:lstStyle/>
          <a:p>
            <a:pPr marL="457200" indent="-457200">
              <a:lnSpc>
                <a:spcPct val="200000"/>
              </a:lnSpc>
              <a:buFont typeface="Arial" panose="020B0604020202020204" pitchFamily="34" charset="0"/>
              <a:buChar char="•"/>
            </a:pPr>
            <a:r>
              <a:rPr lang="en-US" sz="2700" b="1" u="sng" kern="0" dirty="0">
                <a:solidFill>
                  <a:schemeClr val="bg2">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Closest Pair problem:</a:t>
            </a:r>
            <a:endParaRPr lang="en-US" sz="2700" dirty="0">
              <a:solidFill>
                <a:schemeClr val="bg2">
                  <a:lumMod val="40000"/>
                  <a:lumOff val="60000"/>
                </a:schemeClr>
              </a:solidFill>
            </a:endParaRPr>
          </a:p>
        </p:txBody>
      </p:sp>
      <p:sp>
        <p:nvSpPr>
          <p:cNvPr id="3" name="Content Placeholder 2">
            <a:extLst>
              <a:ext uri="{FF2B5EF4-FFF2-40B4-BE49-F238E27FC236}">
                <a16:creationId xmlns:a16="http://schemas.microsoft.com/office/drawing/2014/main" id="{F007605B-F115-43D7-745C-54EEE11B04D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1" kern="0" dirty="0">
                <a:solidFill>
                  <a:schemeClr val="accent1">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Problem:</a:t>
            </a:r>
            <a:r>
              <a:rPr lang="en-US" kern="0" dirty="0">
                <a:solidFill>
                  <a:schemeClr val="accent1">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 Given a set of n points in 2D space,</a:t>
            </a:r>
          </a:p>
          <a:p>
            <a:pPr marL="0" indent="0">
              <a:buNone/>
            </a:pPr>
            <a:r>
              <a:rPr lang="en-US" kern="0" dirty="0">
                <a:solidFill>
                  <a:schemeClr val="accent1">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find the pair of points with the minimum distance between them</a:t>
            </a:r>
            <a:r>
              <a:rPr lang="en-US"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p>
          <a:p>
            <a:pPr marL="0" indent="0">
              <a:buNone/>
            </a:pPr>
            <a:endParaRPr lang="en-US" kern="0" dirty="0">
              <a:solidFill>
                <a:srgbClr val="1F1F1F"/>
              </a:solidFill>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Arial" panose="020B0604020202020204" pitchFamily="34" charset="0"/>
              </a:rPr>
              <a:t>Some ways to solve the problem:</a:t>
            </a:r>
          </a:p>
          <a:p>
            <a:pPr marL="457200" indent="-457200">
              <a:buAutoNum type="arabicParenR"/>
            </a:pPr>
            <a:r>
              <a:rPr lang="en-US" sz="2400" b="0" i="0" dirty="0">
                <a:solidFill>
                  <a:schemeClr val="accent1">
                    <a:lumMod val="40000"/>
                    <a:lumOff val="60000"/>
                  </a:schemeClr>
                </a:solidFill>
                <a:effectLst/>
                <a:latin typeface="Google Sans"/>
              </a:rPr>
              <a:t>Brute-force O(n^2) time complexity.</a:t>
            </a:r>
          </a:p>
          <a:p>
            <a:pPr marL="0" indent="0">
              <a:buNone/>
            </a:pPr>
            <a:r>
              <a:rPr lang="en-US" sz="2000" kern="100" dirty="0">
                <a:solidFill>
                  <a:schemeClr val="accent1">
                    <a:lumMod val="40000"/>
                    <a:lumOff val="60000"/>
                  </a:schemeClr>
                </a:solidFill>
                <a:latin typeface="Google Sans"/>
                <a:ea typeface="Calibri" panose="020F0502020204030204" pitchFamily="34" charset="0"/>
                <a:cs typeface="Arial" panose="020B0604020202020204" pitchFamily="34" charset="0"/>
              </a:rPr>
              <a:t>This means that there is a need for a more effective </a:t>
            </a:r>
          </a:p>
          <a:p>
            <a:pPr marL="0" indent="0">
              <a:buNone/>
            </a:pPr>
            <a:r>
              <a:rPr lang="en-US" sz="2000" kern="100" dirty="0">
                <a:solidFill>
                  <a:schemeClr val="accent1">
                    <a:lumMod val="40000"/>
                    <a:lumOff val="60000"/>
                  </a:schemeClr>
                </a:solidFill>
                <a:latin typeface="Google Sans"/>
                <a:ea typeface="Calibri" panose="020F0502020204030204" pitchFamily="34" charset="0"/>
                <a:cs typeface="Arial" panose="020B0604020202020204" pitchFamily="34" charset="0"/>
              </a:rPr>
              <a:t>algorithm, and here </a:t>
            </a:r>
            <a:r>
              <a:rPr lang="en-US" sz="1800" b="1" u="sng" kern="0"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Divide and Conquer</a:t>
            </a:r>
            <a:r>
              <a:rPr lang="en-US" sz="1800" kern="100" dirty="0">
                <a:solidFill>
                  <a:srgbClr val="FFFF00"/>
                </a:solidFill>
                <a:latin typeface="Google Sans"/>
                <a:ea typeface="Calibri" panose="020F0502020204030204" pitchFamily="34" charset="0"/>
                <a:cs typeface="Arial" panose="020B0604020202020204" pitchFamily="34" charset="0"/>
              </a:rPr>
              <a:t> </a:t>
            </a:r>
            <a:r>
              <a:rPr lang="en-US" sz="2000" kern="100" dirty="0">
                <a:solidFill>
                  <a:schemeClr val="accent1">
                    <a:lumMod val="40000"/>
                    <a:lumOff val="60000"/>
                  </a:schemeClr>
                </a:solidFill>
                <a:latin typeface="Google Sans"/>
                <a:ea typeface="Calibri" panose="020F0502020204030204" pitchFamily="34" charset="0"/>
                <a:cs typeface="Arial" panose="020B0604020202020204" pitchFamily="34" charset="0"/>
              </a:rPr>
              <a:t>algorithm</a:t>
            </a:r>
          </a:p>
          <a:p>
            <a:pPr marL="0" indent="0">
              <a:buNone/>
            </a:pPr>
            <a:r>
              <a:rPr lang="en-US" sz="2000" kern="100" dirty="0">
                <a:solidFill>
                  <a:schemeClr val="accent1">
                    <a:lumMod val="40000"/>
                    <a:lumOff val="60000"/>
                  </a:schemeClr>
                </a:solidFill>
                <a:latin typeface="Google Sans"/>
                <a:ea typeface="Calibri" panose="020F0502020204030204" pitchFamily="34" charset="0"/>
                <a:cs typeface="Arial" panose="020B0604020202020204" pitchFamily="34" charset="0"/>
              </a:rPr>
              <a:t> is more effective</a:t>
            </a:r>
          </a:p>
          <a:p>
            <a:pPr marL="0" indent="0">
              <a:buNone/>
            </a:pPr>
            <a:r>
              <a:rPr lang="en-US" sz="2000" kern="100" dirty="0">
                <a:solidFill>
                  <a:schemeClr val="accent1">
                    <a:lumMod val="40000"/>
                    <a:lumOff val="60000"/>
                  </a:schemeClr>
                </a:solidFill>
                <a:latin typeface="Google Sans"/>
                <a:ea typeface="Calibri" panose="020F0502020204030204" pitchFamily="34" charset="0"/>
                <a:cs typeface="Arial" panose="020B0604020202020204" pitchFamily="34" charset="0"/>
              </a:rPr>
              <a:t>Let's explain:</a:t>
            </a:r>
          </a:p>
        </p:txBody>
      </p:sp>
      <p:pic>
        <p:nvPicPr>
          <p:cNvPr id="5" name="Picture 4">
            <a:extLst>
              <a:ext uri="{FF2B5EF4-FFF2-40B4-BE49-F238E27FC236}">
                <a16:creationId xmlns:a16="http://schemas.microsoft.com/office/drawing/2014/main" id="{6412ACBF-846E-4F76-CB7E-BC2522E56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533" y="3020374"/>
            <a:ext cx="5110251" cy="3291526"/>
          </a:xfrm>
          <a:prstGeom prst="rect">
            <a:avLst/>
          </a:prstGeom>
        </p:spPr>
      </p:pic>
    </p:spTree>
    <p:extLst>
      <p:ext uri="{BB962C8B-B14F-4D97-AF65-F5344CB8AC3E}">
        <p14:creationId xmlns:p14="http://schemas.microsoft.com/office/powerpoint/2010/main" val="126900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E01D-3309-8E5F-BEDB-BF6565735142}"/>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3600" b="1" u="sng" kern="0" dirty="0">
                <a:solidFill>
                  <a:schemeClr val="bg2">
                    <a:lumMod val="40000"/>
                    <a:lumOff val="60000"/>
                  </a:schemeClr>
                </a:solidFill>
                <a:effectLst/>
                <a:latin typeface="Arial" panose="020B0604020202020204" pitchFamily="34" charset="0"/>
                <a:ea typeface="Times New Roman" panose="02020603050405020304" pitchFamily="18" charset="0"/>
                <a:cs typeface="Arial" panose="020B0604020202020204" pitchFamily="34" charset="0"/>
              </a:rPr>
              <a:t>Closest Pair (Divide and Conquer)</a:t>
            </a:r>
            <a:endParaRPr lang="en-US" sz="3600" dirty="0">
              <a:solidFill>
                <a:schemeClr val="bg2">
                  <a:lumMod val="40000"/>
                  <a:lumOff val="60000"/>
                </a:schemeClr>
              </a:solidFill>
            </a:endParaRPr>
          </a:p>
        </p:txBody>
      </p:sp>
      <p:sp>
        <p:nvSpPr>
          <p:cNvPr id="3" name="Content Placeholder 2">
            <a:extLst>
              <a:ext uri="{FF2B5EF4-FFF2-40B4-BE49-F238E27FC236}">
                <a16:creationId xmlns:a16="http://schemas.microsoft.com/office/drawing/2014/main" id="{B7258ABE-3080-893D-E7FE-4073B76B7CAF}"/>
              </a:ext>
            </a:extLst>
          </p:cNvPr>
          <p:cNvSpPr>
            <a:spLocks noGrp="1"/>
          </p:cNvSpPr>
          <p:nvPr>
            <p:ph idx="1"/>
          </p:nvPr>
        </p:nvSpPr>
        <p:spPr>
          <a:xfrm>
            <a:off x="685801" y="1783478"/>
            <a:ext cx="10131425" cy="4556996"/>
          </a:xfrm>
        </p:spPr>
        <p:txBody>
          <a:bodyPr>
            <a:normAutofit/>
          </a:bodyPr>
          <a:lstStyle/>
          <a:p>
            <a:r>
              <a:rPr lang="en-US" u="sng" dirty="0"/>
              <a:t>Main steps :</a:t>
            </a:r>
          </a:p>
          <a:p>
            <a:pPr algn="l">
              <a:buFont typeface="+mj-lt"/>
              <a:buAutoNum type="arabicPeriod"/>
            </a:pPr>
            <a:r>
              <a:rPr lang="en-US" sz="2600" b="0" i="0" dirty="0">
                <a:solidFill>
                  <a:schemeClr val="accent1">
                    <a:lumMod val="40000"/>
                    <a:lumOff val="60000"/>
                  </a:schemeClr>
                </a:solidFill>
                <a:effectLst/>
                <a:latin typeface="Google Sans"/>
              </a:rPr>
              <a:t>Divide: Divide the set of points into two halves recursively.</a:t>
            </a:r>
          </a:p>
          <a:p>
            <a:pPr algn="l">
              <a:buFont typeface="+mj-lt"/>
              <a:buAutoNum type="arabicPeriod"/>
            </a:pPr>
            <a:r>
              <a:rPr lang="en-US" sz="2600" b="0" i="0" dirty="0">
                <a:solidFill>
                  <a:schemeClr val="accent1">
                    <a:lumMod val="40000"/>
                    <a:lumOff val="60000"/>
                  </a:schemeClr>
                </a:solidFill>
                <a:effectLst/>
                <a:latin typeface="Google Sans"/>
              </a:rPr>
              <a:t>Conquer: Find the closest pair in</a:t>
            </a:r>
          </a:p>
          <a:p>
            <a:pPr marL="0" indent="0" algn="l">
              <a:buNone/>
            </a:pPr>
            <a:r>
              <a:rPr lang="en-US" sz="2600" dirty="0">
                <a:solidFill>
                  <a:schemeClr val="accent1">
                    <a:lumMod val="40000"/>
                    <a:lumOff val="60000"/>
                  </a:schemeClr>
                </a:solidFill>
                <a:latin typeface="Google Sans"/>
              </a:rPr>
              <a:t>                    </a:t>
            </a:r>
            <a:r>
              <a:rPr lang="en-US" sz="2600" b="0" i="0" dirty="0">
                <a:solidFill>
                  <a:schemeClr val="accent1">
                    <a:lumMod val="40000"/>
                    <a:lumOff val="60000"/>
                  </a:schemeClr>
                </a:solidFill>
                <a:effectLst/>
                <a:latin typeface="Google Sans"/>
              </a:rPr>
              <a:t> each half recursively (d).</a:t>
            </a:r>
          </a:p>
          <a:p>
            <a:pPr marL="0" indent="0" algn="l">
              <a:buNone/>
            </a:pPr>
            <a:r>
              <a:rPr lang="en-US" sz="2600" b="0" i="0" dirty="0">
                <a:solidFill>
                  <a:schemeClr val="accent1">
                    <a:lumMod val="40000"/>
                    <a:lumOff val="60000"/>
                  </a:schemeClr>
                </a:solidFill>
                <a:effectLst/>
                <a:latin typeface="Google Sans"/>
              </a:rPr>
              <a:t>3.Combine: Merge the two halves and</a:t>
            </a:r>
          </a:p>
          <a:p>
            <a:pPr marL="0" indent="0" algn="l">
              <a:buNone/>
            </a:pPr>
            <a:r>
              <a:rPr lang="en-US" sz="2600" dirty="0">
                <a:solidFill>
                  <a:schemeClr val="accent1">
                    <a:lumMod val="40000"/>
                    <a:lumOff val="60000"/>
                  </a:schemeClr>
                </a:solidFill>
                <a:latin typeface="Google Sans"/>
              </a:rPr>
              <a:t>                     </a:t>
            </a:r>
            <a:r>
              <a:rPr lang="en-US" sz="2600" b="0" i="0" dirty="0">
                <a:solidFill>
                  <a:schemeClr val="accent1">
                    <a:lumMod val="40000"/>
                    <a:lumOff val="60000"/>
                  </a:schemeClr>
                </a:solidFill>
                <a:effectLst/>
                <a:latin typeface="Google Sans"/>
              </a:rPr>
              <a:t> find the closest pair across the split.</a:t>
            </a:r>
          </a:p>
          <a:p>
            <a:pPr marL="0" indent="0" algn="l">
              <a:buNone/>
            </a:pPr>
            <a:endParaRPr lang="en-US" sz="2600" dirty="0">
              <a:solidFill>
                <a:schemeClr val="accent1">
                  <a:lumMod val="40000"/>
                  <a:lumOff val="60000"/>
                </a:schemeClr>
              </a:solidFill>
              <a:latin typeface="Google Sans"/>
            </a:endParaRPr>
          </a:p>
          <a:p>
            <a:pPr marL="0" indent="0" algn="l">
              <a:buNone/>
            </a:pPr>
            <a:r>
              <a:rPr lang="en-US" sz="2600" dirty="0">
                <a:solidFill>
                  <a:schemeClr val="accent1">
                    <a:lumMod val="40000"/>
                    <a:lumOff val="60000"/>
                  </a:schemeClr>
                </a:solidFill>
                <a:latin typeface="Google Sans"/>
              </a:rPr>
              <a:t>Let’s discuss more details:</a:t>
            </a:r>
            <a:endParaRPr lang="en-US" sz="2600" b="0" i="0" dirty="0">
              <a:solidFill>
                <a:schemeClr val="accent1">
                  <a:lumMod val="40000"/>
                  <a:lumOff val="60000"/>
                </a:schemeClr>
              </a:solidFill>
              <a:effectLst/>
              <a:latin typeface="Google Sans"/>
            </a:endParaRPr>
          </a:p>
          <a:p>
            <a:pPr marL="0" indent="0">
              <a:buNone/>
            </a:pPr>
            <a:endParaRPr lang="en-US" dirty="0"/>
          </a:p>
        </p:txBody>
      </p:sp>
      <p:pic>
        <p:nvPicPr>
          <p:cNvPr id="7" name="Picture 6">
            <a:extLst>
              <a:ext uri="{FF2B5EF4-FFF2-40B4-BE49-F238E27FC236}">
                <a16:creationId xmlns:a16="http://schemas.microsoft.com/office/drawing/2014/main" id="{EB5231AC-3133-28D5-2E3D-AFF7D2367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3217" y="2956465"/>
            <a:ext cx="4444335" cy="3742598"/>
          </a:xfrm>
          <a:prstGeom prst="rect">
            <a:avLst/>
          </a:prstGeom>
        </p:spPr>
      </p:pic>
    </p:spTree>
    <p:extLst>
      <p:ext uri="{BB962C8B-B14F-4D97-AF65-F5344CB8AC3E}">
        <p14:creationId xmlns:p14="http://schemas.microsoft.com/office/powerpoint/2010/main" val="31958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CA9C8-E6F7-1A8D-9D24-D1CBA873AF78}"/>
              </a:ext>
            </a:extLst>
          </p:cNvPr>
          <p:cNvSpPr>
            <a:spLocks noGrp="1"/>
          </p:cNvSpPr>
          <p:nvPr>
            <p:ph idx="1"/>
          </p:nvPr>
        </p:nvSpPr>
        <p:spPr>
          <a:xfrm>
            <a:off x="479612" y="851647"/>
            <a:ext cx="10515600" cy="5791481"/>
          </a:xfrm>
        </p:spPr>
        <p:txBody>
          <a:bodyPr>
            <a:normAutofit lnSpcReduction="10000"/>
          </a:bodyPr>
          <a:lstStyle/>
          <a:p>
            <a:r>
              <a:rPr lang="en-US" dirty="0">
                <a:solidFill>
                  <a:srgbClr val="FFFF00"/>
                </a:solidFill>
              </a:rPr>
              <a:t>After that you should limit your searching area:</a:t>
            </a:r>
          </a:p>
          <a:p>
            <a:pPr algn="l">
              <a:buFont typeface="Courier New" panose="02070309020205020404" pitchFamily="49" charset="0"/>
              <a:buChar char="o"/>
            </a:pPr>
            <a:r>
              <a:rPr lang="en-US" sz="2400" dirty="0"/>
              <a:t> </a:t>
            </a:r>
            <a:r>
              <a:rPr lang="en-US" sz="2400" b="0" i="0" dirty="0">
                <a:solidFill>
                  <a:schemeClr val="accent1">
                    <a:lumMod val="20000"/>
                    <a:lumOff val="80000"/>
                  </a:schemeClr>
                </a:solidFill>
                <a:effectLst/>
                <a:latin typeface="Google Sans"/>
              </a:rPr>
              <a:t>Create a strip of width 2d centered </a:t>
            </a:r>
          </a:p>
          <a:p>
            <a:pPr marL="0" indent="0" algn="l">
              <a:buNone/>
            </a:pPr>
            <a:r>
              <a:rPr lang="en-US" sz="2400" b="0" i="0" dirty="0">
                <a:solidFill>
                  <a:schemeClr val="accent1">
                    <a:lumMod val="20000"/>
                    <a:lumOff val="80000"/>
                  </a:schemeClr>
                </a:solidFill>
                <a:effectLst/>
                <a:latin typeface="Google Sans"/>
              </a:rPr>
              <a:t>       around the dividing line.</a:t>
            </a:r>
          </a:p>
          <a:p>
            <a:pPr algn="l">
              <a:buFont typeface="Courier New" panose="02070309020205020404" pitchFamily="49" charset="0"/>
              <a:buChar char="o"/>
            </a:pPr>
            <a:r>
              <a:rPr lang="en-US" sz="2400" b="0" i="0" dirty="0">
                <a:solidFill>
                  <a:schemeClr val="accent1">
                    <a:lumMod val="20000"/>
                    <a:lumOff val="80000"/>
                  </a:schemeClr>
                </a:solidFill>
                <a:effectLst/>
                <a:latin typeface="Google Sans"/>
              </a:rPr>
              <a:t>Consider only the points within the strip.</a:t>
            </a:r>
          </a:p>
          <a:p>
            <a:pPr marL="0" indent="0" algn="l">
              <a:buNone/>
            </a:pPr>
            <a:r>
              <a:rPr lang="en-US" sz="2400" b="0" i="0" dirty="0">
                <a:solidFill>
                  <a:schemeClr val="accent1">
                    <a:lumMod val="20000"/>
                    <a:lumOff val="80000"/>
                  </a:schemeClr>
                </a:solidFill>
                <a:effectLst/>
                <a:latin typeface="Google Sans"/>
              </a:rPr>
              <a:t>Sort these points by their y-coordinates.</a:t>
            </a:r>
          </a:p>
          <a:p>
            <a:pPr marL="0" indent="0" algn="l">
              <a:buNone/>
            </a:pPr>
            <a:endParaRPr lang="en-US" sz="2400" b="0" i="0" dirty="0">
              <a:solidFill>
                <a:schemeClr val="accent1">
                  <a:lumMod val="20000"/>
                  <a:lumOff val="80000"/>
                </a:schemeClr>
              </a:solidFill>
              <a:effectLst/>
              <a:latin typeface="Google Sans"/>
            </a:endParaRPr>
          </a:p>
          <a:p>
            <a:pPr algn="l">
              <a:buFont typeface="Courier New" panose="02070309020205020404" pitchFamily="49" charset="0"/>
              <a:buChar char="o"/>
            </a:pPr>
            <a:endParaRPr lang="ar-EG" sz="2400" b="0" i="0" dirty="0">
              <a:solidFill>
                <a:schemeClr val="accent1">
                  <a:lumMod val="20000"/>
                  <a:lumOff val="80000"/>
                </a:schemeClr>
              </a:solidFill>
              <a:effectLst/>
              <a:latin typeface="Google Sans"/>
            </a:endParaRPr>
          </a:p>
          <a:p>
            <a:pPr algn="l">
              <a:buFont typeface="Courier New" panose="02070309020205020404" pitchFamily="49" charset="0"/>
              <a:buChar char="o"/>
            </a:pPr>
            <a:r>
              <a:rPr lang="en-US" sz="2400" b="0" i="0" dirty="0">
                <a:solidFill>
                  <a:schemeClr val="accent1">
                    <a:lumMod val="20000"/>
                    <a:lumOff val="80000"/>
                  </a:schemeClr>
                </a:solidFill>
                <a:effectLst/>
                <a:latin typeface="Google Sans"/>
              </a:rPr>
              <a:t>For each point in the strip, compare its </a:t>
            </a:r>
          </a:p>
          <a:p>
            <a:pPr marL="0" indent="0" algn="l">
              <a:buNone/>
            </a:pPr>
            <a:r>
              <a:rPr lang="en-US" sz="2400" b="0" i="0" dirty="0">
                <a:solidFill>
                  <a:schemeClr val="accent1">
                    <a:lumMod val="20000"/>
                    <a:lumOff val="80000"/>
                  </a:schemeClr>
                </a:solidFill>
                <a:effectLst/>
                <a:latin typeface="Google Sans"/>
              </a:rPr>
              <a:t>    distance to its neighbors </a:t>
            </a:r>
          </a:p>
          <a:p>
            <a:pPr marL="0" indent="0" algn="l">
              <a:buNone/>
            </a:pPr>
            <a:r>
              <a:rPr lang="en-US" sz="2400" b="0" i="0" dirty="0">
                <a:solidFill>
                  <a:schemeClr val="accent1">
                    <a:lumMod val="20000"/>
                    <a:lumOff val="80000"/>
                  </a:schemeClr>
                </a:solidFill>
                <a:effectLst/>
                <a:latin typeface="Google Sans"/>
              </a:rPr>
              <a:t>    (in the range of strip).</a:t>
            </a:r>
          </a:p>
          <a:p>
            <a:pPr marL="0" indent="0" algn="l">
              <a:buNone/>
            </a:pPr>
            <a:endParaRPr lang="en-US" sz="2400" b="0" i="0" dirty="0">
              <a:solidFill>
                <a:schemeClr val="accent1">
                  <a:lumMod val="20000"/>
                  <a:lumOff val="80000"/>
                </a:schemeClr>
              </a:solidFill>
              <a:effectLst/>
              <a:latin typeface="Google Sans"/>
            </a:endParaRPr>
          </a:p>
          <a:p>
            <a:pPr algn="l">
              <a:buFont typeface="Courier New" panose="02070309020205020404" pitchFamily="49" charset="0"/>
              <a:buChar char="o"/>
            </a:pPr>
            <a:r>
              <a:rPr lang="en-US" sz="2400" b="0" i="0" dirty="0">
                <a:solidFill>
                  <a:schemeClr val="accent1">
                    <a:lumMod val="20000"/>
                    <a:lumOff val="80000"/>
                  </a:schemeClr>
                </a:solidFill>
                <a:effectLst/>
                <a:latin typeface="Google Sans"/>
              </a:rPr>
              <a:t>Update the minimum distance if a closer pair is found.</a:t>
            </a:r>
          </a:p>
          <a:p>
            <a:pPr marL="0" indent="0" algn="l">
              <a:buNone/>
            </a:pPr>
            <a:endParaRPr lang="en-US" sz="2400" dirty="0">
              <a:solidFill>
                <a:schemeClr val="accent1">
                  <a:lumMod val="20000"/>
                  <a:lumOff val="80000"/>
                </a:schemeClr>
              </a:solidFill>
              <a:highlight>
                <a:srgbClr val="FFFF00"/>
              </a:highlight>
              <a:latin typeface="Google Sans"/>
            </a:endParaRPr>
          </a:p>
          <a:p>
            <a:pPr marL="0" indent="0" algn="l">
              <a:buNone/>
            </a:pPr>
            <a:endParaRPr lang="en-US" sz="2400" b="0" i="0" dirty="0">
              <a:solidFill>
                <a:srgbClr val="1F1F1F"/>
              </a:solidFill>
              <a:effectLst/>
              <a:latin typeface="Google Sans"/>
            </a:endParaRPr>
          </a:p>
          <a:p>
            <a:pPr marL="0" indent="0">
              <a:buNone/>
            </a:pPr>
            <a:endParaRPr lang="en-US" dirty="0"/>
          </a:p>
        </p:txBody>
      </p:sp>
      <p:pic>
        <p:nvPicPr>
          <p:cNvPr id="5" name="Picture 4">
            <a:extLst>
              <a:ext uri="{FF2B5EF4-FFF2-40B4-BE49-F238E27FC236}">
                <a16:creationId xmlns:a16="http://schemas.microsoft.com/office/drawing/2014/main" id="{1145DBF6-67D8-F093-94F8-78D3F598C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036" y="1021252"/>
            <a:ext cx="4673829" cy="3676253"/>
          </a:xfrm>
          <a:prstGeom prst="rect">
            <a:avLst/>
          </a:prstGeom>
        </p:spPr>
      </p:pic>
    </p:spTree>
    <p:extLst>
      <p:ext uri="{BB962C8B-B14F-4D97-AF65-F5344CB8AC3E}">
        <p14:creationId xmlns:p14="http://schemas.microsoft.com/office/powerpoint/2010/main" val="27663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Vertical)">
                                      <p:cBhvr>
                                        <p:cTn id="35" dur="500"/>
                                        <p:tgtEl>
                                          <p:spTgt spid="3">
                                            <p:txEl>
                                              <p:pRg st="9" end="9"/>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arn(inVertical)">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55D5F-3B8C-EBBB-685B-4382CBC5B462}"/>
              </a:ext>
            </a:extLst>
          </p:cNvPr>
          <p:cNvSpPr>
            <a:spLocks noGrp="1"/>
          </p:cNvSpPr>
          <p:nvPr>
            <p:ph idx="1"/>
          </p:nvPr>
        </p:nvSpPr>
        <p:spPr>
          <a:xfrm>
            <a:off x="838200" y="251012"/>
            <a:ext cx="10515600" cy="5925951"/>
          </a:xfrm>
        </p:spPr>
        <p:txBody>
          <a:bodyPr>
            <a:normAutofit/>
          </a:bodyPr>
          <a:lstStyle/>
          <a:p>
            <a:pPr marL="0" indent="0">
              <a:buNone/>
            </a:pPr>
            <a:r>
              <a:rPr lang="en-US" dirty="0">
                <a:solidFill>
                  <a:schemeClr val="accent1">
                    <a:lumMod val="20000"/>
                    <a:lumOff val="80000"/>
                  </a:schemeClr>
                </a:solidFill>
                <a:latin typeface="Google Sans"/>
              </a:rPr>
              <a:t>&gt;&gt; </a:t>
            </a:r>
            <a:r>
              <a:rPr lang="en-US" sz="2400" dirty="0">
                <a:solidFill>
                  <a:schemeClr val="accent1">
                    <a:lumMod val="20000"/>
                    <a:lumOff val="80000"/>
                  </a:schemeClr>
                </a:solidFill>
                <a:latin typeface="Google Sans"/>
              </a:rPr>
              <a:t>For example, we will take a specific point to compare it to the rest of the area around it </a:t>
            </a:r>
          </a:p>
          <a:p>
            <a:pPr marL="0" indent="0">
              <a:buNone/>
            </a:pPr>
            <a:r>
              <a:rPr lang="en-US" dirty="0">
                <a:solidFill>
                  <a:srgbClr val="FFFF00"/>
                </a:solidFill>
                <a:latin typeface="Google Sans"/>
              </a:rPr>
              <a:t>But are we going to compare all the points of</a:t>
            </a:r>
          </a:p>
          <a:p>
            <a:pPr marL="0" indent="0">
              <a:buNone/>
            </a:pPr>
            <a:r>
              <a:rPr lang="en-US" dirty="0">
                <a:solidFill>
                  <a:srgbClr val="FFFF00"/>
                </a:solidFill>
                <a:latin typeface="Google Sans"/>
              </a:rPr>
              <a:t> the strip?</a:t>
            </a:r>
          </a:p>
          <a:p>
            <a:pPr marL="0" indent="0">
              <a:buNone/>
            </a:pPr>
            <a:r>
              <a:rPr lang="en-US" b="1" u="sng" dirty="0">
                <a:solidFill>
                  <a:srgbClr val="FFC000"/>
                </a:solidFill>
                <a:latin typeface="Google Sans"/>
              </a:rPr>
              <a:t>of course not , let me explain :</a:t>
            </a:r>
          </a:p>
          <a:p>
            <a:pPr marL="0" indent="0">
              <a:buNone/>
            </a:pPr>
            <a:r>
              <a:rPr lang="en-US" sz="2400" i="1" dirty="0">
                <a:solidFill>
                  <a:schemeClr val="accent1">
                    <a:lumMod val="40000"/>
                    <a:lumOff val="60000"/>
                  </a:schemeClr>
                </a:solidFill>
                <a:latin typeface="Google Sans"/>
              </a:rPr>
              <a:t>The search operation will be limited to points that</a:t>
            </a:r>
          </a:p>
          <a:p>
            <a:pPr marL="0" indent="0">
              <a:buNone/>
            </a:pPr>
            <a:r>
              <a:rPr lang="en-US" sz="2400" i="1" dirty="0">
                <a:solidFill>
                  <a:schemeClr val="accent1">
                    <a:lumMod val="40000"/>
                    <a:lumOff val="60000"/>
                  </a:schemeClr>
                </a:solidFill>
                <a:latin typeface="Google Sans"/>
              </a:rPr>
              <a:t> are less than d </a:t>
            </a:r>
            <a:r>
              <a:rPr lang="en-US" sz="2400" dirty="0">
                <a:solidFill>
                  <a:schemeClr val="accent1">
                    <a:lumMod val="40000"/>
                    <a:lumOff val="60000"/>
                  </a:schemeClr>
                </a:solidFill>
                <a:latin typeface="Google Sans"/>
              </a:rPr>
              <a:t>away from the taken point.</a:t>
            </a:r>
          </a:p>
          <a:p>
            <a:pPr marL="0" indent="0">
              <a:buNone/>
            </a:pPr>
            <a:r>
              <a:rPr lang="en-US" sz="2400" dirty="0">
                <a:solidFill>
                  <a:schemeClr val="accent1">
                    <a:lumMod val="40000"/>
                    <a:lumOff val="60000"/>
                  </a:schemeClr>
                </a:solidFill>
                <a:latin typeface="Google Sans"/>
              </a:rPr>
              <a:t>So, We must specify the search area that meets this condition, </a:t>
            </a:r>
          </a:p>
          <a:p>
            <a:pPr marL="0" indent="0">
              <a:buNone/>
            </a:pPr>
            <a:r>
              <a:rPr lang="en-US" sz="2400" dirty="0">
                <a:solidFill>
                  <a:schemeClr val="accent1">
                    <a:lumMod val="40000"/>
                    <a:lumOff val="60000"/>
                  </a:schemeClr>
                </a:solidFill>
                <a:latin typeface="Google Sans"/>
              </a:rPr>
              <a:t>let us do the following:</a:t>
            </a:r>
          </a:p>
          <a:p>
            <a:pPr>
              <a:buFont typeface="Wingdings" panose="05000000000000000000" pitchFamily="2" charset="2"/>
              <a:buChar char="§"/>
            </a:pPr>
            <a:r>
              <a:rPr lang="en-US" sz="2400" i="1" dirty="0">
                <a:solidFill>
                  <a:schemeClr val="accent1">
                    <a:lumMod val="40000"/>
                    <a:lumOff val="60000"/>
                  </a:schemeClr>
                </a:solidFill>
                <a:latin typeface="Google Sans"/>
              </a:rPr>
              <a:t>Defines a rectangle with dimensions d and 2d </a:t>
            </a:r>
          </a:p>
          <a:p>
            <a:pPr marL="0" indent="0">
              <a:buNone/>
            </a:pPr>
            <a:r>
              <a:rPr lang="en-US" sz="2400" i="1" dirty="0">
                <a:solidFill>
                  <a:schemeClr val="accent1">
                    <a:lumMod val="40000"/>
                    <a:lumOff val="60000"/>
                  </a:schemeClr>
                </a:solidFill>
                <a:latin typeface="Google Sans"/>
              </a:rPr>
              <a:t>   within the specified area around the point to be compared</a:t>
            </a:r>
          </a:p>
          <a:p>
            <a:pPr marL="0" indent="0">
              <a:buNone/>
            </a:pPr>
            <a:endParaRPr lang="en-US" dirty="0">
              <a:solidFill>
                <a:srgbClr val="1F1F1F"/>
              </a:solidFill>
              <a:latin typeface="Google Sans"/>
            </a:endParaRPr>
          </a:p>
        </p:txBody>
      </p:sp>
      <p:pic>
        <p:nvPicPr>
          <p:cNvPr id="8" name="Picture 7">
            <a:extLst>
              <a:ext uri="{FF2B5EF4-FFF2-40B4-BE49-F238E27FC236}">
                <a16:creationId xmlns:a16="http://schemas.microsoft.com/office/drawing/2014/main" id="{00FA38D9-F5D9-A923-AD8F-5CDD6B86D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097" y="1326496"/>
            <a:ext cx="2783820" cy="2783820"/>
          </a:xfrm>
          <a:prstGeom prst="rect">
            <a:avLst/>
          </a:prstGeom>
        </p:spPr>
      </p:pic>
    </p:spTree>
    <p:extLst>
      <p:ext uri="{BB962C8B-B14F-4D97-AF65-F5344CB8AC3E}">
        <p14:creationId xmlns:p14="http://schemas.microsoft.com/office/powerpoint/2010/main" val="200298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arn(inVertical)">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B0F0E62-D999-CB5C-6F1E-49667702C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911" y="475130"/>
            <a:ext cx="4226019" cy="3324023"/>
          </a:xfrm>
          <a:prstGeom prst="rect">
            <a:avLst/>
          </a:prstGeom>
        </p:spPr>
      </p:pic>
      <p:sp>
        <p:nvSpPr>
          <p:cNvPr id="3" name="Content Placeholder 2">
            <a:extLst>
              <a:ext uri="{FF2B5EF4-FFF2-40B4-BE49-F238E27FC236}">
                <a16:creationId xmlns:a16="http://schemas.microsoft.com/office/drawing/2014/main" id="{9AD24F1F-D901-288D-FA4D-8EB1BE48268C}"/>
              </a:ext>
            </a:extLst>
          </p:cNvPr>
          <p:cNvSpPr>
            <a:spLocks noGrp="1"/>
          </p:cNvSpPr>
          <p:nvPr>
            <p:ph idx="1"/>
          </p:nvPr>
        </p:nvSpPr>
        <p:spPr>
          <a:xfrm>
            <a:off x="9244" y="373343"/>
            <a:ext cx="10515600" cy="6000563"/>
          </a:xfrm>
        </p:spPr>
        <p:txBody>
          <a:bodyPr>
            <a:normAutofit/>
          </a:bodyPr>
          <a:lstStyle/>
          <a:p>
            <a:pPr>
              <a:buFont typeface="Wingdings" panose="05000000000000000000" pitchFamily="2" charset="2"/>
              <a:buChar char="§"/>
            </a:pPr>
            <a:r>
              <a:rPr lang="en-US" sz="2400" dirty="0">
                <a:solidFill>
                  <a:schemeClr val="accent1">
                    <a:lumMod val="40000"/>
                    <a:lumOff val="60000"/>
                  </a:schemeClr>
                </a:solidFill>
              </a:rPr>
              <a:t>Compare the points inside this rectangle with each </a:t>
            </a:r>
            <a:endParaRPr lang="ar-EG" sz="2400" dirty="0">
              <a:solidFill>
                <a:schemeClr val="accent1">
                  <a:lumMod val="40000"/>
                  <a:lumOff val="60000"/>
                </a:schemeClr>
              </a:solidFill>
            </a:endParaRPr>
          </a:p>
          <a:p>
            <a:pPr marL="0" indent="0">
              <a:buNone/>
            </a:pPr>
            <a:r>
              <a:rPr lang="ar-EG" sz="2400" dirty="0">
                <a:solidFill>
                  <a:schemeClr val="accent1">
                    <a:lumMod val="40000"/>
                    <a:lumOff val="60000"/>
                  </a:schemeClr>
                </a:solidFill>
              </a:rPr>
              <a:t>  </a:t>
            </a:r>
            <a:r>
              <a:rPr lang="en-US" sz="2400" dirty="0">
                <a:solidFill>
                  <a:schemeClr val="accent1">
                    <a:lumMod val="40000"/>
                    <a:lumOff val="60000"/>
                  </a:schemeClr>
                </a:solidFill>
              </a:rPr>
              <a:t>other only, </a:t>
            </a:r>
            <a:endParaRPr lang="ar-EG" sz="2400" dirty="0">
              <a:solidFill>
                <a:schemeClr val="accent1">
                  <a:lumMod val="40000"/>
                  <a:lumOff val="60000"/>
                </a:schemeClr>
              </a:solidFill>
            </a:endParaRPr>
          </a:p>
          <a:p>
            <a:pPr marL="0" indent="0">
              <a:buNone/>
            </a:pPr>
            <a:r>
              <a:rPr lang="ar-EG" sz="2400" dirty="0">
                <a:solidFill>
                  <a:schemeClr val="accent1">
                    <a:lumMod val="40000"/>
                    <a:lumOff val="60000"/>
                  </a:schemeClr>
                </a:solidFill>
              </a:rPr>
              <a:t>  </a:t>
            </a:r>
            <a:r>
              <a:rPr lang="en-US" sz="2400" dirty="0">
                <a:solidFill>
                  <a:schemeClr val="accent1">
                    <a:lumMod val="40000"/>
                    <a:lumOff val="60000"/>
                  </a:schemeClr>
                </a:solidFill>
              </a:rPr>
              <a:t>so that the points have been</a:t>
            </a:r>
            <a:endParaRPr lang="ar-EG" sz="2400" dirty="0">
              <a:solidFill>
                <a:schemeClr val="accent1">
                  <a:lumMod val="40000"/>
                  <a:lumOff val="60000"/>
                </a:schemeClr>
              </a:solidFill>
            </a:endParaRPr>
          </a:p>
          <a:p>
            <a:pPr marL="0" indent="0">
              <a:buNone/>
            </a:pPr>
            <a:r>
              <a:rPr lang="en-US" sz="2400" dirty="0">
                <a:solidFill>
                  <a:schemeClr val="accent1">
                    <a:lumMod val="40000"/>
                    <a:lumOff val="60000"/>
                  </a:schemeClr>
                </a:solidFill>
              </a:rPr>
              <a:t> </a:t>
            </a:r>
            <a:r>
              <a:rPr lang="ar-EG" sz="2400" dirty="0">
                <a:solidFill>
                  <a:schemeClr val="accent1">
                    <a:lumMod val="40000"/>
                    <a:lumOff val="60000"/>
                  </a:schemeClr>
                </a:solidFill>
              </a:rPr>
              <a:t> </a:t>
            </a:r>
            <a:r>
              <a:rPr lang="en-US" sz="2400" dirty="0">
                <a:solidFill>
                  <a:schemeClr val="accent1">
                    <a:lumMod val="40000"/>
                    <a:lumOff val="60000"/>
                  </a:schemeClr>
                </a:solidFill>
              </a:rPr>
              <a:t>verified to meet the condition.</a:t>
            </a:r>
          </a:p>
          <a:p>
            <a:pPr marL="0" indent="0">
              <a:buNone/>
            </a:pPr>
            <a:endParaRPr lang="en-US" sz="2400" dirty="0">
              <a:solidFill>
                <a:schemeClr val="accent1">
                  <a:lumMod val="40000"/>
                  <a:lumOff val="60000"/>
                </a:schemeClr>
              </a:solidFill>
            </a:endParaRPr>
          </a:p>
          <a:p>
            <a:pPr marL="0" indent="0">
              <a:buNone/>
            </a:pPr>
            <a:r>
              <a:rPr lang="en-US" sz="2400" dirty="0">
                <a:solidFill>
                  <a:schemeClr val="accent1">
                    <a:lumMod val="40000"/>
                    <a:lumOff val="60000"/>
                  </a:schemeClr>
                </a:solidFill>
              </a:rPr>
              <a:t>“Some people may ask another question”: </a:t>
            </a:r>
            <a:endParaRPr lang="ar-EG" sz="2400" dirty="0">
              <a:solidFill>
                <a:schemeClr val="accent1">
                  <a:lumMod val="40000"/>
                  <a:lumOff val="60000"/>
                </a:schemeClr>
              </a:solidFill>
            </a:endParaRPr>
          </a:p>
          <a:p>
            <a:pPr marL="0" indent="0">
              <a:buNone/>
            </a:pPr>
            <a:r>
              <a:rPr lang="en-US" sz="2400" i="1" dirty="0">
                <a:solidFill>
                  <a:schemeClr val="accent1">
                    <a:lumMod val="40000"/>
                    <a:lumOff val="60000"/>
                  </a:schemeClr>
                </a:solidFill>
              </a:rPr>
              <a:t>While it is not possible to know a specific number of points</a:t>
            </a:r>
          </a:p>
          <a:p>
            <a:pPr marL="0" indent="0">
              <a:buNone/>
            </a:pPr>
            <a:r>
              <a:rPr lang="en-US" sz="2400" i="1" dirty="0">
                <a:solidFill>
                  <a:schemeClr val="accent1">
                    <a:lumMod val="40000"/>
                    <a:lumOff val="60000"/>
                  </a:schemeClr>
                </a:solidFill>
              </a:rPr>
              <a:t> within the rectangle, which results in an indefinite number</a:t>
            </a:r>
          </a:p>
          <a:p>
            <a:pPr marL="0" indent="0">
              <a:buNone/>
            </a:pPr>
            <a:r>
              <a:rPr lang="en-US" sz="2400" i="1" dirty="0">
                <a:solidFill>
                  <a:schemeClr val="accent1">
                    <a:lumMod val="40000"/>
                    <a:lumOff val="60000"/>
                  </a:schemeClr>
                </a:solidFill>
              </a:rPr>
              <a:t> of comparisons, </a:t>
            </a:r>
          </a:p>
          <a:p>
            <a:pPr marL="0" indent="0">
              <a:buNone/>
            </a:pPr>
            <a:r>
              <a:rPr lang="en-US" sz="2400" dirty="0">
                <a:solidFill>
                  <a:srgbClr val="FFFF00"/>
                </a:solidFill>
              </a:rPr>
              <a:t>how can we have found a solution to the problem with </a:t>
            </a:r>
          </a:p>
          <a:p>
            <a:pPr marL="0" indent="0">
              <a:buNone/>
            </a:pPr>
            <a:r>
              <a:rPr lang="en-US" sz="2400" dirty="0">
                <a:solidFill>
                  <a:srgbClr val="FFFF00"/>
                </a:solidFill>
              </a:rPr>
              <a:t>other algorithmic methods?</a:t>
            </a:r>
          </a:p>
        </p:txBody>
      </p:sp>
      <p:cxnSp>
        <p:nvCxnSpPr>
          <p:cNvPr id="13" name="Straight Arrow Connector 12">
            <a:extLst>
              <a:ext uri="{FF2B5EF4-FFF2-40B4-BE49-F238E27FC236}">
                <a16:creationId xmlns:a16="http://schemas.microsoft.com/office/drawing/2014/main" id="{A8094834-4A96-46A5-CEA5-A1978B723AF3}"/>
              </a:ext>
            </a:extLst>
          </p:cNvPr>
          <p:cNvCxnSpPr/>
          <p:nvPr/>
        </p:nvCxnSpPr>
        <p:spPr>
          <a:xfrm flipH="1">
            <a:off x="8683485" y="1598411"/>
            <a:ext cx="645459" cy="0"/>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3900FC9-549E-4013-727B-D2AE30D74FBC}"/>
              </a:ext>
            </a:extLst>
          </p:cNvPr>
          <p:cNvCxnSpPr>
            <a:cxnSpLocks/>
          </p:cNvCxnSpPr>
          <p:nvPr/>
        </p:nvCxnSpPr>
        <p:spPr>
          <a:xfrm>
            <a:off x="9354567" y="1598411"/>
            <a:ext cx="672353" cy="0"/>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82414CD-1F6D-E7D1-3FB2-4612433CA480}"/>
              </a:ext>
            </a:extLst>
          </p:cNvPr>
          <p:cNvPicPr>
            <a:picLocks noChangeAspect="1"/>
          </p:cNvPicPr>
          <p:nvPr/>
        </p:nvPicPr>
        <p:blipFill>
          <a:blip r:embed="rId3"/>
          <a:stretch>
            <a:fillRect/>
          </a:stretch>
        </p:blipFill>
        <p:spPr>
          <a:xfrm rot="16200000">
            <a:off x="8281030" y="1839224"/>
            <a:ext cx="816935" cy="335309"/>
          </a:xfrm>
          <a:prstGeom prst="rect">
            <a:avLst/>
          </a:prstGeom>
        </p:spPr>
      </p:pic>
      <p:pic>
        <p:nvPicPr>
          <p:cNvPr id="19" name="Picture 18">
            <a:extLst>
              <a:ext uri="{FF2B5EF4-FFF2-40B4-BE49-F238E27FC236}">
                <a16:creationId xmlns:a16="http://schemas.microsoft.com/office/drawing/2014/main" id="{B94DD069-8D81-897D-3461-F158EC97ABCE}"/>
              </a:ext>
            </a:extLst>
          </p:cNvPr>
          <p:cNvPicPr>
            <a:picLocks noChangeAspect="1"/>
          </p:cNvPicPr>
          <p:nvPr/>
        </p:nvPicPr>
        <p:blipFill>
          <a:blip r:embed="rId3"/>
          <a:stretch>
            <a:fillRect/>
          </a:stretch>
        </p:blipFill>
        <p:spPr>
          <a:xfrm rot="16200000">
            <a:off x="9555721" y="1839224"/>
            <a:ext cx="816935" cy="335309"/>
          </a:xfrm>
          <a:prstGeom prst="rect">
            <a:avLst/>
          </a:prstGeom>
        </p:spPr>
      </p:pic>
      <p:pic>
        <p:nvPicPr>
          <p:cNvPr id="20" name="Picture 19">
            <a:extLst>
              <a:ext uri="{FF2B5EF4-FFF2-40B4-BE49-F238E27FC236}">
                <a16:creationId xmlns:a16="http://schemas.microsoft.com/office/drawing/2014/main" id="{9DA0E392-1EC9-FB3E-8783-855FEA48C8AB}"/>
              </a:ext>
            </a:extLst>
          </p:cNvPr>
          <p:cNvPicPr>
            <a:picLocks noChangeAspect="1"/>
          </p:cNvPicPr>
          <p:nvPr/>
        </p:nvPicPr>
        <p:blipFill>
          <a:blip r:embed="rId3"/>
          <a:stretch>
            <a:fillRect/>
          </a:stretch>
        </p:blipFill>
        <p:spPr>
          <a:xfrm>
            <a:off x="9150049" y="2006879"/>
            <a:ext cx="816935" cy="335309"/>
          </a:xfrm>
          <a:prstGeom prst="rect">
            <a:avLst/>
          </a:prstGeom>
        </p:spPr>
      </p:pic>
      <p:pic>
        <p:nvPicPr>
          <p:cNvPr id="21" name="Picture 20">
            <a:extLst>
              <a:ext uri="{FF2B5EF4-FFF2-40B4-BE49-F238E27FC236}">
                <a16:creationId xmlns:a16="http://schemas.microsoft.com/office/drawing/2014/main" id="{283CCC8C-9F7A-6245-027B-20E585E14D42}"/>
              </a:ext>
            </a:extLst>
          </p:cNvPr>
          <p:cNvPicPr>
            <a:picLocks noChangeAspect="1"/>
          </p:cNvPicPr>
          <p:nvPr/>
        </p:nvPicPr>
        <p:blipFill>
          <a:blip r:embed="rId3"/>
          <a:stretch>
            <a:fillRect/>
          </a:stretch>
        </p:blipFill>
        <p:spPr>
          <a:xfrm rot="10800000">
            <a:off x="8705827" y="2006879"/>
            <a:ext cx="816935" cy="335309"/>
          </a:xfrm>
          <a:prstGeom prst="rect">
            <a:avLst/>
          </a:prstGeom>
        </p:spPr>
      </p:pic>
      <p:sp>
        <p:nvSpPr>
          <p:cNvPr id="22" name="TextBox 21">
            <a:extLst>
              <a:ext uri="{FF2B5EF4-FFF2-40B4-BE49-F238E27FC236}">
                <a16:creationId xmlns:a16="http://schemas.microsoft.com/office/drawing/2014/main" id="{A52BD25B-B898-085E-099C-B3786EC98EFC}"/>
              </a:ext>
            </a:extLst>
          </p:cNvPr>
          <p:cNvSpPr txBox="1"/>
          <p:nvPr/>
        </p:nvSpPr>
        <p:spPr>
          <a:xfrm>
            <a:off x="8207740" y="1606768"/>
            <a:ext cx="335309" cy="400110"/>
          </a:xfrm>
          <a:prstGeom prst="rect">
            <a:avLst/>
          </a:prstGeom>
          <a:noFill/>
        </p:spPr>
        <p:txBody>
          <a:bodyPr wrap="square" rtlCol="0">
            <a:spAutoFit/>
          </a:bodyPr>
          <a:lstStyle/>
          <a:p>
            <a:r>
              <a:rPr lang="en-US" sz="2000" b="1" dirty="0"/>
              <a:t>d</a:t>
            </a:r>
          </a:p>
        </p:txBody>
      </p:sp>
      <p:sp>
        <p:nvSpPr>
          <p:cNvPr id="23" name="TextBox 22">
            <a:extLst>
              <a:ext uri="{FF2B5EF4-FFF2-40B4-BE49-F238E27FC236}">
                <a16:creationId xmlns:a16="http://schemas.microsoft.com/office/drawing/2014/main" id="{CB4FF7C3-1E98-5CCC-E4D6-D12DCFFD0322}"/>
              </a:ext>
            </a:extLst>
          </p:cNvPr>
          <p:cNvSpPr txBox="1"/>
          <p:nvPr/>
        </p:nvSpPr>
        <p:spPr>
          <a:xfrm>
            <a:off x="9075936" y="640317"/>
            <a:ext cx="645459" cy="400110"/>
          </a:xfrm>
          <a:prstGeom prst="rect">
            <a:avLst/>
          </a:prstGeom>
          <a:noFill/>
        </p:spPr>
        <p:txBody>
          <a:bodyPr wrap="square" rtlCol="0">
            <a:spAutoFit/>
          </a:bodyPr>
          <a:lstStyle/>
          <a:p>
            <a:r>
              <a:rPr lang="en-US" sz="2000" b="1" dirty="0"/>
              <a:t>2</a:t>
            </a:r>
            <a:r>
              <a:rPr lang="ar-EG" sz="2000" b="1" dirty="0"/>
              <a:t> </a:t>
            </a:r>
            <a:r>
              <a:rPr lang="en-US" sz="2000" b="1" dirty="0"/>
              <a:t>d</a:t>
            </a:r>
          </a:p>
        </p:txBody>
      </p:sp>
      <p:pic>
        <p:nvPicPr>
          <p:cNvPr id="25" name="Picture 24">
            <a:extLst>
              <a:ext uri="{FF2B5EF4-FFF2-40B4-BE49-F238E27FC236}">
                <a16:creationId xmlns:a16="http://schemas.microsoft.com/office/drawing/2014/main" id="{EAAD0683-2363-B1F7-DFD1-91AE76CEB4E8}"/>
              </a:ext>
            </a:extLst>
          </p:cNvPr>
          <p:cNvPicPr>
            <a:picLocks noChangeAspect="1"/>
          </p:cNvPicPr>
          <p:nvPr/>
        </p:nvPicPr>
        <p:blipFill>
          <a:blip r:embed="rId4"/>
          <a:stretch>
            <a:fillRect/>
          </a:stretch>
        </p:blipFill>
        <p:spPr>
          <a:xfrm>
            <a:off x="8375394" y="4176507"/>
            <a:ext cx="2149450" cy="2149450"/>
          </a:xfrm>
          <a:prstGeom prst="rect">
            <a:avLst/>
          </a:prstGeom>
        </p:spPr>
      </p:pic>
    </p:spTree>
    <p:extLst>
      <p:ext uri="{BB962C8B-B14F-4D97-AF65-F5344CB8AC3E}">
        <p14:creationId xmlns:p14="http://schemas.microsoft.com/office/powerpoint/2010/main" val="155109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par>
                                <p:cTn id="22" presetID="16" presetClass="entr" presetSubtype="2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par>
                                <p:cTn id="25" presetID="16" presetClass="entr" presetSubtype="21"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par>
                                <p:cTn id="28" presetID="16" presetClass="entr" presetSubtype="21"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arn(inVertical)">
                                      <p:cBhvr>
                                        <p:cTn id="30" dur="500"/>
                                        <p:tgtEl>
                                          <p:spTgt spid="19"/>
                                        </p:tgtEl>
                                      </p:cBhvr>
                                    </p:animEffect>
                                  </p:childTnLst>
                                </p:cTn>
                              </p:par>
                              <p:par>
                                <p:cTn id="31" presetID="16" presetClass="entr" presetSubtype="21"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arn(inVertical)">
                                      <p:cBhvr>
                                        <p:cTn id="39" dur="500"/>
                                        <p:tgtEl>
                                          <p:spTgt spid="22"/>
                                        </p:tgtEl>
                                      </p:cBhvr>
                                    </p:animEffect>
                                  </p:childTnLst>
                                </p:cTn>
                              </p:par>
                              <p:par>
                                <p:cTn id="40" presetID="16" presetClass="entr" presetSubtype="21"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barn(inVertical)">
                                      <p:cBhvr>
                                        <p:cTn id="47" dur="500"/>
                                        <p:tgtEl>
                                          <p:spTgt spid="3">
                                            <p:txEl>
                                              <p:pRg st="5" end="5"/>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barn(inVertical)">
                                      <p:cBhvr>
                                        <p:cTn id="50" dur="500"/>
                                        <p:tgtEl>
                                          <p:spTgt spid="3">
                                            <p:txEl>
                                              <p:pRg st="6" end="6"/>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barn(inVertical)">
                                      <p:cBhvr>
                                        <p:cTn id="53" dur="500"/>
                                        <p:tgtEl>
                                          <p:spTgt spid="3">
                                            <p:txEl>
                                              <p:pRg st="7" end="7"/>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barn(inVertical)">
                                      <p:cBhvr>
                                        <p:cTn id="56" dur="500"/>
                                        <p:tgtEl>
                                          <p:spTgt spid="3">
                                            <p:txEl>
                                              <p:pRg st="8" end="8"/>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barn(inVertical)">
                                      <p:cBhvr>
                                        <p:cTn id="59" dur="500"/>
                                        <p:tgtEl>
                                          <p:spTgt spid="3">
                                            <p:txEl>
                                              <p:pRg st="9" end="9"/>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E35C0-32DF-3168-D9AC-8FD290E8C36E}"/>
              </a:ext>
            </a:extLst>
          </p:cNvPr>
          <p:cNvSpPr>
            <a:spLocks noGrp="1"/>
          </p:cNvSpPr>
          <p:nvPr>
            <p:ph idx="1"/>
          </p:nvPr>
        </p:nvSpPr>
        <p:spPr>
          <a:xfrm>
            <a:off x="143435" y="172991"/>
            <a:ext cx="10627659" cy="6291896"/>
          </a:xfrm>
        </p:spPr>
        <p:txBody>
          <a:bodyPr>
            <a:normAutofit/>
          </a:bodyPr>
          <a:lstStyle/>
          <a:p>
            <a:pPr marL="0" indent="0">
              <a:buNone/>
            </a:pPr>
            <a:r>
              <a:rPr lang="en-US" sz="2000" i="1" dirty="0"/>
              <a:t>I can easily answer this question:</a:t>
            </a:r>
          </a:p>
          <a:p>
            <a:pPr marL="0" indent="0">
              <a:buNone/>
            </a:pPr>
            <a:endParaRPr lang="ar-EG" sz="2000" dirty="0"/>
          </a:p>
          <a:p>
            <a:pPr marL="0" indent="0">
              <a:buNone/>
            </a:pPr>
            <a:r>
              <a:rPr lang="en-US" sz="2000" dirty="0"/>
              <a:t>&gt;&gt;The </a:t>
            </a:r>
            <a:r>
              <a:rPr lang="en-US" sz="2000" b="1" u="sng" dirty="0">
                <a:solidFill>
                  <a:schemeClr val="bg2">
                    <a:lumMod val="40000"/>
                    <a:lumOff val="60000"/>
                  </a:schemeClr>
                </a:solidFill>
              </a:rPr>
              <a:t>number of points within the same rectangle can</a:t>
            </a:r>
            <a:r>
              <a:rPr lang="ar-EG" sz="2000" b="1" u="sng" dirty="0">
                <a:solidFill>
                  <a:schemeClr val="bg2">
                    <a:lumMod val="40000"/>
                    <a:lumOff val="60000"/>
                  </a:schemeClr>
                </a:solidFill>
              </a:rPr>
              <a:t> </a:t>
            </a:r>
          </a:p>
          <a:p>
            <a:pPr marL="0" indent="0">
              <a:buNone/>
            </a:pPr>
            <a:r>
              <a:rPr lang="en-US" sz="2000" b="1" u="sng" dirty="0">
                <a:solidFill>
                  <a:schemeClr val="bg2">
                    <a:lumMod val="40000"/>
                    <a:lumOff val="60000"/>
                  </a:schemeClr>
                </a:solidFill>
              </a:rPr>
              <a:t>only be a very limited number</a:t>
            </a:r>
            <a:r>
              <a:rPr lang="en-US" sz="2000" dirty="0">
                <a:solidFill>
                  <a:schemeClr val="bg2">
                    <a:lumMod val="40000"/>
                    <a:lumOff val="60000"/>
                  </a:schemeClr>
                </a:solidFill>
              </a:rPr>
              <a:t>, </a:t>
            </a:r>
          </a:p>
          <a:p>
            <a:pPr marL="0" indent="0">
              <a:buNone/>
            </a:pPr>
            <a:r>
              <a:rPr lang="en-US" sz="2000" dirty="0"/>
              <a:t>meaning that </a:t>
            </a:r>
            <a:r>
              <a:rPr lang="en-US" sz="2000" dirty="0">
                <a:solidFill>
                  <a:srgbClr val="FFFF00"/>
                </a:solidFill>
              </a:rPr>
              <a:t>the </a:t>
            </a:r>
            <a:r>
              <a:rPr lang="en-US" sz="2000" u="sng" dirty="0">
                <a:solidFill>
                  <a:srgbClr val="FFFF00"/>
                </a:solidFill>
              </a:rPr>
              <a:t>possibility of there being a crowding of points and repeating</a:t>
            </a:r>
            <a:endParaRPr lang="ar-EG" sz="2000" u="sng" dirty="0">
              <a:solidFill>
                <a:srgbClr val="FFFF00"/>
              </a:solidFill>
            </a:endParaRPr>
          </a:p>
          <a:p>
            <a:pPr marL="0" indent="0">
              <a:buNone/>
            </a:pPr>
            <a:r>
              <a:rPr lang="en-US" sz="2000" u="sng" dirty="0">
                <a:solidFill>
                  <a:srgbClr val="FFFF00"/>
                </a:solidFill>
              </a:rPr>
              <a:t> the comparison </a:t>
            </a:r>
            <a:r>
              <a:rPr lang="en-US" sz="2000" dirty="0"/>
              <a:t>with a large number is </a:t>
            </a:r>
            <a:r>
              <a:rPr lang="en-US" sz="2000" u="sng" dirty="0">
                <a:solidFill>
                  <a:srgbClr val="FFFF00"/>
                </a:solidFill>
              </a:rPr>
              <a:t>non-existent.</a:t>
            </a:r>
            <a:endParaRPr lang="ar-EG" sz="2000" u="sng" dirty="0">
              <a:solidFill>
                <a:srgbClr val="FFFF00"/>
              </a:solidFill>
            </a:endParaRPr>
          </a:p>
          <a:p>
            <a:pPr marL="0" indent="0">
              <a:buNone/>
            </a:pPr>
            <a:endParaRPr lang="ar-EG" sz="2000" dirty="0"/>
          </a:p>
          <a:p>
            <a:pPr marL="0" indent="0">
              <a:buNone/>
            </a:pPr>
            <a:r>
              <a:rPr lang="en-US" sz="2000" dirty="0"/>
              <a:t>Because it will simply be considered a contradiction, </a:t>
            </a:r>
            <a:endParaRPr lang="ar-EG" sz="2000" dirty="0"/>
          </a:p>
          <a:p>
            <a:pPr marL="0" indent="0">
              <a:buNone/>
            </a:pPr>
            <a:r>
              <a:rPr lang="en-US" sz="2000" dirty="0"/>
              <a:t>when </a:t>
            </a:r>
            <a:r>
              <a:rPr lang="en-US" sz="2000" b="1" u="sng" dirty="0"/>
              <a:t>the points are crowded inside the rectangle, </a:t>
            </a:r>
            <a:endParaRPr lang="ar-EG" sz="2000" b="1" u="sng" dirty="0"/>
          </a:p>
          <a:p>
            <a:pPr marL="0" indent="0">
              <a:buNone/>
            </a:pPr>
            <a:r>
              <a:rPr lang="en-US" sz="2000" b="1" u="sng" dirty="0"/>
              <a:t>this indicates that they are located at distances smaller than </a:t>
            </a:r>
            <a:endParaRPr lang="ar-EG" sz="2000" b="1" u="sng" dirty="0"/>
          </a:p>
          <a:p>
            <a:pPr marL="0" indent="0">
              <a:buNone/>
            </a:pPr>
            <a:r>
              <a:rPr lang="en-US" sz="2000" dirty="0"/>
              <a:t>the dimensions of the rectangle, that is, smaller than </a:t>
            </a:r>
            <a:r>
              <a:rPr lang="en-US" sz="2000" b="1" u="sng" dirty="0"/>
              <a:t>D.</a:t>
            </a:r>
          </a:p>
          <a:p>
            <a:pPr marL="0" indent="0">
              <a:buNone/>
            </a:pPr>
            <a:r>
              <a:rPr lang="en-US" sz="2000" dirty="0"/>
              <a:t>So, </a:t>
            </a:r>
            <a:r>
              <a:rPr lang="en-US" sz="2000" b="1" dirty="0">
                <a:solidFill>
                  <a:srgbClr val="FFFF00"/>
                </a:solidFill>
              </a:rPr>
              <a:t>how can there be two points with a distance less than</a:t>
            </a:r>
          </a:p>
          <a:p>
            <a:pPr marL="0" indent="0">
              <a:buNone/>
            </a:pPr>
            <a:r>
              <a:rPr lang="en-US" sz="2000" b="1" dirty="0">
                <a:solidFill>
                  <a:srgbClr val="FFFF00"/>
                </a:solidFill>
              </a:rPr>
              <a:t> d and not be classified as the closest pair from the beginning?</a:t>
            </a:r>
          </a:p>
        </p:txBody>
      </p:sp>
      <p:pic>
        <p:nvPicPr>
          <p:cNvPr id="10" name="Picture 9">
            <a:extLst>
              <a:ext uri="{FF2B5EF4-FFF2-40B4-BE49-F238E27FC236}">
                <a16:creationId xmlns:a16="http://schemas.microsoft.com/office/drawing/2014/main" id="{A5260163-4295-484E-F8D6-B2D70ECFF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6954" y="449077"/>
            <a:ext cx="2448281" cy="2490860"/>
          </a:xfrm>
          <a:prstGeom prst="rect">
            <a:avLst/>
          </a:prstGeom>
        </p:spPr>
      </p:pic>
      <p:pic>
        <p:nvPicPr>
          <p:cNvPr id="12" name="Picture 11">
            <a:extLst>
              <a:ext uri="{FF2B5EF4-FFF2-40B4-BE49-F238E27FC236}">
                <a16:creationId xmlns:a16="http://schemas.microsoft.com/office/drawing/2014/main" id="{69A9A454-ED96-028C-CD8A-6763AD26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830" y="3561202"/>
            <a:ext cx="3971474" cy="3123807"/>
          </a:xfrm>
          <a:prstGeom prst="rect">
            <a:avLst/>
          </a:prstGeom>
        </p:spPr>
      </p:pic>
      <p:cxnSp>
        <p:nvCxnSpPr>
          <p:cNvPr id="18" name="Straight Arrow Connector 17">
            <a:extLst>
              <a:ext uri="{FF2B5EF4-FFF2-40B4-BE49-F238E27FC236}">
                <a16:creationId xmlns:a16="http://schemas.microsoft.com/office/drawing/2014/main" id="{413F1822-D63D-0414-D69F-67BD5C765B57}"/>
              </a:ext>
            </a:extLst>
          </p:cNvPr>
          <p:cNvCxnSpPr>
            <a:cxnSpLocks/>
          </p:cNvCxnSpPr>
          <p:nvPr/>
        </p:nvCxnSpPr>
        <p:spPr>
          <a:xfrm flipH="1">
            <a:off x="8946838" y="4621570"/>
            <a:ext cx="695343" cy="0"/>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91F2DE3-5236-4D7B-B9AA-08318C36F7BF}"/>
              </a:ext>
            </a:extLst>
          </p:cNvPr>
          <p:cNvCxnSpPr>
            <a:cxnSpLocks/>
          </p:cNvCxnSpPr>
          <p:nvPr/>
        </p:nvCxnSpPr>
        <p:spPr>
          <a:xfrm>
            <a:off x="9629819" y="4621570"/>
            <a:ext cx="672353" cy="0"/>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C3A0BF74-F440-20B9-17B3-45455B8A7A9A}"/>
              </a:ext>
            </a:extLst>
          </p:cNvPr>
          <p:cNvPicPr>
            <a:picLocks noChangeAspect="1"/>
          </p:cNvPicPr>
          <p:nvPr/>
        </p:nvPicPr>
        <p:blipFill>
          <a:blip r:embed="rId4"/>
          <a:stretch>
            <a:fillRect/>
          </a:stretch>
        </p:blipFill>
        <p:spPr>
          <a:xfrm rot="16200000">
            <a:off x="8594668" y="4862385"/>
            <a:ext cx="816935" cy="335309"/>
          </a:xfrm>
          <a:prstGeom prst="rect">
            <a:avLst/>
          </a:prstGeom>
        </p:spPr>
      </p:pic>
      <p:pic>
        <p:nvPicPr>
          <p:cNvPr id="30" name="Picture 29">
            <a:extLst>
              <a:ext uri="{FF2B5EF4-FFF2-40B4-BE49-F238E27FC236}">
                <a16:creationId xmlns:a16="http://schemas.microsoft.com/office/drawing/2014/main" id="{41D75271-607B-9033-34F5-775602BDA4C1}"/>
              </a:ext>
            </a:extLst>
          </p:cNvPr>
          <p:cNvPicPr>
            <a:picLocks noChangeAspect="1"/>
          </p:cNvPicPr>
          <p:nvPr/>
        </p:nvPicPr>
        <p:blipFill>
          <a:blip r:embed="rId4"/>
          <a:stretch>
            <a:fillRect/>
          </a:stretch>
        </p:blipFill>
        <p:spPr>
          <a:xfrm rot="16200000">
            <a:off x="9853827" y="4862384"/>
            <a:ext cx="816935" cy="335309"/>
          </a:xfrm>
          <a:prstGeom prst="rect">
            <a:avLst/>
          </a:prstGeom>
        </p:spPr>
      </p:pic>
      <p:pic>
        <p:nvPicPr>
          <p:cNvPr id="31" name="Picture 30">
            <a:extLst>
              <a:ext uri="{FF2B5EF4-FFF2-40B4-BE49-F238E27FC236}">
                <a16:creationId xmlns:a16="http://schemas.microsoft.com/office/drawing/2014/main" id="{EC65F6F0-8669-2B40-5E9B-E6EB7A808DA1}"/>
              </a:ext>
            </a:extLst>
          </p:cNvPr>
          <p:cNvPicPr>
            <a:picLocks noChangeAspect="1"/>
          </p:cNvPicPr>
          <p:nvPr/>
        </p:nvPicPr>
        <p:blipFill>
          <a:blip r:embed="rId4"/>
          <a:stretch>
            <a:fillRect/>
          </a:stretch>
        </p:blipFill>
        <p:spPr>
          <a:xfrm>
            <a:off x="9484500" y="5035229"/>
            <a:ext cx="816935" cy="335309"/>
          </a:xfrm>
          <a:prstGeom prst="rect">
            <a:avLst/>
          </a:prstGeom>
        </p:spPr>
      </p:pic>
      <p:pic>
        <p:nvPicPr>
          <p:cNvPr id="32" name="Picture 31">
            <a:extLst>
              <a:ext uri="{FF2B5EF4-FFF2-40B4-BE49-F238E27FC236}">
                <a16:creationId xmlns:a16="http://schemas.microsoft.com/office/drawing/2014/main" id="{55F533C8-9F81-31D6-B7FA-E407FEC5F9E1}"/>
              </a:ext>
            </a:extLst>
          </p:cNvPr>
          <p:cNvPicPr>
            <a:picLocks noChangeAspect="1"/>
          </p:cNvPicPr>
          <p:nvPr/>
        </p:nvPicPr>
        <p:blipFill>
          <a:blip r:embed="rId4"/>
          <a:stretch>
            <a:fillRect/>
          </a:stretch>
        </p:blipFill>
        <p:spPr>
          <a:xfrm rot="10800000">
            <a:off x="9036892" y="5030040"/>
            <a:ext cx="816935" cy="335309"/>
          </a:xfrm>
          <a:prstGeom prst="rect">
            <a:avLst/>
          </a:prstGeom>
        </p:spPr>
      </p:pic>
      <p:sp>
        <p:nvSpPr>
          <p:cNvPr id="36" name="Oval 35">
            <a:extLst>
              <a:ext uri="{FF2B5EF4-FFF2-40B4-BE49-F238E27FC236}">
                <a16:creationId xmlns:a16="http://schemas.microsoft.com/office/drawing/2014/main" id="{0114EFD7-405E-2B64-AF51-F177C4F881F2}"/>
              </a:ext>
            </a:extLst>
          </p:cNvPr>
          <p:cNvSpPr/>
          <p:nvPr/>
        </p:nvSpPr>
        <p:spPr>
          <a:xfrm>
            <a:off x="9103710" y="4770305"/>
            <a:ext cx="134157" cy="10282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A4464F0-4BF6-4CD6-C226-89988778EA88}"/>
              </a:ext>
            </a:extLst>
          </p:cNvPr>
          <p:cNvSpPr/>
          <p:nvPr/>
        </p:nvSpPr>
        <p:spPr>
          <a:xfrm>
            <a:off x="9311073" y="4873134"/>
            <a:ext cx="134157" cy="10282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E9C0D85-B2D6-2A79-C54F-1F7C86FD6811}"/>
              </a:ext>
            </a:extLst>
          </p:cNvPr>
          <p:cNvCxnSpPr>
            <a:cxnSpLocks/>
            <a:stCxn id="36" idx="5"/>
          </p:cNvCxnSpPr>
          <p:nvPr/>
        </p:nvCxnSpPr>
        <p:spPr>
          <a:xfrm>
            <a:off x="9218220" y="4858075"/>
            <a:ext cx="152576" cy="48752"/>
          </a:xfrm>
          <a:prstGeom prst="straightConnector1">
            <a:avLst/>
          </a:prstGeom>
          <a:ln w="28575">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120555D-C8C1-9428-B344-988D0E08BE24}"/>
              </a:ext>
            </a:extLst>
          </p:cNvPr>
          <p:cNvCxnSpPr/>
          <p:nvPr/>
        </p:nvCxnSpPr>
        <p:spPr>
          <a:xfrm flipV="1">
            <a:off x="7593106" y="4924548"/>
            <a:ext cx="1510604" cy="98319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9C121439-4D7C-8145-2043-4CEDEC7FA356}"/>
              </a:ext>
            </a:extLst>
          </p:cNvPr>
          <p:cNvSpPr txBox="1"/>
          <p:nvPr/>
        </p:nvSpPr>
        <p:spPr>
          <a:xfrm>
            <a:off x="7141198" y="5123105"/>
            <a:ext cx="1506071" cy="646331"/>
          </a:xfrm>
          <a:prstGeom prst="rect">
            <a:avLst/>
          </a:prstGeom>
          <a:noFill/>
        </p:spPr>
        <p:txBody>
          <a:bodyPr wrap="square" rtlCol="0">
            <a:spAutoFit/>
          </a:bodyPr>
          <a:lstStyle/>
          <a:p>
            <a:r>
              <a:rPr lang="en-US" i="1" dirty="0">
                <a:solidFill>
                  <a:srgbClr val="FF0000"/>
                </a:solidFill>
              </a:rPr>
              <a:t>Impossible case</a:t>
            </a:r>
          </a:p>
        </p:txBody>
      </p:sp>
    </p:spTree>
    <p:extLst>
      <p:ext uri="{BB962C8B-B14F-4D97-AF65-F5344CB8AC3E}">
        <p14:creationId xmlns:p14="http://schemas.microsoft.com/office/powerpoint/2010/main" val="34148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arn(inVertical)">
                                      <p:cBhvr>
                                        <p:cTn id="34" dur="500"/>
                                        <p:tgtEl>
                                          <p:spTgt spid="2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inVertical)">
                                      <p:cBhvr>
                                        <p:cTn id="37" dur="500"/>
                                        <p:tgtEl>
                                          <p:spTgt spid="36"/>
                                        </p:tgtEl>
                                      </p:cBhvr>
                                    </p:animEffect>
                                  </p:childTnLst>
                                </p:cTn>
                              </p:par>
                              <p:par>
                                <p:cTn id="38" presetID="16" presetClass="entr" presetSubtype="21"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arn(inVertical)">
                                      <p:cBhvr>
                                        <p:cTn id="40" dur="500"/>
                                        <p:tgtEl>
                                          <p:spTgt spid="3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inVertical)">
                                      <p:cBhvr>
                                        <p:cTn id="43" dur="500"/>
                                        <p:tgtEl>
                                          <p:spTgt spid="37"/>
                                        </p:tgtEl>
                                      </p:cBhvr>
                                    </p:animEffect>
                                  </p:childTnLst>
                                </p:cTn>
                              </p:par>
                              <p:par>
                                <p:cTn id="44" presetID="16" presetClass="entr" presetSubtype="21"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par>
                                <p:cTn id="47" presetID="16" presetClass="entr" presetSubtype="21"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arn(inVertical)">
                                      <p:cBhvr>
                                        <p:cTn id="49" dur="500"/>
                                        <p:tgtEl>
                                          <p:spTgt spid="31"/>
                                        </p:tgtEl>
                                      </p:cBhvr>
                                    </p:animEffect>
                                  </p:childTnLst>
                                </p:cTn>
                              </p:par>
                              <p:par>
                                <p:cTn id="50" presetID="16" presetClass="entr" presetSubtype="21"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par>
                                <p:cTn id="53" presetID="16" presetClass="entr" presetSubtype="21"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arn(inVertical)">
                                      <p:cBhvr>
                                        <p:cTn id="55" dur="500"/>
                                        <p:tgtEl>
                                          <p:spTgt spid="29"/>
                                        </p:tgtEl>
                                      </p:cBhvr>
                                    </p:animEffect>
                                  </p:childTnLst>
                                </p:cTn>
                              </p:par>
                              <p:par>
                                <p:cTn id="56" presetID="16" presetClass="entr" presetSubtype="21"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barn(inVertical)">
                                      <p:cBhvr>
                                        <p:cTn id="58" dur="500"/>
                                        <p:tgtEl>
                                          <p:spTgt spid="55"/>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barn(inVertical)">
                                      <p:cBhvr>
                                        <p:cTn id="61" dur="500"/>
                                        <p:tgtEl>
                                          <p:spTgt spid="56"/>
                                        </p:tgtEl>
                                      </p:cBhvr>
                                    </p:animEffect>
                                  </p:childTnLst>
                                </p:cTn>
                              </p:par>
                              <p:par>
                                <p:cTn id="62" presetID="16" presetClass="entr" presetSubtype="21"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barn(inVertical)">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barn(inVertical)">
                                      <p:cBhvr>
                                        <p:cTn id="69" dur="500"/>
                                        <p:tgtEl>
                                          <p:spTgt spid="3">
                                            <p:txEl>
                                              <p:pRg st="7" end="7"/>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animEffect transition="in" filter="barn(inVertical)">
                                      <p:cBhvr>
                                        <p:cTn id="72" dur="500"/>
                                        <p:tgtEl>
                                          <p:spTgt spid="3">
                                            <p:txEl>
                                              <p:pRg st="8" end="8"/>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barn(inVertical)">
                                      <p:cBhvr>
                                        <p:cTn id="75" dur="500"/>
                                        <p:tgtEl>
                                          <p:spTgt spid="3">
                                            <p:txEl>
                                              <p:pRg st="9" end="9"/>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Effect transition="in" filter="barn(inVertical)">
                                      <p:cBhvr>
                                        <p:cTn id="78" dur="500"/>
                                        <p:tgtEl>
                                          <p:spTgt spid="3">
                                            <p:txEl>
                                              <p:pRg st="10" end="10"/>
                                            </p:txEl>
                                          </p:spTgt>
                                        </p:tgtEl>
                                      </p:cBhvr>
                                    </p:animEffect>
                                  </p:childTnLst>
                                </p:cTn>
                              </p:par>
                              <p:par>
                                <p:cTn id="79" presetID="16" presetClass="entr" presetSubtype="21" fill="hold" nodeType="with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Effect transition="in" filter="barn(inVertical)">
                                      <p:cBhvr>
                                        <p:cTn id="81" dur="500"/>
                                        <p:tgtEl>
                                          <p:spTgt spid="3">
                                            <p:txEl>
                                              <p:pRg st="11" end="11"/>
                                            </p:txEl>
                                          </p:spTgt>
                                        </p:tgtEl>
                                      </p:cBhvr>
                                    </p:animEffect>
                                  </p:childTnLst>
                                </p:cTn>
                              </p:par>
                              <p:par>
                                <p:cTn id="82" presetID="16" presetClass="entr" presetSubtype="21" fill="hold" nodeType="with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barn(inVertical)">
                                      <p:cBhvr>
                                        <p:cTn id="8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9BC5-C4A6-FE96-88FF-77FBF67B1044}"/>
              </a:ext>
            </a:extLst>
          </p:cNvPr>
          <p:cNvSpPr>
            <a:spLocks noGrp="1"/>
          </p:cNvSpPr>
          <p:nvPr>
            <p:ph type="title"/>
          </p:nvPr>
        </p:nvSpPr>
        <p:spPr>
          <a:xfrm>
            <a:off x="577646" y="235089"/>
            <a:ext cx="10131425" cy="457200"/>
          </a:xfrm>
        </p:spPr>
        <p:txBody>
          <a:bodyPr>
            <a:normAutofit fontScale="90000"/>
          </a:bodyPr>
          <a:lstStyle/>
          <a:p>
            <a:r>
              <a:rPr lang="en-US" dirty="0"/>
              <a:t>Python code</a:t>
            </a:r>
          </a:p>
        </p:txBody>
      </p:sp>
      <p:sp>
        <p:nvSpPr>
          <p:cNvPr id="3" name="Content Placeholder 2">
            <a:extLst>
              <a:ext uri="{FF2B5EF4-FFF2-40B4-BE49-F238E27FC236}">
                <a16:creationId xmlns:a16="http://schemas.microsoft.com/office/drawing/2014/main" id="{D63FF7A8-5A65-0620-34E3-36BCB5F80405}"/>
              </a:ext>
            </a:extLst>
          </p:cNvPr>
          <p:cNvSpPr>
            <a:spLocks noGrp="1"/>
          </p:cNvSpPr>
          <p:nvPr>
            <p:ph idx="1"/>
          </p:nvPr>
        </p:nvSpPr>
        <p:spPr>
          <a:xfrm>
            <a:off x="325768" y="861380"/>
            <a:ext cx="6231366" cy="5970495"/>
          </a:xfrm>
        </p:spPr>
        <p:txBody>
          <a:bodyPr>
            <a:normAutofit/>
          </a:bodyPr>
          <a:lstStyle/>
          <a:p>
            <a:pPr marL="0" indent="0">
              <a:buNone/>
            </a:pPr>
            <a:r>
              <a:rPr lang="en-US" sz="1700" dirty="0" err="1"/>
              <a:t>ClosestPairDivideAndConquer</a:t>
            </a:r>
            <a:r>
              <a:rPr lang="en-US" sz="1700" dirty="0"/>
              <a:t>(points):</a:t>
            </a:r>
          </a:p>
          <a:p>
            <a:pPr marL="0" indent="0">
              <a:buNone/>
            </a:pPr>
            <a:r>
              <a:rPr lang="en-US" sz="1700" dirty="0"/>
              <a:t>    if </a:t>
            </a:r>
            <a:r>
              <a:rPr lang="en-US" sz="1700" dirty="0" err="1"/>
              <a:t>len</a:t>
            </a:r>
            <a:r>
              <a:rPr lang="en-US" sz="1700" dirty="0"/>
              <a:t>(points) &lt;= 3:</a:t>
            </a:r>
          </a:p>
          <a:p>
            <a:pPr marL="0" indent="0">
              <a:buNone/>
            </a:pPr>
            <a:r>
              <a:rPr lang="en-US" sz="1700" dirty="0"/>
              <a:t>        return </a:t>
            </a:r>
            <a:r>
              <a:rPr lang="en-US" sz="1700" dirty="0" err="1"/>
              <a:t>ClosestPairBruteForce</a:t>
            </a:r>
            <a:r>
              <a:rPr lang="en-US" sz="1700" dirty="0"/>
              <a:t>(points)</a:t>
            </a:r>
          </a:p>
          <a:p>
            <a:pPr marL="0" indent="0">
              <a:buNone/>
            </a:pPr>
            <a:endParaRPr lang="en-US" sz="1700" dirty="0"/>
          </a:p>
          <a:p>
            <a:pPr marL="0" indent="0">
              <a:buNone/>
            </a:pPr>
            <a:r>
              <a:rPr lang="en-US" sz="1700" dirty="0"/>
              <a:t>    mid = </a:t>
            </a:r>
            <a:r>
              <a:rPr lang="en-US" sz="1700" dirty="0" err="1"/>
              <a:t>len</a:t>
            </a:r>
            <a:r>
              <a:rPr lang="en-US" sz="1700" dirty="0"/>
              <a:t>(points) // 2</a:t>
            </a:r>
          </a:p>
          <a:p>
            <a:pPr marL="0" indent="0">
              <a:buNone/>
            </a:pPr>
            <a:r>
              <a:rPr lang="en-US" sz="1700" dirty="0"/>
              <a:t>    </a:t>
            </a:r>
            <a:r>
              <a:rPr lang="en-US" sz="1700" dirty="0" err="1"/>
              <a:t>leftPoints</a:t>
            </a:r>
            <a:r>
              <a:rPr lang="en-US" sz="1700" dirty="0"/>
              <a:t> = points[:mid]</a:t>
            </a:r>
          </a:p>
          <a:p>
            <a:pPr marL="0" indent="0">
              <a:buNone/>
            </a:pPr>
            <a:r>
              <a:rPr lang="en-US" sz="1700" dirty="0"/>
              <a:t>    </a:t>
            </a:r>
            <a:r>
              <a:rPr lang="en-US" sz="1700" dirty="0" err="1"/>
              <a:t>rightPoints</a:t>
            </a:r>
            <a:r>
              <a:rPr lang="en-US" sz="1700" dirty="0"/>
              <a:t> = points[mid:]</a:t>
            </a:r>
          </a:p>
          <a:p>
            <a:pPr marL="0" indent="0">
              <a:buNone/>
            </a:pPr>
            <a:endParaRPr lang="en-US" sz="1700" dirty="0"/>
          </a:p>
          <a:p>
            <a:pPr marL="0" indent="0">
              <a:buNone/>
            </a:pPr>
            <a:r>
              <a:rPr lang="en-US" sz="1700" dirty="0"/>
              <a:t>    </a:t>
            </a:r>
            <a:r>
              <a:rPr lang="en-US" sz="1700" dirty="0" err="1"/>
              <a:t>leftMinDistance</a:t>
            </a:r>
            <a:r>
              <a:rPr lang="en-US" sz="1700" dirty="0"/>
              <a:t>, </a:t>
            </a:r>
            <a:r>
              <a:rPr lang="en-US" sz="1700" dirty="0" err="1"/>
              <a:t>leftClosestPair</a:t>
            </a:r>
            <a:r>
              <a:rPr lang="en-US" sz="1700" dirty="0"/>
              <a:t> = </a:t>
            </a:r>
            <a:r>
              <a:rPr lang="en-US" sz="1700" dirty="0" err="1"/>
              <a:t>ClosestPairDivideAndConquer</a:t>
            </a:r>
            <a:r>
              <a:rPr lang="en-US" sz="1700" dirty="0"/>
              <a:t>(</a:t>
            </a:r>
            <a:r>
              <a:rPr lang="en-US" sz="1700" dirty="0" err="1"/>
              <a:t>leftPoints</a:t>
            </a:r>
            <a:r>
              <a:rPr lang="en-US" sz="1700" dirty="0"/>
              <a:t>)</a:t>
            </a:r>
          </a:p>
          <a:p>
            <a:pPr marL="0" indent="0">
              <a:buNone/>
            </a:pPr>
            <a:r>
              <a:rPr lang="en-US" sz="1700" dirty="0"/>
              <a:t>    </a:t>
            </a:r>
            <a:r>
              <a:rPr lang="en-US" sz="1700" dirty="0" err="1"/>
              <a:t>rightMinDistance</a:t>
            </a:r>
            <a:r>
              <a:rPr lang="en-US" sz="1700" dirty="0"/>
              <a:t>, </a:t>
            </a:r>
            <a:r>
              <a:rPr lang="en-US" sz="1700" dirty="0" err="1"/>
              <a:t>rightClosestPair</a:t>
            </a:r>
            <a:r>
              <a:rPr lang="en-US" sz="1700" dirty="0"/>
              <a:t> = </a:t>
            </a:r>
            <a:r>
              <a:rPr lang="en-US" sz="1700" dirty="0" err="1"/>
              <a:t>ClosestPairDivideAndConquer</a:t>
            </a:r>
            <a:r>
              <a:rPr lang="en-US" sz="1700" dirty="0"/>
              <a:t>(</a:t>
            </a:r>
            <a:r>
              <a:rPr lang="en-US" sz="1700" dirty="0" err="1"/>
              <a:t>rightPoints</a:t>
            </a:r>
            <a:r>
              <a:rPr lang="en-US" sz="1700" dirty="0"/>
              <a:t>)</a:t>
            </a:r>
          </a:p>
          <a:p>
            <a:pPr marL="0" indent="0">
              <a:buNone/>
            </a:pPr>
            <a:endParaRPr lang="en-US" sz="1700" dirty="0"/>
          </a:p>
          <a:p>
            <a:pPr marL="0" indent="0">
              <a:buNone/>
            </a:pPr>
            <a:r>
              <a:rPr lang="en-US" sz="1700" dirty="0"/>
              <a:t>    </a:t>
            </a:r>
            <a:r>
              <a:rPr lang="en-US" sz="1700" dirty="0" err="1"/>
              <a:t>minDistance</a:t>
            </a:r>
            <a:r>
              <a:rPr lang="en-US" sz="1700" dirty="0"/>
              <a:t> = min(</a:t>
            </a:r>
            <a:r>
              <a:rPr lang="en-US" sz="1700" dirty="0" err="1"/>
              <a:t>leftMinDistance</a:t>
            </a:r>
            <a:r>
              <a:rPr lang="en-US" sz="1700" dirty="0"/>
              <a:t>, </a:t>
            </a:r>
            <a:r>
              <a:rPr lang="en-US" sz="1700" dirty="0" err="1"/>
              <a:t>rightMinDistance</a:t>
            </a:r>
            <a:r>
              <a:rPr lang="en-US" sz="1700" dirty="0"/>
              <a:t>)</a:t>
            </a:r>
          </a:p>
          <a:p>
            <a:pPr marL="0" indent="0">
              <a:buNone/>
            </a:pPr>
            <a:r>
              <a:rPr lang="en-US" sz="1700" dirty="0"/>
              <a:t>    </a:t>
            </a:r>
            <a:r>
              <a:rPr lang="en-US" sz="1700" dirty="0" err="1"/>
              <a:t>closestPair</a:t>
            </a:r>
            <a:r>
              <a:rPr lang="en-US" sz="1700" dirty="0"/>
              <a:t> = None</a:t>
            </a:r>
          </a:p>
          <a:p>
            <a:pPr marL="0" indent="0">
              <a:buNone/>
            </a:pPr>
            <a:endParaRPr lang="en-US" dirty="0"/>
          </a:p>
        </p:txBody>
      </p:sp>
      <p:sp>
        <p:nvSpPr>
          <p:cNvPr id="4" name="TextBox 3">
            <a:extLst>
              <a:ext uri="{FF2B5EF4-FFF2-40B4-BE49-F238E27FC236}">
                <a16:creationId xmlns:a16="http://schemas.microsoft.com/office/drawing/2014/main" id="{9DBDEF45-B44D-8A9B-367F-7BAC69B43F9F}"/>
              </a:ext>
            </a:extLst>
          </p:cNvPr>
          <p:cNvSpPr txBox="1"/>
          <p:nvPr/>
        </p:nvSpPr>
        <p:spPr>
          <a:xfrm>
            <a:off x="6859228" y="861380"/>
            <a:ext cx="4686299" cy="5632311"/>
          </a:xfrm>
          <a:prstGeom prst="rect">
            <a:avLst/>
          </a:prstGeom>
          <a:noFill/>
        </p:spPr>
        <p:txBody>
          <a:bodyPr wrap="square" rtlCol="0">
            <a:spAutoFit/>
          </a:bodyPr>
          <a:lstStyle/>
          <a:p>
            <a:endParaRPr lang="en-US" dirty="0"/>
          </a:p>
          <a:p>
            <a:r>
              <a:rPr lang="en-US" dirty="0"/>
              <a:t>    if </a:t>
            </a:r>
            <a:r>
              <a:rPr lang="en-US" dirty="0" err="1"/>
              <a:t>minDistance</a:t>
            </a:r>
            <a:r>
              <a:rPr lang="en-US" dirty="0"/>
              <a:t> == </a:t>
            </a:r>
            <a:r>
              <a:rPr lang="en-US" dirty="0" err="1"/>
              <a:t>leftMinDistance</a:t>
            </a:r>
            <a:r>
              <a:rPr lang="en-US" dirty="0"/>
              <a:t>:</a:t>
            </a:r>
          </a:p>
          <a:p>
            <a:r>
              <a:rPr lang="en-US" dirty="0"/>
              <a:t>        </a:t>
            </a:r>
            <a:r>
              <a:rPr lang="en-US" dirty="0" err="1"/>
              <a:t>closestPair</a:t>
            </a:r>
            <a:r>
              <a:rPr lang="en-US" dirty="0"/>
              <a:t> = </a:t>
            </a:r>
            <a:r>
              <a:rPr lang="en-US" dirty="0" err="1"/>
              <a:t>leftClosestPair</a:t>
            </a:r>
            <a:endParaRPr lang="en-US" dirty="0"/>
          </a:p>
          <a:p>
            <a:r>
              <a:rPr lang="en-US" dirty="0"/>
              <a:t>    else:</a:t>
            </a:r>
          </a:p>
          <a:p>
            <a:r>
              <a:rPr lang="en-US" dirty="0"/>
              <a:t>        </a:t>
            </a:r>
            <a:r>
              <a:rPr lang="en-US" dirty="0" err="1"/>
              <a:t>closestPair</a:t>
            </a:r>
            <a:r>
              <a:rPr lang="en-US" dirty="0"/>
              <a:t> = </a:t>
            </a:r>
            <a:r>
              <a:rPr lang="en-US" dirty="0" err="1"/>
              <a:t>rightClosestPair</a:t>
            </a:r>
            <a:endParaRPr lang="en-US" dirty="0"/>
          </a:p>
          <a:p>
            <a:endParaRPr lang="en-US" dirty="0"/>
          </a:p>
          <a:p>
            <a:r>
              <a:rPr lang="en-US" dirty="0"/>
              <a:t>    </a:t>
            </a:r>
            <a:r>
              <a:rPr lang="en-US" dirty="0" err="1"/>
              <a:t>midStrip</a:t>
            </a:r>
            <a:r>
              <a:rPr lang="en-US" dirty="0"/>
              <a:t> = []</a:t>
            </a:r>
          </a:p>
          <a:p>
            <a:r>
              <a:rPr lang="en-US" dirty="0"/>
              <a:t>    for point in points:</a:t>
            </a:r>
          </a:p>
          <a:p>
            <a:r>
              <a:rPr lang="en-US" dirty="0"/>
              <a:t>        if abs(point[0] - points[mid][0]) &lt; </a:t>
            </a:r>
            <a:r>
              <a:rPr lang="en-US" dirty="0" err="1"/>
              <a:t>minDistance</a:t>
            </a:r>
            <a:r>
              <a:rPr lang="en-US" dirty="0"/>
              <a:t>:</a:t>
            </a:r>
          </a:p>
          <a:p>
            <a:r>
              <a:rPr lang="en-US" dirty="0"/>
              <a:t>            </a:t>
            </a:r>
            <a:r>
              <a:rPr lang="en-US" dirty="0" err="1"/>
              <a:t>midStrip.append</a:t>
            </a:r>
            <a:r>
              <a:rPr lang="en-US" dirty="0"/>
              <a:t>(point)</a:t>
            </a:r>
          </a:p>
          <a:p>
            <a:endParaRPr lang="en-US" dirty="0"/>
          </a:p>
          <a:p>
            <a:r>
              <a:rPr lang="en-US" dirty="0"/>
              <a:t>    </a:t>
            </a:r>
            <a:r>
              <a:rPr lang="en-US" dirty="0" err="1"/>
              <a:t>stripMinDistance</a:t>
            </a:r>
            <a:r>
              <a:rPr lang="en-US" dirty="0"/>
              <a:t>, </a:t>
            </a:r>
            <a:r>
              <a:rPr lang="en-US" dirty="0" err="1"/>
              <a:t>stripClosestPair</a:t>
            </a:r>
            <a:r>
              <a:rPr lang="en-US" dirty="0"/>
              <a:t> = </a:t>
            </a:r>
            <a:r>
              <a:rPr lang="en-US" dirty="0" err="1"/>
              <a:t>ClosestPairStrip</a:t>
            </a:r>
            <a:r>
              <a:rPr lang="en-US" dirty="0"/>
              <a:t>(</a:t>
            </a:r>
            <a:r>
              <a:rPr lang="en-US" dirty="0" err="1"/>
              <a:t>midStrip</a:t>
            </a:r>
            <a:r>
              <a:rPr lang="en-US" dirty="0"/>
              <a:t>, </a:t>
            </a:r>
            <a:r>
              <a:rPr lang="en-US" dirty="0" err="1"/>
              <a:t>minDistance</a:t>
            </a:r>
            <a:r>
              <a:rPr lang="en-US" dirty="0"/>
              <a:t>)</a:t>
            </a:r>
          </a:p>
          <a:p>
            <a:endParaRPr lang="en-US" dirty="0"/>
          </a:p>
          <a:p>
            <a:r>
              <a:rPr lang="en-US" dirty="0"/>
              <a:t>    if </a:t>
            </a:r>
            <a:r>
              <a:rPr lang="en-US" dirty="0" err="1"/>
              <a:t>stripMinDistance</a:t>
            </a:r>
            <a:r>
              <a:rPr lang="en-US" dirty="0"/>
              <a:t> &lt; </a:t>
            </a:r>
            <a:r>
              <a:rPr lang="en-US" dirty="0" err="1"/>
              <a:t>minDistance</a:t>
            </a:r>
            <a:r>
              <a:rPr lang="en-US" dirty="0"/>
              <a:t>:</a:t>
            </a:r>
          </a:p>
          <a:p>
            <a:r>
              <a:rPr lang="en-US" dirty="0"/>
              <a:t>        </a:t>
            </a:r>
            <a:r>
              <a:rPr lang="en-US" dirty="0" err="1"/>
              <a:t>minDistance</a:t>
            </a:r>
            <a:r>
              <a:rPr lang="en-US" dirty="0"/>
              <a:t> = </a:t>
            </a:r>
            <a:r>
              <a:rPr lang="en-US" dirty="0" err="1"/>
              <a:t>stripMinDistance</a:t>
            </a:r>
            <a:endParaRPr lang="en-US" dirty="0"/>
          </a:p>
          <a:p>
            <a:r>
              <a:rPr lang="en-US" dirty="0"/>
              <a:t>        </a:t>
            </a:r>
            <a:r>
              <a:rPr lang="en-US" dirty="0" err="1"/>
              <a:t>closestPair</a:t>
            </a:r>
            <a:r>
              <a:rPr lang="en-US" dirty="0"/>
              <a:t> = </a:t>
            </a:r>
            <a:r>
              <a:rPr lang="en-US" dirty="0" err="1"/>
              <a:t>stripClosestPair</a:t>
            </a:r>
            <a:endParaRPr lang="en-US" dirty="0"/>
          </a:p>
          <a:p>
            <a:endParaRPr lang="en-US" dirty="0"/>
          </a:p>
          <a:p>
            <a:r>
              <a:rPr lang="en-US" dirty="0"/>
              <a:t>    return </a:t>
            </a:r>
            <a:r>
              <a:rPr lang="en-US" dirty="0" err="1"/>
              <a:t>minDistance</a:t>
            </a:r>
            <a:r>
              <a:rPr lang="en-US" dirty="0"/>
              <a:t>, </a:t>
            </a:r>
            <a:r>
              <a:rPr lang="en-US" dirty="0" err="1"/>
              <a:t>closestPair</a:t>
            </a:r>
            <a:endParaRPr lang="en-US" dirty="0"/>
          </a:p>
        </p:txBody>
      </p:sp>
    </p:spTree>
    <p:extLst>
      <p:ext uri="{BB962C8B-B14F-4D97-AF65-F5344CB8AC3E}">
        <p14:creationId xmlns:p14="http://schemas.microsoft.com/office/powerpoint/2010/main" val="29992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arn(inVertical)">
                                      <p:cBhvr>
                                        <p:cTn id="33" dur="500"/>
                                        <p:tgtEl>
                                          <p:spTgt spid="3">
                                            <p:txEl>
                                              <p:pRg st="9" end="9"/>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barn(inVertical)">
                                      <p:cBhvr>
                                        <p:cTn id="36" dur="500"/>
                                        <p:tgtEl>
                                          <p:spTgt spid="3">
                                            <p:txEl>
                                              <p:pRg st="11" end="11"/>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barn(inVertical)">
                                      <p:cBhvr>
                                        <p:cTn id="39" dur="500"/>
                                        <p:tgtEl>
                                          <p:spTgt spid="3">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barn(inVertical)">
                                      <p:cBhvr>
                                        <p:cTn id="44" dur="500"/>
                                        <p:tgtEl>
                                          <p:spTgt spid="4">
                                            <p:txEl>
                                              <p:pRg st="1" end="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barn(inVertical)">
                                      <p:cBhvr>
                                        <p:cTn id="47" dur="500"/>
                                        <p:tgtEl>
                                          <p:spTgt spid="4">
                                            <p:txEl>
                                              <p:pRg st="2" end="2"/>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barn(inVertical)">
                                      <p:cBhvr>
                                        <p:cTn id="50" dur="500"/>
                                        <p:tgtEl>
                                          <p:spTgt spid="4">
                                            <p:txEl>
                                              <p:pRg st="3" end="3"/>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barn(inVertical)">
                                      <p:cBhvr>
                                        <p:cTn id="53" dur="500"/>
                                        <p:tgtEl>
                                          <p:spTgt spid="4">
                                            <p:txEl>
                                              <p:pRg st="4" end="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barn(inVertical)">
                                      <p:cBhvr>
                                        <p:cTn id="56" dur="500"/>
                                        <p:tgtEl>
                                          <p:spTgt spid="4">
                                            <p:txEl>
                                              <p:pRg st="6" end="6"/>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barn(inVertical)">
                                      <p:cBhvr>
                                        <p:cTn id="59" dur="500"/>
                                        <p:tgtEl>
                                          <p:spTgt spid="4">
                                            <p:txEl>
                                              <p:pRg st="7" end="7"/>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barn(inVertical)">
                                      <p:cBhvr>
                                        <p:cTn id="62" dur="500"/>
                                        <p:tgtEl>
                                          <p:spTgt spid="4">
                                            <p:txEl>
                                              <p:pRg st="8" end="8"/>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barn(inVertical)">
                                      <p:cBhvr>
                                        <p:cTn id="65" dur="500"/>
                                        <p:tgtEl>
                                          <p:spTgt spid="4">
                                            <p:txEl>
                                              <p:pRg st="9" end="9"/>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barn(inVertical)">
                                      <p:cBhvr>
                                        <p:cTn id="68" dur="500"/>
                                        <p:tgtEl>
                                          <p:spTgt spid="4">
                                            <p:txEl>
                                              <p:pRg st="11" end="11"/>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4">
                                            <p:txEl>
                                              <p:pRg st="13" end="13"/>
                                            </p:txEl>
                                          </p:spTgt>
                                        </p:tgtEl>
                                        <p:attrNameLst>
                                          <p:attrName>style.visibility</p:attrName>
                                        </p:attrNameLst>
                                      </p:cBhvr>
                                      <p:to>
                                        <p:strVal val="visible"/>
                                      </p:to>
                                    </p:set>
                                    <p:animEffect transition="in" filter="barn(inVertical)">
                                      <p:cBhvr>
                                        <p:cTn id="71" dur="500"/>
                                        <p:tgtEl>
                                          <p:spTgt spid="4">
                                            <p:txEl>
                                              <p:pRg st="13" end="13"/>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4">
                                            <p:txEl>
                                              <p:pRg st="14" end="14"/>
                                            </p:txEl>
                                          </p:spTgt>
                                        </p:tgtEl>
                                        <p:attrNameLst>
                                          <p:attrName>style.visibility</p:attrName>
                                        </p:attrNameLst>
                                      </p:cBhvr>
                                      <p:to>
                                        <p:strVal val="visible"/>
                                      </p:to>
                                    </p:set>
                                    <p:animEffect transition="in" filter="barn(inVertical)">
                                      <p:cBhvr>
                                        <p:cTn id="74" dur="500"/>
                                        <p:tgtEl>
                                          <p:spTgt spid="4">
                                            <p:txEl>
                                              <p:pRg st="14" end="14"/>
                                            </p:txEl>
                                          </p:spTgt>
                                        </p:tgtEl>
                                      </p:cBhvr>
                                    </p:animEffect>
                                  </p:childTnLst>
                                </p:cTn>
                              </p:par>
                              <p:par>
                                <p:cTn id="75" presetID="16" presetClass="entr" presetSubtype="21" fill="hold" nodeType="with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animEffect transition="in" filter="barn(inVertical)">
                                      <p:cBhvr>
                                        <p:cTn id="77" dur="500"/>
                                        <p:tgtEl>
                                          <p:spTgt spid="4">
                                            <p:txEl>
                                              <p:pRg st="15" end="15"/>
                                            </p:txEl>
                                          </p:spTgt>
                                        </p:tgtEl>
                                      </p:cBhvr>
                                    </p:animEffect>
                                  </p:childTnLst>
                                </p:cTn>
                              </p:par>
                              <p:par>
                                <p:cTn id="78" presetID="16" presetClass="entr" presetSubtype="21" fill="hold" nodeType="withEffect">
                                  <p:stCondLst>
                                    <p:cond delay="0"/>
                                  </p:stCondLst>
                                  <p:childTnLst>
                                    <p:set>
                                      <p:cBhvr>
                                        <p:cTn id="79" dur="1" fill="hold">
                                          <p:stCondLst>
                                            <p:cond delay="0"/>
                                          </p:stCondLst>
                                        </p:cTn>
                                        <p:tgtEl>
                                          <p:spTgt spid="4">
                                            <p:txEl>
                                              <p:pRg st="17" end="17"/>
                                            </p:txEl>
                                          </p:spTgt>
                                        </p:tgtEl>
                                        <p:attrNameLst>
                                          <p:attrName>style.visibility</p:attrName>
                                        </p:attrNameLst>
                                      </p:cBhvr>
                                      <p:to>
                                        <p:strVal val="visible"/>
                                      </p:to>
                                    </p:set>
                                    <p:animEffect transition="in" filter="barn(inVertical)">
                                      <p:cBhvr>
                                        <p:cTn id="80"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748</TotalTime>
  <Words>1089</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Google Sans</vt:lpstr>
      <vt:lpstr>Wingdings</vt:lpstr>
      <vt:lpstr>Celestial</vt:lpstr>
      <vt:lpstr>Closest Pair of Points using Divide and Conquer Algorithm </vt:lpstr>
      <vt:lpstr>Divide and Conquer Algorithm</vt:lpstr>
      <vt:lpstr>Closest Pair problem:</vt:lpstr>
      <vt:lpstr>Closest Pair (Divide and Conquer)</vt:lpstr>
      <vt:lpstr>PowerPoint Presentation</vt:lpstr>
      <vt:lpstr>PowerPoint Presentation</vt:lpstr>
      <vt:lpstr>PowerPoint Presentation</vt:lpstr>
      <vt:lpstr>PowerPoint Presentation</vt:lpstr>
      <vt:lpstr>Python code</vt:lpstr>
      <vt:lpstr>The divide-and-conquer algorithm efficiently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{Closest Pair of Points using Divide and Conquer Algorithm} </dc:title>
  <dc:creator>Ola elbanna</dc:creator>
  <cp:lastModifiedBy>Ola elbanna</cp:lastModifiedBy>
  <cp:revision>50</cp:revision>
  <dcterms:created xsi:type="dcterms:W3CDTF">2023-12-08T21:58:47Z</dcterms:created>
  <dcterms:modified xsi:type="dcterms:W3CDTF">2023-12-30T14:55:28Z</dcterms:modified>
</cp:coreProperties>
</file>