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4" autoAdjust="0"/>
    <p:restoredTop sz="94660"/>
  </p:normalViewPr>
  <p:slideViewPr>
    <p:cSldViewPr snapToGrid="0" showGuides="1">
      <p:cViewPr>
        <p:scale>
          <a:sx n="30" d="100"/>
          <a:sy n="30" d="100"/>
        </p:scale>
        <p:origin x="926" y="-346"/>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549398380413006E-2"/>
          <c:y val="2.6497957862263728E-2"/>
          <c:w val="0.90995135263369498"/>
          <c:h val="0.77720382484529349"/>
        </c:manualLayout>
      </c:layout>
      <c:barChart>
        <c:barDir val="col"/>
        <c:grouping val="clustered"/>
        <c:varyColors val="0"/>
        <c:ser>
          <c:idx val="0"/>
          <c:order val="0"/>
          <c:tx>
            <c:strRef>
              <c:f>Sheet1!$B$1</c:f>
              <c:strCache>
                <c:ptCount val="1"/>
                <c:pt idx="0">
                  <c:v>Cosine Similarity</c:v>
                </c:pt>
              </c:strCache>
            </c:strRef>
          </c:tx>
          <c:spPr>
            <a:solidFill>
              <a:schemeClr val="accent6"/>
            </a:solidFill>
            <a:ln>
              <a:noFill/>
            </a:ln>
            <a:effectLst/>
          </c:spPr>
          <c:invertIfNegative val="0"/>
          <c:dLbls>
            <c:dLbl>
              <c:idx val="0"/>
              <c:tx>
                <c:rich>
                  <a:bodyPr/>
                  <a:lstStyle/>
                  <a:p>
                    <a:fld id="{85742945-2F35-43A7-B408-25C731D73F4C}" type="VALUE">
                      <a:rPr lang="en-US" sz="20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778-48B9-9FAC-12B7B2248A34}"/>
                </c:ext>
              </c:extLst>
            </c:dLbl>
            <c:dLbl>
              <c:idx val="1"/>
              <c:tx>
                <c:rich>
                  <a:bodyPr/>
                  <a:lstStyle/>
                  <a:p>
                    <a:fld id="{A6256F03-900C-4AD4-9569-8DAFAFFBF245}" type="VALUE">
                      <a:rPr lang="en-US" sz="20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778-48B9-9FAC-12B7B2248A34}"/>
                </c:ext>
              </c:extLst>
            </c:dLbl>
            <c:dLbl>
              <c:idx val="2"/>
              <c:tx>
                <c:rich>
                  <a:bodyPr rot="0" spcFirstLastPara="1" vertOverflow="ellipsis" vert="horz" wrap="square" lIns="38100" tIns="19050" rIns="38100" bIns="19050" anchor="ctr" anchorCtr="1">
                    <a:noAutofit/>
                  </a:bodyPr>
                  <a:lstStyle/>
                  <a:p>
                    <a:pPr>
                      <a:defRPr sz="1197" b="0" i="0" u="none" strike="noStrike" kern="1200" baseline="0">
                        <a:solidFill>
                          <a:schemeClr val="dk1">
                            <a:lumMod val="75000"/>
                            <a:lumOff val="25000"/>
                          </a:schemeClr>
                        </a:solidFill>
                        <a:latin typeface="+mn-lt"/>
                        <a:ea typeface="+mn-ea"/>
                        <a:cs typeface="+mn-cs"/>
                      </a:defRPr>
                    </a:pPr>
                    <a:fld id="{08168436-4FF5-4FCF-AD37-494B55C8357E}" type="VALUE">
                      <a:rPr lang="en-US" sz="2000"/>
                      <a:pPr>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3145045305735048E-2"/>
                      <c:h val="5.4259665257551895E-2"/>
                    </c:manualLayout>
                  </c15:layout>
                  <c15:dlblFieldTable/>
                  <c15:showDataLabelsRange val="0"/>
                </c:ext>
                <c:ext xmlns:c16="http://schemas.microsoft.com/office/drawing/2014/chart" uri="{C3380CC4-5D6E-409C-BE32-E72D297353CC}">
                  <c16:uniqueId val="{00000002-7778-48B9-9FAC-12B7B2248A3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LSTM</c:v>
                </c:pt>
                <c:pt idx="1">
                  <c:v>BiLSTM</c:v>
                </c:pt>
                <c:pt idx="2">
                  <c:v>Transformer </c:v>
                </c:pt>
              </c:strCache>
            </c:strRef>
          </c:cat>
          <c:val>
            <c:numRef>
              <c:f>Sheet1!$B$2:$B$4</c:f>
              <c:numCache>
                <c:formatCode>General</c:formatCode>
                <c:ptCount val="3"/>
                <c:pt idx="0">
                  <c:v>61.5</c:v>
                </c:pt>
                <c:pt idx="1">
                  <c:v>66.2</c:v>
                </c:pt>
                <c:pt idx="2">
                  <c:v>91.8</c:v>
                </c:pt>
              </c:numCache>
            </c:numRef>
          </c:val>
          <c:extLst>
            <c:ext xmlns:c16="http://schemas.microsoft.com/office/drawing/2014/chart" uri="{C3380CC4-5D6E-409C-BE32-E72D297353CC}">
              <c16:uniqueId val="{00000003-7778-48B9-9FAC-12B7B2248A34}"/>
            </c:ext>
          </c:extLst>
        </c:ser>
        <c:ser>
          <c:idx val="1"/>
          <c:order val="1"/>
          <c:tx>
            <c:strRef>
              <c:f>Sheet1!$C$1</c:f>
              <c:strCache>
                <c:ptCount val="1"/>
                <c:pt idx="0">
                  <c:v>Blue</c:v>
                </c:pt>
              </c:strCache>
            </c:strRef>
          </c:tx>
          <c:spPr>
            <a:solidFill>
              <a:schemeClr val="accent5"/>
            </a:solidFill>
            <a:ln>
              <a:noFill/>
            </a:ln>
            <a:effectLst/>
          </c:spPr>
          <c:invertIfNegative val="0"/>
          <c:dLbls>
            <c:dLbl>
              <c:idx val="0"/>
              <c:tx>
                <c:rich>
                  <a:bodyPr/>
                  <a:lstStyle/>
                  <a:p>
                    <a:fld id="{0CFBD69F-DC7E-4D51-B8E7-2096FF387ADE}" type="VALUE">
                      <a:rPr lang="en-US" sz="20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778-48B9-9FAC-12B7B2248A34}"/>
                </c:ext>
              </c:extLst>
            </c:dLbl>
            <c:dLbl>
              <c:idx val="1"/>
              <c:tx>
                <c:rich>
                  <a:bodyPr/>
                  <a:lstStyle/>
                  <a:p>
                    <a:fld id="{981A4BAB-4AAF-4A3B-B7DC-F06CA7009729}" type="VALUE">
                      <a:rPr lang="en-US" sz="20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778-48B9-9FAC-12B7B2248A34}"/>
                </c:ext>
              </c:extLst>
            </c:dLbl>
            <c:dLbl>
              <c:idx val="2"/>
              <c:tx>
                <c:rich>
                  <a:bodyPr/>
                  <a:lstStyle/>
                  <a:p>
                    <a:fld id="{714D442B-A414-40B0-B8BD-515A95BD4CDB}" type="VALUE">
                      <a:rPr lang="en-US" sz="20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7778-48B9-9FAC-12B7B2248A3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LSTM</c:v>
                </c:pt>
                <c:pt idx="1">
                  <c:v>BiLSTM</c:v>
                </c:pt>
                <c:pt idx="2">
                  <c:v>Transformer </c:v>
                </c:pt>
              </c:strCache>
            </c:strRef>
          </c:cat>
          <c:val>
            <c:numRef>
              <c:f>Sheet1!$C$2:$C$4</c:f>
              <c:numCache>
                <c:formatCode>General</c:formatCode>
                <c:ptCount val="3"/>
                <c:pt idx="0">
                  <c:v>42.7</c:v>
                </c:pt>
                <c:pt idx="1">
                  <c:v>45.6</c:v>
                </c:pt>
                <c:pt idx="2">
                  <c:v>63.1</c:v>
                </c:pt>
              </c:numCache>
            </c:numRef>
          </c:val>
          <c:extLst>
            <c:ext xmlns:c16="http://schemas.microsoft.com/office/drawing/2014/chart" uri="{C3380CC4-5D6E-409C-BE32-E72D297353CC}">
              <c16:uniqueId val="{00000007-7778-48B9-9FAC-12B7B2248A34}"/>
            </c:ext>
          </c:extLst>
        </c:ser>
        <c:dLbls>
          <c:showLegendKey val="0"/>
          <c:showVal val="0"/>
          <c:showCatName val="0"/>
          <c:showSerName val="0"/>
          <c:showPercent val="0"/>
          <c:showBubbleSize val="0"/>
        </c:dLbls>
        <c:gapWidth val="267"/>
        <c:overlap val="-43"/>
        <c:axId val="776631920"/>
        <c:axId val="776629040"/>
      </c:barChart>
      <c:catAx>
        <c:axId val="77663192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cap="none" spc="0" normalizeH="0" baseline="0">
                <a:solidFill>
                  <a:schemeClr val="dk1">
                    <a:lumMod val="65000"/>
                    <a:lumOff val="35000"/>
                  </a:schemeClr>
                </a:solidFill>
                <a:latin typeface="+mn-lt"/>
                <a:ea typeface="+mn-ea"/>
                <a:cs typeface="+mn-cs"/>
              </a:defRPr>
            </a:pPr>
            <a:endParaRPr lang="en-US"/>
          </a:p>
        </c:txPr>
        <c:crossAx val="776629040"/>
        <c:crosses val="autoZero"/>
        <c:auto val="1"/>
        <c:lblAlgn val="ctr"/>
        <c:lblOffset val="100"/>
        <c:noMultiLvlLbl val="0"/>
      </c:catAx>
      <c:valAx>
        <c:axId val="77662904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76631920"/>
        <c:crosses val="autoZero"/>
        <c:crossBetween val="between"/>
      </c:valAx>
      <c:spPr>
        <a:pattFill prst="ltDnDiag">
          <a:fgClr>
            <a:schemeClr val="dk1">
              <a:lumMod val="15000"/>
              <a:lumOff val="85000"/>
            </a:schemeClr>
          </a:fgClr>
          <a:bgClr>
            <a:schemeClr val="lt1"/>
          </a:bgClr>
        </a:pattFill>
        <a:ln>
          <a:noFill/>
        </a:ln>
        <a:effectLst/>
      </c:spPr>
    </c:plotArea>
    <c:legend>
      <c:legendPos val="b"/>
      <c:legendEntry>
        <c:idx val="0"/>
        <c:txPr>
          <a:bodyPr rot="0" spcFirstLastPara="1" vertOverflow="ellipsis" vert="horz" wrap="square" anchor="ctr" anchorCtr="1"/>
          <a:lstStyle/>
          <a:p>
            <a:pPr>
              <a:defRPr sz="2400" b="0" i="0" u="none" strike="noStrike" kern="1200" baseline="0">
                <a:solidFill>
                  <a:schemeClr val="dk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dk1">
                    <a:lumMod val="65000"/>
                    <a:lumOff val="35000"/>
                  </a:schemeClr>
                </a:solidFill>
                <a:latin typeface="+mn-lt"/>
                <a:ea typeface="+mn-ea"/>
                <a:cs typeface="+mn-cs"/>
              </a:defRPr>
            </a:pPr>
            <a:endParaRPr lang="en-US"/>
          </a:p>
        </c:txPr>
      </c:legendEntry>
      <c:layout>
        <c:manualLayout>
          <c:xMode val="edge"/>
          <c:yMode val="edge"/>
          <c:x val="0.42492449044158614"/>
          <c:y val="0.93404058670377654"/>
          <c:w val="0.26328238347850003"/>
          <c:h val="6.595941329622341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548493938257718"/>
          <c:y val="0.1312251319921294"/>
          <c:w val="0.84849937518091512"/>
          <c:h val="0.67845924894716869"/>
        </c:manualLayout>
      </c:layout>
      <c:barChart>
        <c:barDir val="col"/>
        <c:grouping val="clustered"/>
        <c:varyColors val="0"/>
        <c:ser>
          <c:idx val="0"/>
          <c:order val="0"/>
          <c:tx>
            <c:strRef>
              <c:f>Sheet1!$B$1</c:f>
              <c:strCache>
                <c:ptCount val="1"/>
                <c:pt idx="0">
                  <c:v>Cosine Similarity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Sheet1!$A$4:$A$5</c:f>
              <c:strCache>
                <c:ptCount val="2"/>
                <c:pt idx="0">
                  <c:v>Transformer </c:v>
                </c:pt>
                <c:pt idx="1">
                  <c:v>fine tuning</c:v>
                </c:pt>
              </c:strCache>
            </c:strRef>
          </c:cat>
          <c:val>
            <c:numRef>
              <c:f>Sheet1!$B$4:$B$5</c:f>
              <c:numCache>
                <c:formatCode>General</c:formatCode>
                <c:ptCount val="2"/>
                <c:pt idx="0">
                  <c:v>95</c:v>
                </c:pt>
                <c:pt idx="1">
                  <c:v>96.3</c:v>
                </c:pt>
              </c:numCache>
            </c:numRef>
          </c:val>
          <c:extLst>
            <c:ext xmlns:c16="http://schemas.microsoft.com/office/drawing/2014/chart" uri="{C3380CC4-5D6E-409C-BE32-E72D297353CC}">
              <c16:uniqueId val="{00000000-027E-48AF-9F68-A686A9136C1C}"/>
            </c:ext>
          </c:extLst>
        </c:ser>
        <c:ser>
          <c:idx val="1"/>
          <c:order val="1"/>
          <c:tx>
            <c:strRef>
              <c:f>Sheet1!$C$1</c:f>
              <c:strCache>
                <c:ptCount val="1"/>
                <c:pt idx="0">
                  <c:v>Bleu</c:v>
                </c:pt>
              </c:strCache>
            </c:strRef>
          </c:tx>
          <c:spPr>
            <a:solidFill>
              <a:schemeClr val="accent5"/>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27E-48AF-9F68-A686A9136C1C}"/>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27E-48AF-9F68-A686A9136C1C}"/>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Sheet1!$A$4:$A$5</c:f>
              <c:strCache>
                <c:ptCount val="2"/>
                <c:pt idx="0">
                  <c:v>Transformer </c:v>
                </c:pt>
                <c:pt idx="1">
                  <c:v>fine tuning</c:v>
                </c:pt>
              </c:strCache>
            </c:strRef>
          </c:cat>
          <c:val>
            <c:numRef>
              <c:f>Sheet1!$C$4:$C$5</c:f>
              <c:numCache>
                <c:formatCode>General</c:formatCode>
                <c:ptCount val="2"/>
                <c:pt idx="0">
                  <c:v>63.1</c:v>
                </c:pt>
                <c:pt idx="1">
                  <c:v>60.8</c:v>
                </c:pt>
              </c:numCache>
            </c:numRef>
          </c:val>
          <c:extLst>
            <c:ext xmlns:c16="http://schemas.microsoft.com/office/drawing/2014/chart" uri="{C3380CC4-5D6E-409C-BE32-E72D297353CC}">
              <c16:uniqueId val="{00000003-027E-48AF-9F68-A686A9136C1C}"/>
            </c:ext>
          </c:extLst>
        </c:ser>
        <c:dLbls>
          <c:showLegendKey val="0"/>
          <c:showVal val="0"/>
          <c:showCatName val="0"/>
          <c:showSerName val="0"/>
          <c:showPercent val="0"/>
          <c:showBubbleSize val="0"/>
        </c:dLbls>
        <c:gapWidth val="219"/>
        <c:overlap val="-27"/>
        <c:axId val="776631920"/>
        <c:axId val="776629040"/>
      </c:barChart>
      <c:catAx>
        <c:axId val="77663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76629040"/>
        <c:crosses val="autoZero"/>
        <c:auto val="1"/>
        <c:lblAlgn val="ctr"/>
        <c:lblOffset val="100"/>
        <c:noMultiLvlLbl val="0"/>
      </c:catAx>
      <c:valAx>
        <c:axId val="77662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766319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20894413198350209"/>
          <c:y val="0.90300048266238875"/>
          <c:w val="0.67314510686164231"/>
          <c:h val="8.908787978502967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9766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1" name="AutoShape 4"/>
          <p:cNvSpPr>
            <a:spLocks noChangeArrowheads="1"/>
          </p:cNvSpPr>
          <p:nvPr/>
        </p:nvSpPr>
        <p:spPr bwMode="auto">
          <a:xfrm>
            <a:off x="438150" y="6665913"/>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2" name="Text Box 9"/>
          <p:cNvSpPr txBox="1">
            <a:spLocks noChangeArrowheads="1"/>
          </p:cNvSpPr>
          <p:nvPr/>
        </p:nvSpPr>
        <p:spPr bwMode="auto">
          <a:xfrm>
            <a:off x="672831" y="7714123"/>
            <a:ext cx="11434762" cy="653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just" defTabSz="959904"/>
            <a:r>
              <a:rPr lang="en-US" sz="2800" dirty="0">
                <a:solidFill>
                  <a:prstClr val="black"/>
                </a:solidFill>
                <a:latin typeface="Times New Roman" panose="02020603050405020304" pitchFamily="18" charset="0"/>
                <a:cs typeface="Times New Roman" panose="02020603050405020304" pitchFamily="18" charset="0"/>
              </a:rPr>
              <a:t>In some regions, limited or non-existent access to healthcare facilities leaves communities vulnerable, as individuals lack essential medical services and resources. This scarcity leads to delays in seeking treatment, worsened health outcomes, and preventable deaths. The absence of healthcare infrastructure exacerbates disparities, disproportionately affecting marginalized populations who already face barriers to receiving adequate medical care.</a:t>
            </a:r>
          </a:p>
          <a:p>
            <a:pPr algn="just" defTabSz="959904"/>
            <a:endParaRPr lang="en-US" sz="2800" dirty="0">
              <a:solidFill>
                <a:prstClr val="black"/>
              </a:solidFill>
              <a:latin typeface="Times New Roman" panose="02020603050405020304" pitchFamily="18" charset="0"/>
              <a:cs typeface="Times New Roman" panose="02020603050405020304" pitchFamily="18" charset="0"/>
            </a:endParaRPr>
          </a:p>
          <a:p>
            <a:pPr algn="just" defTabSz="959904"/>
            <a:r>
              <a:rPr lang="en-US" sz="2800" dirty="0">
                <a:solidFill>
                  <a:prstClr val="black"/>
                </a:solidFill>
                <a:latin typeface="Times New Roman" panose="02020603050405020304" pitchFamily="18" charset="0"/>
                <a:cs typeface="Times New Roman" panose="02020603050405020304" pitchFamily="18" charset="0"/>
              </a:rPr>
              <a:t>Misdiagnosis, often due to lack of experience or information, can have serious consequences, leading to delays in treatment or unnecessary interventions. This issue erodes trust in the healthcare system, particularly when doctors struggle to diagnose complex or rare conditions. Additionally, the COVID-19 pandemic significantly disrupted human interaction and healthcare delivery, deterring individuals from seeking medical attention for unrelated illnesses, further exacerbating their health conditions.. </a:t>
            </a:r>
          </a:p>
          <a:p>
            <a:pPr defTabSz="959904"/>
            <a:endParaRPr lang="en-US" sz="2800" dirty="0">
              <a:solidFill>
                <a:prstClr val="black"/>
              </a:solidFill>
              <a:latin typeface="Times New Roman" panose="02020603050405020304" pitchFamily="18" charset="0"/>
              <a:cs typeface="Times New Roman" panose="02020603050405020304" pitchFamily="18" charset="0"/>
            </a:endParaRPr>
          </a:p>
        </p:txBody>
      </p:sp>
      <p:sp>
        <p:nvSpPr>
          <p:cNvPr id="2053" name="Text Box 10"/>
          <p:cNvSpPr txBox="1">
            <a:spLocks noChangeArrowheads="1"/>
          </p:cNvSpPr>
          <p:nvPr/>
        </p:nvSpPr>
        <p:spPr bwMode="auto">
          <a:xfrm>
            <a:off x="2949230" y="13578566"/>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5243175" y="22420053"/>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831850" y="1458913"/>
            <a:ext cx="23495000" cy="3243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defTabSz="2820815">
              <a:spcBef>
                <a:spcPct val="20000"/>
              </a:spcBef>
              <a:defRPr/>
            </a:pPr>
            <a:r>
              <a:rPr lang="ar-SA" sz="6000" b="1" dirty="0">
                <a:latin typeface="Calibri" pitchFamily="34" charset="0"/>
              </a:rPr>
              <a:t>Diagnosing Diseases Using Deep Learning</a:t>
            </a:r>
            <a:r>
              <a:rPr lang="en-US" sz="6000" b="1" dirty="0">
                <a:latin typeface="Calibri" pitchFamily="34" charset="0"/>
              </a:rPr>
              <a:t> </a:t>
            </a:r>
            <a:r>
              <a:rPr lang="ar-SA" sz="6000" b="1" dirty="0">
                <a:latin typeface="Calibri" pitchFamily="34" charset="0"/>
              </a:rPr>
              <a:t>Techniques</a:t>
            </a:r>
            <a:endParaRPr lang="en-US" sz="6000" b="1" dirty="0">
              <a:latin typeface="Nunito Black" panose="00000A00000000000000" pitchFamily="2" charset="0"/>
            </a:endParaRPr>
          </a:p>
          <a:p>
            <a:pPr marL="0" indent="0">
              <a:buNone/>
            </a:pPr>
            <a:r>
              <a:rPr lang="en-US" altLang="en-US" sz="4000" b="1" dirty="0"/>
              <a:t>By:</a:t>
            </a:r>
            <a:r>
              <a:rPr lang="ar-SA" sz="4000" dirty="0">
                <a:latin typeface="Calibri" pitchFamily="34" charset="0"/>
              </a:rPr>
              <a:t>Fady</a:t>
            </a:r>
            <a:r>
              <a:rPr lang="en-US" sz="4000" dirty="0">
                <a:latin typeface="Calibri" pitchFamily="34" charset="0"/>
              </a:rPr>
              <a:t> </a:t>
            </a:r>
            <a:r>
              <a:rPr lang="ar-SA" sz="4000" dirty="0">
                <a:latin typeface="Calibri" pitchFamily="34" charset="0"/>
              </a:rPr>
              <a:t>M</a:t>
            </a:r>
            <a:r>
              <a:rPr lang="en-US" sz="4000" dirty="0">
                <a:latin typeface="Calibri" pitchFamily="34" charset="0"/>
              </a:rPr>
              <a:t>. , </a:t>
            </a:r>
            <a:r>
              <a:rPr lang="ar-SA" sz="4000" dirty="0">
                <a:latin typeface="Calibri" pitchFamily="34" charset="0"/>
              </a:rPr>
              <a:t>Manar</a:t>
            </a:r>
            <a:r>
              <a:rPr lang="en-US" sz="4000" dirty="0">
                <a:latin typeface="Calibri" pitchFamily="34" charset="0"/>
              </a:rPr>
              <a:t> </a:t>
            </a:r>
            <a:r>
              <a:rPr lang="ar-SA" sz="4000" dirty="0">
                <a:latin typeface="Calibri" pitchFamily="34" charset="0"/>
              </a:rPr>
              <a:t>I</a:t>
            </a:r>
            <a:r>
              <a:rPr lang="en-US" sz="4000" dirty="0">
                <a:latin typeface="Calibri" pitchFamily="34" charset="0"/>
              </a:rPr>
              <a:t>., </a:t>
            </a:r>
            <a:r>
              <a:rPr lang="ar-SA" sz="4000" dirty="0">
                <a:latin typeface="Calibri" pitchFamily="34" charset="0"/>
              </a:rPr>
              <a:t>Malak</a:t>
            </a:r>
            <a:r>
              <a:rPr lang="en-US" sz="4000" dirty="0">
                <a:latin typeface="Calibri" pitchFamily="34" charset="0"/>
              </a:rPr>
              <a:t> </a:t>
            </a:r>
            <a:r>
              <a:rPr lang="ar-SA" sz="4000" dirty="0">
                <a:latin typeface="Calibri" pitchFamily="34" charset="0"/>
              </a:rPr>
              <a:t>I.</a:t>
            </a:r>
            <a:r>
              <a:rPr lang="en-US" sz="4000" dirty="0">
                <a:latin typeface="Calibri" pitchFamily="34" charset="0"/>
              </a:rPr>
              <a:t>, </a:t>
            </a:r>
            <a:r>
              <a:rPr lang="ar-SA" sz="4000" dirty="0">
                <a:latin typeface="Calibri" pitchFamily="34" charset="0"/>
              </a:rPr>
              <a:t>Manar</a:t>
            </a:r>
            <a:r>
              <a:rPr lang="en-US" sz="4000" dirty="0">
                <a:latin typeface="Calibri" pitchFamily="34" charset="0"/>
              </a:rPr>
              <a:t> </a:t>
            </a:r>
            <a:r>
              <a:rPr lang="ar-SA" sz="4000" dirty="0">
                <a:latin typeface="Calibri" pitchFamily="34" charset="0"/>
              </a:rPr>
              <a:t>M</a:t>
            </a:r>
            <a:r>
              <a:rPr lang="en-US" sz="4000" dirty="0">
                <a:latin typeface="Calibri" pitchFamily="34" charset="0"/>
              </a:rPr>
              <a:t>. ,</a:t>
            </a:r>
            <a:r>
              <a:rPr lang="ar-SA" sz="4000" dirty="0">
                <a:latin typeface="Calibri" pitchFamily="34" charset="0"/>
              </a:rPr>
              <a:t>Mennatallah</a:t>
            </a:r>
            <a:r>
              <a:rPr lang="en-US" sz="4000" dirty="0">
                <a:latin typeface="Calibri" pitchFamily="34" charset="0"/>
              </a:rPr>
              <a:t> </a:t>
            </a:r>
            <a:r>
              <a:rPr lang="ar-SA" sz="4000" dirty="0">
                <a:latin typeface="Calibri" pitchFamily="34" charset="0"/>
              </a:rPr>
              <a:t>I. </a:t>
            </a:r>
            <a:r>
              <a:rPr lang="en-US" sz="4000" dirty="0">
                <a:latin typeface="Calibri" pitchFamily="34" charset="0"/>
              </a:rPr>
              <a:t>,</a:t>
            </a:r>
            <a:r>
              <a:rPr lang="ar-SA" sz="4000" dirty="0">
                <a:latin typeface="Calibri" pitchFamily="34" charset="0"/>
              </a:rPr>
              <a:t> Manar A,. </a:t>
            </a:r>
            <a:endParaRPr lang="en-US" sz="4000" dirty="0">
              <a:latin typeface="Calibri" pitchFamily="34" charset="0"/>
            </a:endParaRPr>
          </a:p>
          <a:p>
            <a:pPr eaLnBrk="1" hangingPunct="1"/>
            <a:r>
              <a:rPr lang="en-US" altLang="en-US" sz="6000" b="1" dirty="0"/>
              <a:t>Supervised by: Prof. </a:t>
            </a:r>
            <a:r>
              <a:rPr lang="ar-SA" sz="6000" b="1" dirty="0">
                <a:latin typeface="Calibri" pitchFamily="34" charset="0"/>
              </a:rPr>
              <a:t>Dina</a:t>
            </a:r>
            <a:r>
              <a:rPr lang="en-US" sz="6000" b="1" dirty="0">
                <a:latin typeface="Calibri" pitchFamily="34" charset="0"/>
              </a:rPr>
              <a:t> E.</a:t>
            </a:r>
            <a:r>
              <a:rPr lang="en-US" altLang="en-US" sz="6000" b="1" dirty="0"/>
              <a:t>, TA. </a:t>
            </a:r>
            <a:r>
              <a:rPr lang="ar-SA" sz="6000" b="1" dirty="0">
                <a:latin typeface="Calibri" pitchFamily="34" charset="0"/>
              </a:rPr>
              <a:t>Heba</a:t>
            </a:r>
            <a:r>
              <a:rPr lang="en-US" sz="6000" b="1" dirty="0">
                <a:latin typeface="Calibri" pitchFamily="34" charset="0"/>
              </a:rPr>
              <a:t> </a:t>
            </a:r>
            <a:r>
              <a:rPr lang="ar-SA" sz="6000" b="1" dirty="0">
                <a:latin typeface="Calibri" pitchFamily="34" charset="0"/>
              </a:rPr>
              <a:t>G</a:t>
            </a:r>
            <a:r>
              <a:rPr lang="en-US" sz="6000" b="1" dirty="0">
                <a:latin typeface="Calibri" pitchFamily="34" charset="0"/>
              </a:rPr>
              <a:t>., </a:t>
            </a:r>
          </a:p>
          <a:p>
            <a:pPr eaLnBrk="1" hangingPunct="1"/>
            <a:r>
              <a:rPr lang="en-US" altLang="en-US" sz="4000" b="1" i="1" dirty="0"/>
              <a:t>Faculty of Computer and Information Sciences - Ain Shams University</a:t>
            </a:r>
            <a:endParaRPr lang="en-US" altLang="en-US" sz="7200" dirty="0"/>
          </a:p>
        </p:txBody>
      </p:sp>
      <p:sp>
        <p:nvSpPr>
          <p:cNvPr id="2058" name="Text Box 27"/>
          <p:cNvSpPr txBox="1">
            <a:spLocks noChangeArrowheads="1"/>
          </p:cNvSpPr>
          <p:nvPr/>
        </p:nvSpPr>
        <p:spPr bwMode="auto">
          <a:xfrm>
            <a:off x="15681325" y="29067601"/>
            <a:ext cx="47688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200" dirty="0"/>
              <a:t>Bibliography</a:t>
            </a:r>
          </a:p>
        </p:txBody>
      </p:sp>
      <p:sp>
        <p:nvSpPr>
          <p:cNvPr id="2059" name="Text Box 36"/>
          <p:cNvSpPr txBox="1">
            <a:spLocks noChangeArrowheads="1"/>
          </p:cNvSpPr>
          <p:nvPr/>
        </p:nvSpPr>
        <p:spPr bwMode="auto">
          <a:xfrm>
            <a:off x="702305" y="14559219"/>
            <a:ext cx="11287842" cy="87746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a:r>
              <a:rPr lang="en-US" sz="2700" b="1" dirty="0">
                <a:latin typeface="Times New Roman" panose="02020603050405020304" pitchFamily="18" charset="0"/>
                <a:cs typeface="Times New Roman" panose="02020603050405020304" pitchFamily="18" charset="0"/>
              </a:rPr>
              <a:t>Data collection: </a:t>
            </a:r>
            <a:r>
              <a:rPr lang="en-US" sz="2700" dirty="0">
                <a:latin typeface="Times New Roman" panose="02020603050405020304" pitchFamily="18" charset="0"/>
                <a:cs typeface="Times New Roman" panose="02020603050405020304" pitchFamily="18" charset="0"/>
              </a:rPr>
              <a:t>gather a set of medical questions and their corresponding answers across various medical specializations. This involved scraping data from a benchmarked website known for its reliable and validated medical information.</a:t>
            </a:r>
          </a:p>
          <a:p>
            <a:pPr algn="just"/>
            <a:r>
              <a:rPr lang="en-US" sz="2700" b="1" dirty="0">
                <a:latin typeface="Times New Roman" panose="02020603050405020304" pitchFamily="18" charset="0"/>
                <a:cs typeface="Times New Roman" panose="02020603050405020304" pitchFamily="18" charset="0"/>
              </a:rPr>
              <a:t>data preprocessing</a:t>
            </a:r>
            <a:r>
              <a:rPr lang="en-US" sz="2700" dirty="0">
                <a:latin typeface="Times New Roman" panose="02020603050405020304" pitchFamily="18" charset="0"/>
                <a:cs typeface="Times New Roman" panose="02020603050405020304" pitchFamily="18" charset="0"/>
              </a:rPr>
              <a:t>: balancing data using augmentation, removing duplicates and handling missing values, Advertisement Removal, Diacritics Removal, Repeating Character Removal, Standardizing Arabic Letters, Numbers Removal or translation, English Text Detection and Handling, English-to-Arabic Translation.</a:t>
            </a:r>
            <a:endParaRPr lang="ar-SA" sz="2700" dirty="0">
              <a:latin typeface="Times New Roman" panose="02020603050405020304" pitchFamily="18" charset="0"/>
              <a:cs typeface="Times New Roman" panose="02020603050405020304" pitchFamily="18" charset="0"/>
            </a:endParaRPr>
          </a:p>
          <a:p>
            <a:pPr algn="just"/>
            <a:r>
              <a:rPr lang="en-US" sz="2700" b="1" dirty="0">
                <a:latin typeface="Times New Roman" panose="02020603050405020304" pitchFamily="18" charset="0"/>
                <a:cs typeface="Times New Roman" panose="02020603050405020304" pitchFamily="18" charset="0"/>
              </a:rPr>
              <a:t>feature extraction</a:t>
            </a:r>
            <a:r>
              <a:rPr lang="en-US" sz="2700" dirty="0">
                <a:latin typeface="Times New Roman" panose="02020603050405020304" pitchFamily="18" charset="0"/>
                <a:cs typeface="Times New Roman" panose="02020603050405020304" pitchFamily="18" charset="0"/>
              </a:rPr>
              <a:t>: data filtration by Setting a maximum length for questions and answers, retaining only those within the limit. Answer Trimming: Limit each answer to a specified word count by splitting and rejoining words. </a:t>
            </a:r>
          </a:p>
          <a:p>
            <a:pPr algn="just"/>
            <a:r>
              <a:rPr lang="en-US" sz="2700" b="1" dirty="0">
                <a:latin typeface="Times New Roman" panose="02020603050405020304" pitchFamily="18" charset="0"/>
                <a:cs typeface="Times New Roman" panose="02020603050405020304" pitchFamily="18" charset="0"/>
              </a:rPr>
              <a:t>Model selection and training</a:t>
            </a:r>
            <a:r>
              <a:rPr lang="en-US" sz="2700" dirty="0">
                <a:latin typeface="Times New Roman" panose="02020603050405020304" pitchFamily="18" charset="0"/>
                <a:cs typeface="Times New Roman" panose="02020603050405020304" pitchFamily="18" charset="0"/>
              </a:rPr>
              <a:t>: experience different </a:t>
            </a:r>
            <a:r>
              <a:rPr lang="en-US" sz="2700" dirty="0" err="1">
                <a:latin typeface="Times New Roman" panose="02020603050405020304" pitchFamily="18" charset="0"/>
                <a:cs typeface="Times New Roman" panose="02020603050405020304" pitchFamily="18" charset="0"/>
              </a:rPr>
              <a:t>nlp</a:t>
            </a:r>
            <a:r>
              <a:rPr lang="en-US" sz="2700" dirty="0">
                <a:latin typeface="Times New Roman" panose="02020603050405020304" pitchFamily="18" charset="0"/>
                <a:cs typeface="Times New Roman" panose="02020603050405020304" pitchFamily="18" charset="0"/>
              </a:rPr>
              <a:t> text generation models like LSTM, BILSTM, Transformers model. Training data over each one then choose the one on these deep learning models with best results.</a:t>
            </a:r>
            <a:endParaRPr lang="ar-SA" sz="2700" dirty="0">
              <a:latin typeface="Times New Roman" panose="02020603050405020304" pitchFamily="18" charset="0"/>
              <a:cs typeface="Times New Roman" panose="02020603050405020304" pitchFamily="18" charset="0"/>
            </a:endParaRPr>
          </a:p>
          <a:p>
            <a:pPr algn="just"/>
            <a:r>
              <a:rPr lang="en-US" sz="2700" b="1" dirty="0">
                <a:latin typeface="Times New Roman" panose="02020603050405020304" pitchFamily="18" charset="0"/>
                <a:cs typeface="Times New Roman" panose="02020603050405020304" pitchFamily="18" charset="0"/>
              </a:rPr>
              <a:t>Model evaluation</a:t>
            </a:r>
            <a:r>
              <a:rPr lang="en-US" sz="2700" dirty="0">
                <a:latin typeface="Times New Roman" panose="02020603050405020304" pitchFamily="18" charset="0"/>
                <a:cs typeface="Times New Roman" panose="02020603050405020304" pitchFamily="18" charset="0"/>
              </a:rPr>
              <a:t>: splitting data into training and testing sets, perform optimization on models by hyper tuning and evaluating model performance using metrics like similarity, BLEU, recall, precision and F1 score.</a:t>
            </a:r>
          </a:p>
          <a:p>
            <a:pPr algn="just"/>
            <a:r>
              <a:rPr lang="en-US" sz="2700" b="1" dirty="0">
                <a:latin typeface="Times New Roman" panose="02020603050405020304" pitchFamily="18" charset="0"/>
                <a:cs typeface="Times New Roman" panose="02020603050405020304" pitchFamily="18" charset="0"/>
              </a:rPr>
              <a:t>Interface Development:</a:t>
            </a:r>
            <a:r>
              <a:rPr lang="en-US" sz="2700" dirty="0">
                <a:latin typeface="Times New Roman" panose="02020603050405020304" pitchFamily="18" charset="0"/>
                <a:cs typeface="Times New Roman" panose="02020603050405020304" pitchFamily="18" charset="0"/>
              </a:rPr>
              <a:t> Designing a user-friendly application that integrates the trained model to allow users to input medical questions and receive clear answers. Users can also enter their symptoms to receive the most likely disease diagnosis, along with its description and precautions.</a:t>
            </a:r>
          </a:p>
        </p:txBody>
      </p:sp>
      <p:sp>
        <p:nvSpPr>
          <p:cNvPr id="2060" name="Text Box 38"/>
          <p:cNvSpPr txBox="1">
            <a:spLocks noChangeArrowheads="1"/>
          </p:cNvSpPr>
          <p:nvPr/>
        </p:nvSpPr>
        <p:spPr bwMode="auto">
          <a:xfrm>
            <a:off x="12986863" y="29700509"/>
            <a:ext cx="11259741" cy="48135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endParaRPr lang="en-US" altLang="en-US" sz="2400" b="1" u="sng" dirty="0">
              <a:latin typeface="Times New Roman" pitchFamily="18" charset="0"/>
            </a:endParaRPr>
          </a:p>
          <a:p>
            <a:pPr marL="685800" indent="-457200" algn="just">
              <a:buFont typeface="+mj-lt"/>
              <a:buAutoNum type="arabicPeriod"/>
            </a:pPr>
            <a:r>
              <a:rPr lang="en-US" sz="2400" dirty="0" err="1">
                <a:latin typeface="Gill Sans MT(Body)"/>
              </a:rPr>
              <a:t>Abdelhay</a:t>
            </a:r>
            <a:r>
              <a:rPr lang="en-US" sz="2400" dirty="0">
                <a:latin typeface="Gill Sans MT(Body)"/>
              </a:rPr>
              <a:t>, Mohammed, Ammar Mohammed, and Hesham A. </a:t>
            </a:r>
            <a:r>
              <a:rPr lang="en-US" sz="2400" dirty="0" err="1">
                <a:latin typeface="Gill Sans MT(Body)"/>
              </a:rPr>
              <a:t>Hefny</a:t>
            </a:r>
            <a:r>
              <a:rPr lang="en-US" sz="2400" dirty="0">
                <a:latin typeface="Gill Sans MT(Body)"/>
              </a:rPr>
              <a:t>. "Deep learning for Arabic healthcare: </a:t>
            </a:r>
            <a:r>
              <a:rPr lang="en-US" sz="2400" dirty="0" err="1">
                <a:latin typeface="Gill Sans MT(Body)"/>
              </a:rPr>
              <a:t>MedicalBot</a:t>
            </a:r>
            <a:r>
              <a:rPr lang="en-US" sz="2400" dirty="0">
                <a:latin typeface="Gill Sans MT(Body)"/>
              </a:rPr>
              <a:t>." </a:t>
            </a:r>
            <a:r>
              <a:rPr lang="en-US" sz="2400" i="1" dirty="0">
                <a:latin typeface="Gill Sans MT(Body)"/>
              </a:rPr>
              <a:t>Social Network Analysis and Mining</a:t>
            </a:r>
            <a:r>
              <a:rPr lang="en-US" sz="2400" dirty="0">
                <a:latin typeface="Gill Sans MT(Body)"/>
              </a:rPr>
              <a:t> 13.1 (2023): 71.</a:t>
            </a:r>
          </a:p>
          <a:p>
            <a:pPr marL="685800" indent="-457200" algn="just">
              <a:buFont typeface="+mj-lt"/>
              <a:buAutoNum type="arabicPeriod"/>
            </a:pPr>
            <a:r>
              <a:rPr lang="en-US" sz="2400" dirty="0" err="1">
                <a:latin typeface="Gill Sans MT(Body)"/>
              </a:rPr>
              <a:t>Boulesnane</a:t>
            </a:r>
            <a:r>
              <a:rPr lang="en-US" sz="2400" dirty="0">
                <a:latin typeface="Gill Sans MT(Body)"/>
              </a:rPr>
              <a:t>, Abdennour, et al. "</a:t>
            </a:r>
            <a:r>
              <a:rPr lang="en-US" sz="2400" dirty="0" err="1">
                <a:latin typeface="Gill Sans MT(Body)"/>
              </a:rPr>
              <a:t>Dzchatbot</a:t>
            </a:r>
            <a:r>
              <a:rPr lang="en-US" sz="2400" dirty="0">
                <a:latin typeface="Gill Sans MT(Body)"/>
              </a:rPr>
              <a:t>: a medical assistant chatbot in the </a:t>
            </a:r>
            <a:r>
              <a:rPr lang="en-US" sz="2400" dirty="0" err="1">
                <a:latin typeface="Gill Sans MT(Body)"/>
              </a:rPr>
              <a:t>algerian</a:t>
            </a:r>
            <a:r>
              <a:rPr lang="en-US" sz="2400" dirty="0">
                <a:latin typeface="Gill Sans MT(Body)"/>
              </a:rPr>
              <a:t> </a:t>
            </a:r>
            <a:r>
              <a:rPr lang="en-US" sz="2400" dirty="0" err="1">
                <a:latin typeface="Gill Sans MT(Body)"/>
              </a:rPr>
              <a:t>arabic</a:t>
            </a:r>
            <a:r>
              <a:rPr lang="en-US" sz="2400" dirty="0">
                <a:latin typeface="Gill Sans MT(Body)"/>
              </a:rPr>
              <a:t> dialect using seq2seq model." </a:t>
            </a:r>
            <a:r>
              <a:rPr lang="en-US" sz="2400" i="1" dirty="0">
                <a:latin typeface="Gill Sans MT(Body)"/>
              </a:rPr>
              <a:t>2022 4th international conference on pattern analysis and intelligent systems (PAIS)</a:t>
            </a:r>
            <a:r>
              <a:rPr lang="en-US" sz="2400" dirty="0">
                <a:latin typeface="Gill Sans MT(Body)"/>
              </a:rPr>
              <a:t>. IEEE, 2022.</a:t>
            </a:r>
          </a:p>
          <a:p>
            <a:pPr marL="685800" indent="-457200" algn="just">
              <a:buFont typeface="+mj-lt"/>
              <a:buAutoNum type="arabicPeriod"/>
            </a:pPr>
            <a:r>
              <a:rPr lang="en-US" sz="2400" dirty="0">
                <a:latin typeface="Gill Sans MT(Body)"/>
              </a:rPr>
              <a:t>Bao, </a:t>
            </a:r>
            <a:r>
              <a:rPr lang="en-US" sz="2400" dirty="0" err="1">
                <a:latin typeface="Gill Sans MT(Body)"/>
              </a:rPr>
              <a:t>Qiming</a:t>
            </a:r>
            <a:r>
              <a:rPr lang="en-US" sz="2400" dirty="0">
                <a:latin typeface="Gill Sans MT(Body)"/>
              </a:rPr>
              <a:t>, Lin Ni, and </a:t>
            </a:r>
            <a:r>
              <a:rPr lang="en-US" sz="2400" dirty="0" err="1">
                <a:latin typeface="Gill Sans MT(Body)"/>
              </a:rPr>
              <a:t>Jiamou</a:t>
            </a:r>
            <a:r>
              <a:rPr lang="en-US" sz="2400" dirty="0">
                <a:latin typeface="Gill Sans MT(Body)"/>
              </a:rPr>
              <a:t> Liu. "HHH: an online medical chatbot system based on knowledge graph and hierarchical bi-directional attention." </a:t>
            </a:r>
            <a:r>
              <a:rPr lang="en-US" sz="2400" i="1" dirty="0">
                <a:latin typeface="Gill Sans MT(Body)"/>
              </a:rPr>
              <a:t>Proceedings of the Australasian computer science week multiconference</a:t>
            </a:r>
            <a:r>
              <a:rPr lang="en-US" sz="2400" dirty="0">
                <a:latin typeface="Gill Sans MT(Body)"/>
              </a:rPr>
              <a:t>. 2020.</a:t>
            </a:r>
          </a:p>
          <a:p>
            <a:pPr marL="685800" indent="-457200" algn="just">
              <a:buFont typeface="+mj-lt"/>
              <a:buAutoNum type="arabicPeriod"/>
            </a:pPr>
            <a:r>
              <a:rPr lang="en-US" sz="2400" dirty="0">
                <a:latin typeface="Gill Sans MT(Body)"/>
              </a:rPr>
              <a:t>Mishra, Prateek, et al. "Personalized Healthcare Chatbot: Dataset and Prototype System." </a:t>
            </a:r>
            <a:r>
              <a:rPr lang="en-US" sz="2400" i="1" dirty="0">
                <a:latin typeface="Gill Sans MT(Body)"/>
              </a:rPr>
              <a:t>International Conference on Computational Intelligence in Communications and Business Analytics</a:t>
            </a:r>
            <a:r>
              <a:rPr lang="en-US" sz="2400" dirty="0">
                <a:latin typeface="Gill Sans MT(Body)"/>
              </a:rPr>
              <a:t>. Cham: Springer International Publishing, 2022.</a:t>
            </a:r>
          </a:p>
          <a:p>
            <a:pPr algn="l">
              <a:lnSpc>
                <a:spcPct val="95000"/>
              </a:lnSpc>
              <a:buFont typeface="Symbol" pitchFamily="18" charset="2"/>
              <a:buAutoNum type="arabicPeriod"/>
            </a:pPr>
            <a:endParaRPr lang="en-US" altLang="en-US" sz="2400" b="1" dirty="0">
              <a:latin typeface="Times New Roman" pitchFamily="18" charset="0"/>
            </a:endParaRPr>
          </a:p>
        </p:txBody>
      </p:sp>
      <p:sp>
        <p:nvSpPr>
          <p:cNvPr id="2061" name="Text Box 40"/>
          <p:cNvSpPr txBox="1">
            <a:spLocks noChangeArrowheads="1"/>
          </p:cNvSpPr>
          <p:nvPr/>
        </p:nvSpPr>
        <p:spPr bwMode="auto">
          <a:xfrm>
            <a:off x="13159742" y="23661479"/>
            <a:ext cx="11120437" cy="52198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a:r>
              <a:rPr lang="en-US" sz="2800" dirty="0">
                <a:latin typeface="Times New Roman" panose="02020603050405020304" pitchFamily="18" charset="0"/>
                <a:cs typeface="Times New Roman" panose="02020603050405020304" pitchFamily="18" charset="0"/>
              </a:rPr>
              <a:t>The complexity of the Arabic language and its dialects presents a significant challenge for artificial intelligence. Chatbots are increasingly important, offering diverse services across many fields. Developing a versatile Arabic-language chatbot would significantly enrich the language's applications.</a:t>
            </a:r>
          </a:p>
          <a:p>
            <a:pPr algn="just"/>
            <a:r>
              <a:rPr lang="en-US" sz="2800" dirty="0">
                <a:latin typeface="Times New Roman" panose="02020603050405020304" pitchFamily="18" charset="0"/>
                <a:cs typeface="Times New Roman" panose="02020603050405020304" pitchFamily="18" charset="0"/>
              </a:rPr>
              <a:t>In the healthcare sector, chatbots can provide valuable support by assisting patients and improving healthcare delivery. This paper introduces "DIGNOSY," a chatbot designed to aid patients using Arabic dialects for broader communication. Technically, DIGNOSY employs a sequence-to-sequence model with LSTM, </a:t>
            </a:r>
            <a:r>
              <a:rPr lang="en-US" sz="2800" dirty="0" err="1">
                <a:latin typeface="Times New Roman" panose="02020603050405020304" pitchFamily="18" charset="0"/>
                <a:cs typeface="Times New Roman" panose="02020603050405020304" pitchFamily="18" charset="0"/>
              </a:rPr>
              <a:t>BiLSTM</a:t>
            </a:r>
            <a:r>
              <a:rPr lang="en-US" sz="2800" dirty="0">
                <a:latin typeface="Times New Roman" panose="02020603050405020304" pitchFamily="18" charset="0"/>
                <a:cs typeface="Times New Roman" panose="02020603050405020304" pitchFamily="18" charset="0"/>
              </a:rPr>
              <a:t>, and Transformer architectures. Experimental results indicate good efficiency despite the limited dataset size, and analysis reveals the chatbot's effectiveness is influenced by the sentence length in both questions and answers.</a:t>
            </a:r>
          </a:p>
        </p:txBody>
      </p:sp>
      <p:sp>
        <p:nvSpPr>
          <p:cNvPr id="2062" name="Text Box 42"/>
          <p:cNvSpPr txBox="1">
            <a:spLocks noChangeArrowheads="1"/>
          </p:cNvSpPr>
          <p:nvPr/>
        </p:nvSpPr>
        <p:spPr bwMode="auto">
          <a:xfrm>
            <a:off x="3495330" y="6682751"/>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3161110" y="24798167"/>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sp>
        <p:nvSpPr>
          <p:cNvPr id="2066" name="Text Box 19">
            <a:hlinkClick r:id="rId3"/>
          </p:cNvPr>
          <p:cNvSpPr txBox="1">
            <a:spLocks noChangeArrowheads="1"/>
          </p:cNvSpPr>
          <p:nvPr/>
        </p:nvSpPr>
        <p:spPr bwMode="auto">
          <a:xfrm>
            <a:off x="0" y="36433125"/>
            <a:ext cx="25201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i="1">
                <a:solidFill>
                  <a:srgbClr val="0046D2"/>
                </a:solidFill>
              </a:rPr>
              <a:t>Order online at    https://www.postersession.com/order/</a:t>
            </a: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537" y="188612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51030" y="1864374"/>
            <a:ext cx="3334878" cy="2754312"/>
          </a:xfrm>
          <a:prstGeom prst="rect">
            <a:avLst/>
          </a:prstGeom>
        </p:spPr>
      </p:pic>
      <p:sp>
        <p:nvSpPr>
          <p:cNvPr id="6" name="Arrow: Pentagon 5">
            <a:extLst>
              <a:ext uri="{FF2B5EF4-FFF2-40B4-BE49-F238E27FC236}">
                <a16:creationId xmlns:a16="http://schemas.microsoft.com/office/drawing/2014/main" id="{1585BCDF-DEF3-8837-5932-7759F4B0D5CF}"/>
              </a:ext>
            </a:extLst>
          </p:cNvPr>
          <p:cNvSpPr/>
          <p:nvPr/>
        </p:nvSpPr>
        <p:spPr>
          <a:xfrm>
            <a:off x="639970" y="23430590"/>
            <a:ext cx="2498158" cy="1148822"/>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preprocessing </a:t>
            </a:r>
          </a:p>
        </p:txBody>
      </p:sp>
      <p:graphicFrame>
        <p:nvGraphicFramePr>
          <p:cNvPr id="8" name="Chart 7">
            <a:extLst>
              <a:ext uri="{FF2B5EF4-FFF2-40B4-BE49-F238E27FC236}">
                <a16:creationId xmlns:a16="http://schemas.microsoft.com/office/drawing/2014/main" id="{F6DC1676-DA55-25A8-73CB-41404A5FB786}"/>
              </a:ext>
            </a:extLst>
          </p:cNvPr>
          <p:cNvGraphicFramePr/>
          <p:nvPr>
            <p:extLst>
              <p:ext uri="{D42A27DB-BD31-4B8C-83A1-F6EECF244321}">
                <p14:modId xmlns:p14="http://schemas.microsoft.com/office/powerpoint/2010/main" val="464875820"/>
              </p:ext>
            </p:extLst>
          </p:nvPr>
        </p:nvGraphicFramePr>
        <p:xfrm>
          <a:off x="921384" y="27736450"/>
          <a:ext cx="10720070" cy="4979792"/>
        </p:xfrm>
        <a:graphic>
          <a:graphicData uri="http://schemas.openxmlformats.org/drawingml/2006/chart">
            <c:chart xmlns:c="http://schemas.openxmlformats.org/drawingml/2006/chart" xmlns:r="http://schemas.openxmlformats.org/officeDocument/2006/relationships" r:id="rId6"/>
          </a:graphicData>
        </a:graphic>
      </p:graphicFrame>
      <p:sp>
        <p:nvSpPr>
          <p:cNvPr id="9" name="Arrow: Pentagon 8">
            <a:extLst>
              <a:ext uri="{FF2B5EF4-FFF2-40B4-BE49-F238E27FC236}">
                <a16:creationId xmlns:a16="http://schemas.microsoft.com/office/drawing/2014/main" id="{726FE458-2E7C-5D0F-B4E2-A8F17923BC39}"/>
              </a:ext>
            </a:extLst>
          </p:cNvPr>
          <p:cNvSpPr/>
          <p:nvPr/>
        </p:nvSpPr>
        <p:spPr>
          <a:xfrm>
            <a:off x="2977597" y="23397332"/>
            <a:ext cx="2498158" cy="1237787"/>
          </a:xfrm>
          <a:prstGeom prst="homePlat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Feature extraction </a:t>
            </a:r>
          </a:p>
        </p:txBody>
      </p:sp>
      <p:sp>
        <p:nvSpPr>
          <p:cNvPr id="10" name="Arrow: Pentagon 9">
            <a:extLst>
              <a:ext uri="{FF2B5EF4-FFF2-40B4-BE49-F238E27FC236}">
                <a16:creationId xmlns:a16="http://schemas.microsoft.com/office/drawing/2014/main" id="{1ACAFBB3-101C-C967-9E01-8596ACEA8454}"/>
              </a:ext>
            </a:extLst>
          </p:cNvPr>
          <p:cNvSpPr/>
          <p:nvPr/>
        </p:nvSpPr>
        <p:spPr>
          <a:xfrm>
            <a:off x="5267389" y="23385735"/>
            <a:ext cx="2498158" cy="1237787"/>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Model selection and training </a:t>
            </a:r>
          </a:p>
        </p:txBody>
      </p:sp>
      <p:sp>
        <p:nvSpPr>
          <p:cNvPr id="11" name="Arrow: Pentagon 10">
            <a:extLst>
              <a:ext uri="{FF2B5EF4-FFF2-40B4-BE49-F238E27FC236}">
                <a16:creationId xmlns:a16="http://schemas.microsoft.com/office/drawing/2014/main" id="{38B07443-966B-4EE3-69C7-21D635A67D7D}"/>
              </a:ext>
            </a:extLst>
          </p:cNvPr>
          <p:cNvSpPr/>
          <p:nvPr/>
        </p:nvSpPr>
        <p:spPr>
          <a:xfrm>
            <a:off x="7594118" y="23379108"/>
            <a:ext cx="2498158" cy="1237787"/>
          </a:xfrm>
          <a:prstGeom prst="homePlate">
            <a:avLst>
              <a:gd name="adj" fmla="val 55936"/>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Model selection and training </a:t>
            </a:r>
          </a:p>
        </p:txBody>
      </p:sp>
      <p:sp>
        <p:nvSpPr>
          <p:cNvPr id="12" name="Arrow: Pentagon 11">
            <a:extLst>
              <a:ext uri="{FF2B5EF4-FFF2-40B4-BE49-F238E27FC236}">
                <a16:creationId xmlns:a16="http://schemas.microsoft.com/office/drawing/2014/main" id="{31567A78-201C-2081-D169-471BD1818187}"/>
              </a:ext>
            </a:extLst>
          </p:cNvPr>
          <p:cNvSpPr/>
          <p:nvPr/>
        </p:nvSpPr>
        <p:spPr>
          <a:xfrm>
            <a:off x="9808373" y="23375774"/>
            <a:ext cx="2405291" cy="1237788"/>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 Development </a:t>
            </a:r>
          </a:p>
        </p:txBody>
      </p:sp>
      <p:sp>
        <p:nvSpPr>
          <p:cNvPr id="13" name="TextBox 12">
            <a:extLst>
              <a:ext uri="{FF2B5EF4-FFF2-40B4-BE49-F238E27FC236}">
                <a16:creationId xmlns:a16="http://schemas.microsoft.com/office/drawing/2014/main" id="{BA15D748-C7D3-53B1-E2A8-D4AF8E1CBF15}"/>
              </a:ext>
            </a:extLst>
          </p:cNvPr>
          <p:cNvSpPr txBox="1"/>
          <p:nvPr/>
        </p:nvSpPr>
        <p:spPr>
          <a:xfrm>
            <a:off x="766537" y="26271406"/>
            <a:ext cx="11110560" cy="1384995"/>
          </a:xfrm>
          <a:prstGeom prst="rect">
            <a:avLst/>
          </a:prstGeom>
          <a:noFill/>
        </p:spPr>
        <p:txBody>
          <a:bodyPr wrap="square">
            <a:spAutoFit/>
          </a:bodyPr>
          <a:lstStyle/>
          <a:p>
            <a:pPr marR="0" lvl="0" algn="just" rtl="0">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For MAQA this unbalanced data we run each class on LSTM, Bi</a:t>
            </a:r>
            <a:r>
              <a:rPr lang="ar-EG"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LSTM and transformers.</a:t>
            </a:r>
            <a:r>
              <a:rPr lang="ar-EG"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We get max average similarity in transformer is 91.8% and average bleu 63.1%</a:t>
            </a:r>
            <a:endParaRPr lang="en-US" sz="2800" dirty="0">
              <a:effectLst/>
              <a:latin typeface="Calibri" panose="020F0502020204030204" pitchFamily="34" charset="0"/>
              <a:ea typeface="Calibri" panose="020F0502020204030204" pitchFamily="34" charset="0"/>
            </a:endParaRPr>
          </a:p>
        </p:txBody>
      </p:sp>
      <p:sp>
        <p:nvSpPr>
          <p:cNvPr id="14" name="Text Box 241">
            <a:extLst>
              <a:ext uri="{FF2B5EF4-FFF2-40B4-BE49-F238E27FC236}">
                <a16:creationId xmlns:a16="http://schemas.microsoft.com/office/drawing/2014/main" id="{A207A48D-F76F-45EC-051C-E1472163CAE9}"/>
              </a:ext>
            </a:extLst>
          </p:cNvPr>
          <p:cNvSpPr txBox="1">
            <a:spLocks noChangeArrowheads="1"/>
          </p:cNvSpPr>
          <p:nvPr/>
        </p:nvSpPr>
        <p:spPr bwMode="auto">
          <a:xfrm>
            <a:off x="2949230" y="32722020"/>
            <a:ext cx="6412523" cy="5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0001" tIns="10001" rIns="20001" bIns="10001">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3200" b="1" dirty="0">
                <a:solidFill>
                  <a:schemeClr val="accent1">
                    <a:lumMod val="50000"/>
                  </a:schemeClr>
                </a:solidFill>
                <a:latin typeface="Calibri" pitchFamily="34" charset="0"/>
              </a:rPr>
              <a:t>figure 2.</a:t>
            </a:r>
            <a:r>
              <a:rPr lang="en-US" sz="3200" dirty="0">
                <a:solidFill>
                  <a:schemeClr val="accent1">
                    <a:lumMod val="50000"/>
                  </a:schemeClr>
                </a:solidFill>
                <a:latin typeface="Calibri" pitchFamily="34" charset="0"/>
              </a:rPr>
              <a:t> results of unbalanced data</a:t>
            </a:r>
          </a:p>
        </p:txBody>
      </p:sp>
      <p:sp>
        <p:nvSpPr>
          <p:cNvPr id="15" name="TextBox 14">
            <a:extLst>
              <a:ext uri="{FF2B5EF4-FFF2-40B4-BE49-F238E27FC236}">
                <a16:creationId xmlns:a16="http://schemas.microsoft.com/office/drawing/2014/main" id="{395D7A04-6DCE-7E55-7CD0-86F6198C501B}"/>
              </a:ext>
            </a:extLst>
          </p:cNvPr>
          <p:cNvSpPr txBox="1"/>
          <p:nvPr/>
        </p:nvSpPr>
        <p:spPr>
          <a:xfrm>
            <a:off x="256384" y="25748765"/>
            <a:ext cx="5385692" cy="584775"/>
          </a:xfrm>
          <a:prstGeom prst="rect">
            <a:avLst/>
          </a:prstGeom>
          <a:noFill/>
        </p:spPr>
        <p:txBody>
          <a:bodyPr wrap="square">
            <a:spAutoFit/>
          </a:bodyPr>
          <a:lstStyle/>
          <a:p>
            <a:r>
              <a:rPr lang="en-US" sz="3200" dirty="0">
                <a:solidFill>
                  <a:schemeClr val="accent1">
                    <a:lumMod val="50000"/>
                  </a:schemeClr>
                </a:solidFill>
                <a:latin typeface="Times New Roman" panose="02020603050405020304" pitchFamily="18" charset="0"/>
                <a:cs typeface="Times New Roman" panose="02020603050405020304" pitchFamily="18" charset="0"/>
              </a:rPr>
              <a:t>1.Medical chatbot results </a:t>
            </a:r>
          </a:p>
        </p:txBody>
      </p:sp>
      <p:sp>
        <p:nvSpPr>
          <p:cNvPr id="16" name="TextBox 15">
            <a:extLst>
              <a:ext uri="{FF2B5EF4-FFF2-40B4-BE49-F238E27FC236}">
                <a16:creationId xmlns:a16="http://schemas.microsoft.com/office/drawing/2014/main" id="{2A9A9A5A-2C82-7646-F46B-682C07EE78D6}"/>
              </a:ext>
            </a:extLst>
          </p:cNvPr>
          <p:cNvSpPr txBox="1"/>
          <p:nvPr/>
        </p:nvSpPr>
        <p:spPr>
          <a:xfrm>
            <a:off x="13631335" y="6880343"/>
            <a:ext cx="9603846" cy="584775"/>
          </a:xfrm>
          <a:prstGeom prst="rect">
            <a:avLst/>
          </a:prstGeom>
          <a:noFill/>
        </p:spPr>
        <p:txBody>
          <a:bodyPr wrap="square">
            <a:spAutoFit/>
          </a:bodyPr>
          <a:lstStyle/>
          <a:p>
            <a:pPr marR="0" lvl="0" algn="ctr" rtl="0">
              <a:spcBef>
                <a:spcPts val="0"/>
              </a:spcBef>
              <a:spcAft>
                <a:spcPts val="0"/>
              </a:spcAft>
            </a:pPr>
            <a:r>
              <a:rPr lang="en-US" sz="3200" dirty="0">
                <a:solidFill>
                  <a:schemeClr val="accent1">
                    <a:lumMod val="50000"/>
                  </a:schemeClr>
                </a:solidFill>
                <a:latin typeface="Times New Roman" panose="02020603050405020304" pitchFamily="18" charset="0"/>
                <a:cs typeface="Times New Roman" panose="02020603050405020304" pitchFamily="18" charset="0"/>
              </a:rPr>
              <a:t>After data augmentation to create balanced dataset</a:t>
            </a:r>
          </a:p>
        </p:txBody>
      </p:sp>
      <p:graphicFrame>
        <p:nvGraphicFramePr>
          <p:cNvPr id="17" name="Chart 16">
            <a:extLst>
              <a:ext uri="{FF2B5EF4-FFF2-40B4-BE49-F238E27FC236}">
                <a16:creationId xmlns:a16="http://schemas.microsoft.com/office/drawing/2014/main" id="{03C2EA50-3928-62AB-EBD9-674BE5BC28DD}"/>
              </a:ext>
            </a:extLst>
          </p:cNvPr>
          <p:cNvGraphicFramePr/>
          <p:nvPr>
            <p:extLst>
              <p:ext uri="{D42A27DB-BD31-4B8C-83A1-F6EECF244321}">
                <p14:modId xmlns:p14="http://schemas.microsoft.com/office/powerpoint/2010/main" val="3485637711"/>
              </p:ext>
            </p:extLst>
          </p:nvPr>
        </p:nvGraphicFramePr>
        <p:xfrm>
          <a:off x="13631335" y="7334214"/>
          <a:ext cx="9751111" cy="4911164"/>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Box 17">
            <a:extLst>
              <a:ext uri="{FF2B5EF4-FFF2-40B4-BE49-F238E27FC236}">
                <a16:creationId xmlns:a16="http://schemas.microsoft.com/office/drawing/2014/main" id="{D9A735FC-26B9-C6C8-BA31-4059654F6BFA}"/>
              </a:ext>
            </a:extLst>
          </p:cNvPr>
          <p:cNvSpPr txBox="1"/>
          <p:nvPr/>
        </p:nvSpPr>
        <p:spPr>
          <a:xfrm>
            <a:off x="12986863" y="12302353"/>
            <a:ext cx="11614679" cy="1815882"/>
          </a:xfrm>
          <a:prstGeom prst="rect">
            <a:avLst/>
          </a:prstGeom>
          <a:noFill/>
        </p:spPr>
        <p:txBody>
          <a:bodyPr wrap="square">
            <a:spAutoFit/>
          </a:bodyPr>
          <a:lstStyle/>
          <a:p>
            <a:pPr marR="0" lvl="0" algn="just" rtl="0">
              <a:spcBef>
                <a:spcPts val="0"/>
              </a:spcBef>
              <a:spcAft>
                <a:spcPts val="0"/>
              </a:spcAft>
            </a:pPr>
            <a:r>
              <a:rPr lang="en-US" sz="2800" dirty="0">
                <a:latin typeface="Times New Roman" panose="02020603050405020304" pitchFamily="18" charset="0"/>
                <a:cs typeface="Times New Roman" panose="02020603050405020304" pitchFamily="18" charset="0"/>
              </a:rPr>
              <a:t>each class was run on a transformer model, achieving a maximum average similarity of 95% and an average BLEU score of 60.5%. On the entire dataset, the transformer model achieved a maximum average similarity of 96.2% and a BLEU score of 63%.</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6262FF49-DBAB-B74C-B3B9-80986A7AE9B8}"/>
              </a:ext>
            </a:extLst>
          </p:cNvPr>
          <p:cNvSpPr txBox="1"/>
          <p:nvPr/>
        </p:nvSpPr>
        <p:spPr>
          <a:xfrm>
            <a:off x="13375217" y="14071355"/>
            <a:ext cx="10195026" cy="584775"/>
          </a:xfrm>
          <a:prstGeom prst="rect">
            <a:avLst/>
          </a:prstGeom>
          <a:noFill/>
        </p:spPr>
        <p:txBody>
          <a:bodyPr wrap="square">
            <a:spAutoFit/>
          </a:bodyPr>
          <a:lstStyle/>
          <a:p>
            <a:pPr algn="ctr"/>
            <a:r>
              <a:rPr lang="en-US" sz="3200" dirty="0">
                <a:solidFill>
                  <a:schemeClr val="accent1">
                    <a:lumMod val="50000"/>
                  </a:schemeClr>
                </a:solidFill>
                <a:latin typeface="Times New Roman" panose="02020603050405020304" pitchFamily="18" charset="0"/>
                <a:cs typeface="Times New Roman" panose="02020603050405020304" pitchFamily="18" charset="0"/>
              </a:rPr>
              <a:t>Merge generation with classification</a:t>
            </a:r>
          </a:p>
        </p:txBody>
      </p:sp>
      <p:sp>
        <p:nvSpPr>
          <p:cNvPr id="20" name="TextBox 19">
            <a:extLst>
              <a:ext uri="{FF2B5EF4-FFF2-40B4-BE49-F238E27FC236}">
                <a16:creationId xmlns:a16="http://schemas.microsoft.com/office/drawing/2014/main" id="{72312AB9-54F4-CB7B-A73E-067A37D585CC}"/>
              </a:ext>
            </a:extLst>
          </p:cNvPr>
          <p:cNvSpPr txBox="1"/>
          <p:nvPr/>
        </p:nvSpPr>
        <p:spPr>
          <a:xfrm>
            <a:off x="12986863" y="14820382"/>
            <a:ext cx="11539432" cy="138499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This technique of merging used to get result in scope of question.</a:t>
            </a:r>
          </a:p>
          <a:p>
            <a:pPr algn="just"/>
            <a:r>
              <a:rPr lang="en-US" sz="2800" dirty="0">
                <a:latin typeface="Times New Roman" panose="02020603050405020304" pitchFamily="18" charset="0"/>
                <a:cs typeface="Times New Roman" panose="02020603050405020304" pitchFamily="18" charset="0"/>
              </a:rPr>
              <a:t>The results from using two models, fine-tuning and transformer, are presented in the table below: </a:t>
            </a:r>
          </a:p>
        </p:txBody>
      </p:sp>
      <p:graphicFrame>
        <p:nvGraphicFramePr>
          <p:cNvPr id="21" name="Table 20">
            <a:extLst>
              <a:ext uri="{FF2B5EF4-FFF2-40B4-BE49-F238E27FC236}">
                <a16:creationId xmlns:a16="http://schemas.microsoft.com/office/drawing/2014/main" id="{0FB827C5-6BFB-8B16-FD60-3B3517158B61}"/>
              </a:ext>
            </a:extLst>
          </p:cNvPr>
          <p:cNvGraphicFramePr>
            <a:graphicFrameLocks noGrp="1"/>
          </p:cNvGraphicFramePr>
          <p:nvPr>
            <p:extLst>
              <p:ext uri="{D42A27DB-BD31-4B8C-83A1-F6EECF244321}">
                <p14:modId xmlns:p14="http://schemas.microsoft.com/office/powerpoint/2010/main" val="3362113382"/>
              </p:ext>
            </p:extLst>
          </p:nvPr>
        </p:nvGraphicFramePr>
        <p:xfrm>
          <a:off x="13484071" y="16276461"/>
          <a:ext cx="10901837" cy="1916127"/>
        </p:xfrm>
        <a:graphic>
          <a:graphicData uri="http://schemas.openxmlformats.org/drawingml/2006/table">
            <a:tbl>
              <a:tblPr firstRow="1" bandRow="1">
                <a:tableStyleId>{22838BEF-8BB2-4498-84A7-C5851F593DF1}</a:tableStyleId>
              </a:tblPr>
              <a:tblGrid>
                <a:gridCol w="3180792">
                  <a:extLst>
                    <a:ext uri="{9D8B030D-6E8A-4147-A177-3AD203B41FA5}">
                      <a16:colId xmlns:a16="http://schemas.microsoft.com/office/drawing/2014/main" val="2985791525"/>
                    </a:ext>
                  </a:extLst>
                </a:gridCol>
                <a:gridCol w="3983349">
                  <a:extLst>
                    <a:ext uri="{9D8B030D-6E8A-4147-A177-3AD203B41FA5}">
                      <a16:colId xmlns:a16="http://schemas.microsoft.com/office/drawing/2014/main" val="2127472373"/>
                    </a:ext>
                  </a:extLst>
                </a:gridCol>
                <a:gridCol w="3737696">
                  <a:extLst>
                    <a:ext uri="{9D8B030D-6E8A-4147-A177-3AD203B41FA5}">
                      <a16:colId xmlns:a16="http://schemas.microsoft.com/office/drawing/2014/main" val="256219394"/>
                    </a:ext>
                  </a:extLst>
                </a:gridCol>
              </a:tblGrid>
              <a:tr h="726807">
                <a:tc>
                  <a:txBody>
                    <a:bodyPr/>
                    <a:lstStyle/>
                    <a:p>
                      <a:pPr algn="l"/>
                      <a:endParaRPr lang="en-US" sz="2800" dirty="0">
                        <a:effectLst/>
                        <a:latin typeface="Calibri" panose="020F0502020204030204" pitchFamily="34" charset="0"/>
                      </a:endParaRPr>
                    </a:p>
                  </a:txBody>
                  <a:tcPr/>
                </a:tc>
                <a:tc>
                  <a:txBody>
                    <a:bodyPr/>
                    <a:lstStyle/>
                    <a:p>
                      <a:pPr marL="0" marR="0" algn="l">
                        <a:spcBef>
                          <a:spcPts val="0"/>
                        </a:spcBef>
                        <a:spcAft>
                          <a:spcPts val="0"/>
                        </a:spcAft>
                      </a:pPr>
                      <a:r>
                        <a:rPr lang="en-US" sz="2800" dirty="0">
                          <a:effectLst/>
                        </a:rPr>
                        <a:t>Transformer  </a:t>
                      </a:r>
                      <a:endParaRPr lang="en-US" sz="2800" dirty="0">
                        <a:effectLst/>
                        <a:latin typeface="Calibri" panose="020F0502020204030204" pitchFamily="34" charset="0"/>
                        <a:ea typeface="Calibri" panose="020F0502020204030204" pitchFamily="34" charset="0"/>
                      </a:endParaRPr>
                    </a:p>
                  </a:txBody>
                  <a:tcPr/>
                </a:tc>
                <a:tc>
                  <a:txBody>
                    <a:bodyPr/>
                    <a:lstStyle/>
                    <a:p>
                      <a:pPr marL="0" marR="0" algn="l">
                        <a:spcBef>
                          <a:spcPts val="0"/>
                        </a:spcBef>
                        <a:spcAft>
                          <a:spcPts val="0"/>
                        </a:spcAft>
                      </a:pPr>
                      <a:r>
                        <a:rPr lang="en-US" sz="2800" dirty="0">
                          <a:effectLst/>
                        </a:rPr>
                        <a:t>Fine Tuning  </a:t>
                      </a:r>
                      <a:endParaRPr lang="en-US" sz="2800" dirty="0">
                        <a:effectLst/>
                        <a:latin typeface="Calibri" panose="020F0502020204030204" pitchFamily="34" charset="0"/>
                        <a:ea typeface="Calibri" panose="020F0502020204030204" pitchFamily="34" charset="0"/>
                      </a:endParaRPr>
                    </a:p>
                  </a:txBody>
                  <a:tcPr/>
                </a:tc>
                <a:extLst>
                  <a:ext uri="{0D108BD9-81ED-4DB2-BD59-A6C34878D82A}">
                    <a16:rowId xmlns:a16="http://schemas.microsoft.com/office/drawing/2014/main" val="2158783647"/>
                  </a:ext>
                </a:extLst>
              </a:tr>
              <a:tr h="1189320">
                <a:tc>
                  <a:txBody>
                    <a:bodyPr/>
                    <a:lstStyle/>
                    <a:p>
                      <a:pPr marL="0" marR="0" algn="l">
                        <a:spcBef>
                          <a:spcPts val="0"/>
                        </a:spcBef>
                        <a:spcAft>
                          <a:spcPts val="0"/>
                        </a:spcAft>
                      </a:pPr>
                      <a:r>
                        <a:rPr lang="en-US" sz="2800" dirty="0">
                          <a:effectLst/>
                          <a:highlight>
                            <a:srgbClr val="E7EAED"/>
                          </a:highlight>
                        </a:rPr>
                        <a:t>Balanced With pre-classifier</a:t>
                      </a:r>
                      <a:endParaRPr lang="en-US" sz="2800" dirty="0">
                        <a:effectLst/>
                        <a:highlight>
                          <a:srgbClr val="E7EAED"/>
                        </a:highlight>
                        <a:latin typeface="Calibri" panose="020F0502020204030204" pitchFamily="34" charset="0"/>
                        <a:ea typeface="Calibri" panose="020F0502020204030204" pitchFamily="34" charset="0"/>
                      </a:endParaRPr>
                    </a:p>
                  </a:txBody>
                  <a:tcPr/>
                </a:tc>
                <a:tc>
                  <a:txBody>
                    <a:bodyPr/>
                    <a:lstStyle/>
                    <a:p>
                      <a:pPr marL="0" marR="0" algn="l">
                        <a:spcBef>
                          <a:spcPts val="0"/>
                        </a:spcBef>
                        <a:spcAft>
                          <a:spcPts val="0"/>
                        </a:spcAft>
                      </a:pPr>
                      <a:r>
                        <a:rPr lang="en-US" sz="2800" dirty="0">
                          <a:effectLst/>
                          <a:highlight>
                            <a:srgbClr val="E7EAED"/>
                          </a:highlight>
                        </a:rPr>
                        <a:t>Similarity 95.4.%                  </a:t>
                      </a:r>
                    </a:p>
                    <a:p>
                      <a:pPr marL="0" marR="0" algn="l">
                        <a:spcBef>
                          <a:spcPts val="0"/>
                        </a:spcBef>
                        <a:spcAft>
                          <a:spcPts val="0"/>
                        </a:spcAft>
                      </a:pPr>
                      <a:r>
                        <a:rPr lang="en-US" sz="2800" dirty="0">
                          <a:effectLst/>
                          <a:highlight>
                            <a:srgbClr val="E7EAED"/>
                          </a:highlight>
                        </a:rPr>
                        <a:t>Bleu: 61.5%</a:t>
                      </a:r>
                      <a:endParaRPr lang="en-US" sz="2800" dirty="0">
                        <a:effectLst/>
                        <a:highlight>
                          <a:srgbClr val="E7EAED"/>
                        </a:highlight>
                        <a:latin typeface="Calibri" panose="020F0502020204030204" pitchFamily="34" charset="0"/>
                        <a:ea typeface="Calibri" panose="020F0502020204030204" pitchFamily="34" charset="0"/>
                      </a:endParaRPr>
                    </a:p>
                  </a:txBody>
                  <a:tcPr/>
                </a:tc>
                <a:tc>
                  <a:txBody>
                    <a:bodyPr/>
                    <a:lstStyle/>
                    <a:p>
                      <a:pPr marL="0" marR="0" algn="l">
                        <a:spcBef>
                          <a:spcPts val="0"/>
                        </a:spcBef>
                        <a:spcAft>
                          <a:spcPts val="0"/>
                        </a:spcAft>
                      </a:pPr>
                      <a:r>
                        <a:rPr lang="en-US" sz="2800" dirty="0">
                          <a:effectLst/>
                          <a:highlight>
                            <a:srgbClr val="E7EAED"/>
                          </a:highlight>
                        </a:rPr>
                        <a:t>Similarity :96.2%  </a:t>
                      </a:r>
                    </a:p>
                    <a:p>
                      <a:pPr marL="0" marR="0" algn="l">
                        <a:spcBef>
                          <a:spcPts val="0"/>
                        </a:spcBef>
                        <a:spcAft>
                          <a:spcPts val="0"/>
                        </a:spcAft>
                      </a:pPr>
                      <a:r>
                        <a:rPr lang="en-US" sz="2800" dirty="0">
                          <a:effectLst/>
                          <a:highlight>
                            <a:srgbClr val="E7EAED"/>
                          </a:highlight>
                        </a:rPr>
                        <a:t>Bleu: 63</a:t>
                      </a:r>
                      <a:r>
                        <a:rPr lang="ar-EG" sz="2800" dirty="0">
                          <a:effectLst/>
                          <a:highlight>
                            <a:srgbClr val="E7EAED"/>
                          </a:highlight>
                        </a:rPr>
                        <a:t>%</a:t>
                      </a:r>
                      <a:endParaRPr lang="en-US" sz="2800" dirty="0">
                        <a:effectLst/>
                        <a:highlight>
                          <a:srgbClr val="E7EAED"/>
                        </a:highlight>
                        <a:latin typeface="Calibri" panose="020F0502020204030204" pitchFamily="34" charset="0"/>
                        <a:ea typeface="Calibri" panose="020F0502020204030204" pitchFamily="34" charset="0"/>
                      </a:endParaRPr>
                    </a:p>
                  </a:txBody>
                  <a:tcPr/>
                </a:tc>
                <a:extLst>
                  <a:ext uri="{0D108BD9-81ED-4DB2-BD59-A6C34878D82A}">
                    <a16:rowId xmlns:a16="http://schemas.microsoft.com/office/drawing/2014/main" val="2246103936"/>
                  </a:ext>
                </a:extLst>
              </a:tr>
            </a:tbl>
          </a:graphicData>
        </a:graphic>
      </p:graphicFrame>
      <p:sp>
        <p:nvSpPr>
          <p:cNvPr id="22" name="TextBox 21">
            <a:extLst>
              <a:ext uri="{FF2B5EF4-FFF2-40B4-BE49-F238E27FC236}">
                <a16:creationId xmlns:a16="http://schemas.microsoft.com/office/drawing/2014/main" id="{D8E9A67F-D2A1-20CB-9F85-D9F624178383}"/>
              </a:ext>
            </a:extLst>
          </p:cNvPr>
          <p:cNvSpPr txBox="1"/>
          <p:nvPr/>
        </p:nvSpPr>
        <p:spPr>
          <a:xfrm>
            <a:off x="12664590" y="18365286"/>
            <a:ext cx="5628533" cy="584775"/>
          </a:xfrm>
          <a:prstGeom prst="rect">
            <a:avLst/>
          </a:prstGeom>
          <a:noFill/>
        </p:spPr>
        <p:txBody>
          <a:bodyPr wrap="square">
            <a:spAutoFit/>
          </a:bodyPr>
          <a:lstStyle/>
          <a:p>
            <a:r>
              <a:rPr lang="en-US" sz="3200" dirty="0">
                <a:solidFill>
                  <a:schemeClr val="accent1">
                    <a:lumMod val="50000"/>
                  </a:schemeClr>
                </a:solidFill>
                <a:latin typeface="Times New Roman" panose="02020603050405020304" pitchFamily="18" charset="0"/>
                <a:cs typeface="Times New Roman" panose="02020603050405020304" pitchFamily="18" charset="0"/>
              </a:rPr>
              <a:t>2.Disease diagnosis results</a:t>
            </a:r>
          </a:p>
        </p:txBody>
      </p:sp>
      <p:sp>
        <p:nvSpPr>
          <p:cNvPr id="23" name="TextBox 22">
            <a:extLst>
              <a:ext uri="{FF2B5EF4-FFF2-40B4-BE49-F238E27FC236}">
                <a16:creationId xmlns:a16="http://schemas.microsoft.com/office/drawing/2014/main" id="{2F090EA8-0900-71AD-C7E5-3FB8C8DCD4BF}"/>
              </a:ext>
            </a:extLst>
          </p:cNvPr>
          <p:cNvSpPr txBox="1"/>
          <p:nvPr/>
        </p:nvSpPr>
        <p:spPr>
          <a:xfrm>
            <a:off x="13057056" y="19059928"/>
            <a:ext cx="11399046"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We considered 4 to 17 symptoms to predict possible diseases, providing descriptions and precautions. </a:t>
            </a:r>
          </a:p>
          <a:p>
            <a:pPr algn="just"/>
            <a:r>
              <a:rPr lang="en-US" sz="2800" dirty="0">
                <a:latin typeface="Times New Roman" panose="02020603050405020304" pitchFamily="18" charset="0"/>
                <a:cs typeface="Times New Roman" panose="02020603050405020304" pitchFamily="18" charset="0"/>
              </a:rPr>
              <a:t>Using machine learning models trained on embedding data, the Random Forest model achieved</a:t>
            </a:r>
            <a:r>
              <a:rPr lang="en-US" sz="2800" dirty="0">
                <a:solidFill>
                  <a:schemeClr val="accent1">
                    <a:lumMod val="50000"/>
                  </a:schemeClr>
                </a:solidFill>
                <a:latin typeface="Times New Roman" panose="02020603050405020304" pitchFamily="18" charset="0"/>
                <a:cs typeface="Times New Roman" panose="02020603050405020304" pitchFamily="18" charset="0"/>
              </a:rPr>
              <a:t> 98.75% </a:t>
            </a:r>
            <a:r>
              <a:rPr lang="en-US" sz="2800" dirty="0">
                <a:latin typeface="Times New Roman" panose="02020603050405020304" pitchFamily="18" charset="0"/>
                <a:cs typeface="Times New Roman" panose="02020603050405020304" pitchFamily="18" charset="0"/>
              </a:rPr>
              <a:t>accuracy, </a:t>
            </a:r>
          </a:p>
          <a:p>
            <a:pPr algn="just"/>
            <a:r>
              <a:rPr lang="en-US" sz="2800" dirty="0">
                <a:latin typeface="Times New Roman" panose="02020603050405020304" pitchFamily="18" charset="0"/>
                <a:cs typeface="Times New Roman" panose="02020603050405020304" pitchFamily="18" charset="0"/>
              </a:rPr>
              <a:t>the Decision Tree model achieved </a:t>
            </a:r>
            <a:r>
              <a:rPr lang="en-US" sz="2800" dirty="0">
                <a:solidFill>
                  <a:schemeClr val="accent1">
                    <a:lumMod val="50000"/>
                  </a:schemeClr>
                </a:solidFill>
                <a:latin typeface="Times New Roman" panose="02020603050405020304" pitchFamily="18" charset="0"/>
                <a:cs typeface="Times New Roman" panose="02020603050405020304" pitchFamily="18" charset="0"/>
              </a:rPr>
              <a:t>94.31% </a:t>
            </a:r>
            <a:r>
              <a:rPr lang="en-US" sz="2800" dirty="0">
                <a:latin typeface="Times New Roman" panose="02020603050405020304" pitchFamily="18" charset="0"/>
                <a:cs typeface="Times New Roman" panose="02020603050405020304" pitchFamily="18" charset="0"/>
              </a:rPr>
              <a:t>accuracy. </a:t>
            </a:r>
          </a:p>
          <a:p>
            <a:pPr algn="just"/>
            <a:r>
              <a:rPr lang="en-US" sz="2800" dirty="0">
                <a:latin typeface="Times New Roman" panose="02020603050405020304" pitchFamily="18" charset="0"/>
                <a:cs typeface="Times New Roman" panose="02020603050405020304" pitchFamily="18" charset="0"/>
              </a:rPr>
              <a:t>The final model, employing hard voting with Random Forest, Decision Tree, and SVM, achieved a superior accuracy of </a:t>
            </a:r>
            <a:r>
              <a:rPr lang="en-US" sz="2800" dirty="0">
                <a:solidFill>
                  <a:schemeClr val="accent1">
                    <a:lumMod val="50000"/>
                  </a:schemeClr>
                </a:solidFill>
                <a:latin typeface="Times New Roman" panose="02020603050405020304" pitchFamily="18" charset="0"/>
                <a:cs typeface="Times New Roman" panose="02020603050405020304" pitchFamily="18" charset="0"/>
              </a:rPr>
              <a:t>99.95%.</a:t>
            </a:r>
          </a:p>
        </p:txBody>
      </p:sp>
      <p:sp>
        <p:nvSpPr>
          <p:cNvPr id="24" name="TextBox 23">
            <a:extLst>
              <a:ext uri="{FF2B5EF4-FFF2-40B4-BE49-F238E27FC236}">
                <a16:creationId xmlns:a16="http://schemas.microsoft.com/office/drawing/2014/main" id="{8D16C473-C6A9-4851-A415-EAF33B3E4B83}"/>
              </a:ext>
            </a:extLst>
          </p:cNvPr>
          <p:cNvSpPr txBox="1"/>
          <p:nvPr/>
        </p:nvSpPr>
        <p:spPr>
          <a:xfrm>
            <a:off x="639970" y="33258974"/>
            <a:ext cx="11581420" cy="1384995"/>
          </a:xfrm>
          <a:prstGeom prst="rect">
            <a:avLst/>
          </a:prstGeom>
          <a:noFill/>
        </p:spPr>
        <p:txBody>
          <a:bodyPr wrap="square">
            <a:spAutoFit/>
          </a:bodyPr>
          <a:lstStyle/>
          <a:p>
            <a:pPr marR="0" lvl="0" algn="just" rtl="0">
              <a:spcBef>
                <a:spcPts val="0"/>
              </a:spcBef>
              <a:spcAft>
                <a:spcPts val="0"/>
              </a:spcAft>
            </a:pPr>
            <a:r>
              <a:rPr lang="en-US" sz="2800" dirty="0">
                <a:latin typeface="Times New Roman" panose="02020603050405020304" pitchFamily="18" charset="0"/>
                <a:cs typeface="Times New Roman" panose="02020603050405020304" pitchFamily="18" charset="0"/>
              </a:rPr>
              <a:t>Running on the entire dataset, we utilized the Transformer model due to its superior performance, achieving an average similarity of 83.8% and a BLEU score of 59.58.</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996</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Gill Sans MT(Body)</vt:lpstr>
      <vt:lpstr>Nunito Black</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ملك اسماعيل محمد محمود</cp:lastModifiedBy>
  <cp:revision>37</cp:revision>
  <dcterms:created xsi:type="dcterms:W3CDTF">2008-12-04T00:20:37Z</dcterms:created>
  <dcterms:modified xsi:type="dcterms:W3CDTF">2024-06-28T03:25:17Z</dcterms:modified>
</cp:coreProperties>
</file>