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0" r:id="rId6"/>
    <p:sldId id="261" r:id="rId7"/>
    <p:sldId id="262" r:id="rId8"/>
    <p:sldId id="263" r:id="rId9"/>
    <p:sldId id="264" r:id="rId10"/>
    <p:sldId id="270"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78" d="100"/>
          <a:sy n="78" d="100"/>
        </p:scale>
        <p:origin x="2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DBCD6E-4E7C-4AE3-8700-7618077D5054}" type="doc">
      <dgm:prSet loTypeId="urn:microsoft.com/office/officeart/2005/8/layout/venn2" loCatId="relationship" qsTypeId="urn:microsoft.com/office/officeart/2005/8/quickstyle/3d4" qsCatId="3D" csTypeId="urn:microsoft.com/office/officeart/2005/8/colors/accent1_5" csCatId="accent1" phldr="1"/>
      <dgm:spPr/>
      <dgm:t>
        <a:bodyPr/>
        <a:lstStyle/>
        <a:p>
          <a:endParaRPr lang="en-US"/>
        </a:p>
      </dgm:t>
    </dgm:pt>
    <dgm:pt modelId="{9836C4A1-B367-46A3-9082-43B73CA5395C}">
      <dgm:prSet phldrT="[Text]"/>
      <dgm:spPr/>
      <dgm:t>
        <a:bodyPr/>
        <a:lstStyle/>
        <a:p>
          <a:r>
            <a:rPr lang="en-US" dirty="0"/>
            <a:t>Software App</a:t>
          </a:r>
        </a:p>
      </dgm:t>
    </dgm:pt>
    <dgm:pt modelId="{58B6AAB7-9B8E-451A-96FE-FF1006D55518}" type="parTrans" cxnId="{F3534666-638D-43A3-A13A-C3D489A9DB0B}">
      <dgm:prSet/>
      <dgm:spPr/>
      <dgm:t>
        <a:bodyPr/>
        <a:lstStyle/>
        <a:p>
          <a:endParaRPr lang="en-US"/>
        </a:p>
      </dgm:t>
    </dgm:pt>
    <dgm:pt modelId="{ECBAAEB4-D3B0-494C-9A04-92DE62A58A93}" type="sibTrans" cxnId="{F3534666-638D-43A3-A13A-C3D489A9DB0B}">
      <dgm:prSet/>
      <dgm:spPr/>
      <dgm:t>
        <a:bodyPr/>
        <a:lstStyle/>
        <a:p>
          <a:endParaRPr lang="en-US"/>
        </a:p>
      </dgm:t>
    </dgm:pt>
    <dgm:pt modelId="{D346C282-A153-41A8-8D63-FCC55FF3EF01}">
      <dgm:prSet phldrT="[Text]"/>
      <dgm:spPr/>
      <dgm:t>
        <a:bodyPr/>
        <a:lstStyle/>
        <a:p>
          <a:r>
            <a:rPr lang="en-US" dirty="0"/>
            <a:t>classification Application</a:t>
          </a:r>
        </a:p>
      </dgm:t>
    </dgm:pt>
    <dgm:pt modelId="{20E28906-9328-4EA9-8CC6-1B1342761821}" type="parTrans" cxnId="{D53203FA-DF88-402C-A3D3-79F0DF9B1AA1}">
      <dgm:prSet/>
      <dgm:spPr/>
      <dgm:t>
        <a:bodyPr/>
        <a:lstStyle/>
        <a:p>
          <a:endParaRPr lang="en-US"/>
        </a:p>
      </dgm:t>
    </dgm:pt>
    <dgm:pt modelId="{010EDF1F-4DE2-4FAC-8FA1-1852B814069B}" type="sibTrans" cxnId="{D53203FA-DF88-402C-A3D3-79F0DF9B1AA1}">
      <dgm:prSet/>
      <dgm:spPr/>
      <dgm:t>
        <a:bodyPr/>
        <a:lstStyle/>
        <a:p>
          <a:endParaRPr lang="en-US"/>
        </a:p>
      </dgm:t>
    </dgm:pt>
    <dgm:pt modelId="{7EE9DFC0-2EB4-49AF-9BC9-26882234422F}">
      <dgm:prSet phldrT="[Text]"/>
      <dgm:spPr/>
      <dgm:t>
        <a:bodyPr/>
        <a:lstStyle/>
        <a:p>
          <a:r>
            <a:rPr lang="en-US" dirty="0"/>
            <a:t>Using Deep Learning Models</a:t>
          </a:r>
        </a:p>
      </dgm:t>
    </dgm:pt>
    <dgm:pt modelId="{8809DAA7-62FE-411F-BE7E-8AD0EBA57E0C}" type="parTrans" cxnId="{6BB238A3-4408-47FB-9C41-63B9DEE50533}">
      <dgm:prSet/>
      <dgm:spPr/>
      <dgm:t>
        <a:bodyPr/>
        <a:lstStyle/>
        <a:p>
          <a:endParaRPr lang="en-US"/>
        </a:p>
      </dgm:t>
    </dgm:pt>
    <dgm:pt modelId="{10B56C9C-AF9B-4970-A46E-A455C6F88159}" type="sibTrans" cxnId="{6BB238A3-4408-47FB-9C41-63B9DEE50533}">
      <dgm:prSet/>
      <dgm:spPr/>
      <dgm:t>
        <a:bodyPr/>
        <a:lstStyle/>
        <a:p>
          <a:endParaRPr lang="en-US"/>
        </a:p>
      </dgm:t>
    </dgm:pt>
    <dgm:pt modelId="{50748BA9-55DF-47C1-A524-8342A3D0D884}" type="pres">
      <dgm:prSet presAssocID="{05DBCD6E-4E7C-4AE3-8700-7618077D5054}" presName="Name0" presStyleCnt="0">
        <dgm:presLayoutVars>
          <dgm:chMax val="7"/>
          <dgm:resizeHandles val="exact"/>
        </dgm:presLayoutVars>
      </dgm:prSet>
      <dgm:spPr/>
    </dgm:pt>
    <dgm:pt modelId="{AD45558D-3DB3-42FC-B56E-3A4A1B7E51C1}" type="pres">
      <dgm:prSet presAssocID="{05DBCD6E-4E7C-4AE3-8700-7618077D5054}" presName="comp1" presStyleCnt="0"/>
      <dgm:spPr/>
    </dgm:pt>
    <dgm:pt modelId="{F3339CA7-8F2E-40BE-A69F-C22D0AAB9FAB}" type="pres">
      <dgm:prSet presAssocID="{05DBCD6E-4E7C-4AE3-8700-7618077D5054}" presName="circle1" presStyleLbl="node1" presStyleIdx="0" presStyleCnt="3" custScaleX="152117"/>
      <dgm:spPr/>
    </dgm:pt>
    <dgm:pt modelId="{8EF9096B-662C-4671-A674-01EB7137B8FB}" type="pres">
      <dgm:prSet presAssocID="{05DBCD6E-4E7C-4AE3-8700-7618077D5054}" presName="c1text" presStyleLbl="node1" presStyleIdx="0" presStyleCnt="3">
        <dgm:presLayoutVars>
          <dgm:bulletEnabled val="1"/>
        </dgm:presLayoutVars>
      </dgm:prSet>
      <dgm:spPr/>
    </dgm:pt>
    <dgm:pt modelId="{CB95CAE8-50AA-4B54-9D2E-58BBF3D0AD0C}" type="pres">
      <dgm:prSet presAssocID="{05DBCD6E-4E7C-4AE3-8700-7618077D5054}" presName="comp2" presStyleCnt="0"/>
      <dgm:spPr/>
    </dgm:pt>
    <dgm:pt modelId="{7D3B46CD-C300-4894-967D-71070F350688}" type="pres">
      <dgm:prSet presAssocID="{05DBCD6E-4E7C-4AE3-8700-7618077D5054}" presName="circle2" presStyleLbl="node1" presStyleIdx="1" presStyleCnt="3" custScaleX="145779" custScaleY="92986" custLinFactNeighborX="0" custLinFactNeighborY="-12044"/>
      <dgm:spPr/>
    </dgm:pt>
    <dgm:pt modelId="{17E11968-A71E-43D8-AE6B-F75988D1E18C}" type="pres">
      <dgm:prSet presAssocID="{05DBCD6E-4E7C-4AE3-8700-7618077D5054}" presName="c2text" presStyleLbl="node1" presStyleIdx="1" presStyleCnt="3">
        <dgm:presLayoutVars>
          <dgm:bulletEnabled val="1"/>
        </dgm:presLayoutVars>
      </dgm:prSet>
      <dgm:spPr/>
    </dgm:pt>
    <dgm:pt modelId="{3F3C854D-ABA2-4FA0-B57E-9A4A74A971CE}" type="pres">
      <dgm:prSet presAssocID="{05DBCD6E-4E7C-4AE3-8700-7618077D5054}" presName="comp3" presStyleCnt="0"/>
      <dgm:spPr/>
    </dgm:pt>
    <dgm:pt modelId="{3F25C4E0-1BDD-49A7-AAB2-F7099359A474}" type="pres">
      <dgm:prSet presAssocID="{05DBCD6E-4E7C-4AE3-8700-7618077D5054}" presName="circle3" presStyleLbl="node1" presStyleIdx="2" presStyleCnt="3" custScaleX="139517" custScaleY="93281" custLinFactNeighborX="-1071" custLinFactNeighborY="-33599"/>
      <dgm:spPr/>
    </dgm:pt>
    <dgm:pt modelId="{1CC1AE89-D65D-4330-8FF7-79A596AD3921}" type="pres">
      <dgm:prSet presAssocID="{05DBCD6E-4E7C-4AE3-8700-7618077D5054}" presName="c3text" presStyleLbl="node1" presStyleIdx="2" presStyleCnt="3">
        <dgm:presLayoutVars>
          <dgm:bulletEnabled val="1"/>
        </dgm:presLayoutVars>
      </dgm:prSet>
      <dgm:spPr/>
    </dgm:pt>
  </dgm:ptLst>
  <dgm:cxnLst>
    <dgm:cxn modelId="{48333405-742A-477F-B862-AFCF4ACA219E}" type="presOf" srcId="{7EE9DFC0-2EB4-49AF-9BC9-26882234422F}" destId="{3F25C4E0-1BDD-49A7-AAB2-F7099359A474}" srcOrd="0" destOrd="0" presId="urn:microsoft.com/office/officeart/2005/8/layout/venn2"/>
    <dgm:cxn modelId="{167F1E1F-5890-47C8-9890-59B8DB481937}" type="presOf" srcId="{D346C282-A153-41A8-8D63-FCC55FF3EF01}" destId="{17E11968-A71E-43D8-AE6B-F75988D1E18C}" srcOrd="1" destOrd="0" presId="urn:microsoft.com/office/officeart/2005/8/layout/venn2"/>
    <dgm:cxn modelId="{981C1942-33CF-4B88-B729-9B247A5E0A6A}" type="presOf" srcId="{9836C4A1-B367-46A3-9082-43B73CA5395C}" destId="{8EF9096B-662C-4671-A674-01EB7137B8FB}" srcOrd="1" destOrd="0" presId="urn:microsoft.com/office/officeart/2005/8/layout/venn2"/>
    <dgm:cxn modelId="{F3534666-638D-43A3-A13A-C3D489A9DB0B}" srcId="{05DBCD6E-4E7C-4AE3-8700-7618077D5054}" destId="{9836C4A1-B367-46A3-9082-43B73CA5395C}" srcOrd="0" destOrd="0" parTransId="{58B6AAB7-9B8E-451A-96FE-FF1006D55518}" sibTransId="{ECBAAEB4-D3B0-494C-9A04-92DE62A58A93}"/>
    <dgm:cxn modelId="{5D2D2570-CD8B-42D8-B63F-16AF9E9B5C22}" type="presOf" srcId="{9836C4A1-B367-46A3-9082-43B73CA5395C}" destId="{F3339CA7-8F2E-40BE-A69F-C22D0AAB9FAB}" srcOrd="0" destOrd="0" presId="urn:microsoft.com/office/officeart/2005/8/layout/venn2"/>
    <dgm:cxn modelId="{A7239171-9367-433F-B6E6-37769D80F15E}" type="presOf" srcId="{D346C282-A153-41A8-8D63-FCC55FF3EF01}" destId="{7D3B46CD-C300-4894-967D-71070F350688}" srcOrd="0" destOrd="0" presId="urn:microsoft.com/office/officeart/2005/8/layout/venn2"/>
    <dgm:cxn modelId="{6BB238A3-4408-47FB-9C41-63B9DEE50533}" srcId="{05DBCD6E-4E7C-4AE3-8700-7618077D5054}" destId="{7EE9DFC0-2EB4-49AF-9BC9-26882234422F}" srcOrd="2" destOrd="0" parTransId="{8809DAA7-62FE-411F-BE7E-8AD0EBA57E0C}" sibTransId="{10B56C9C-AF9B-4970-A46E-A455C6F88159}"/>
    <dgm:cxn modelId="{16BCC7B7-7870-4E6B-8CD0-DB0BF209B055}" type="presOf" srcId="{05DBCD6E-4E7C-4AE3-8700-7618077D5054}" destId="{50748BA9-55DF-47C1-A524-8342A3D0D884}" srcOrd="0" destOrd="0" presId="urn:microsoft.com/office/officeart/2005/8/layout/venn2"/>
    <dgm:cxn modelId="{BBDF51D4-3CD5-4ACF-9DC1-986D720E0F66}" type="presOf" srcId="{7EE9DFC0-2EB4-49AF-9BC9-26882234422F}" destId="{1CC1AE89-D65D-4330-8FF7-79A596AD3921}" srcOrd="1" destOrd="0" presId="urn:microsoft.com/office/officeart/2005/8/layout/venn2"/>
    <dgm:cxn modelId="{D53203FA-DF88-402C-A3D3-79F0DF9B1AA1}" srcId="{05DBCD6E-4E7C-4AE3-8700-7618077D5054}" destId="{D346C282-A153-41A8-8D63-FCC55FF3EF01}" srcOrd="1" destOrd="0" parTransId="{20E28906-9328-4EA9-8CC6-1B1342761821}" sibTransId="{010EDF1F-4DE2-4FAC-8FA1-1852B814069B}"/>
    <dgm:cxn modelId="{42DDE009-EB25-4BEA-8B8E-23DD9F54AB96}" type="presParOf" srcId="{50748BA9-55DF-47C1-A524-8342A3D0D884}" destId="{AD45558D-3DB3-42FC-B56E-3A4A1B7E51C1}" srcOrd="0" destOrd="0" presId="urn:microsoft.com/office/officeart/2005/8/layout/venn2"/>
    <dgm:cxn modelId="{B3288109-50B0-4BB4-B175-D08F35B09514}" type="presParOf" srcId="{AD45558D-3DB3-42FC-B56E-3A4A1B7E51C1}" destId="{F3339CA7-8F2E-40BE-A69F-C22D0AAB9FAB}" srcOrd="0" destOrd="0" presId="urn:microsoft.com/office/officeart/2005/8/layout/venn2"/>
    <dgm:cxn modelId="{C9F40D02-DB69-4431-B031-FF244A038514}" type="presParOf" srcId="{AD45558D-3DB3-42FC-B56E-3A4A1B7E51C1}" destId="{8EF9096B-662C-4671-A674-01EB7137B8FB}" srcOrd="1" destOrd="0" presId="urn:microsoft.com/office/officeart/2005/8/layout/venn2"/>
    <dgm:cxn modelId="{33FF7CF1-A3CE-411A-A5F4-E7BFFB840782}" type="presParOf" srcId="{50748BA9-55DF-47C1-A524-8342A3D0D884}" destId="{CB95CAE8-50AA-4B54-9D2E-58BBF3D0AD0C}" srcOrd="1" destOrd="0" presId="urn:microsoft.com/office/officeart/2005/8/layout/venn2"/>
    <dgm:cxn modelId="{BF1973F1-658B-40E6-967A-D5D1FDFC717B}" type="presParOf" srcId="{CB95CAE8-50AA-4B54-9D2E-58BBF3D0AD0C}" destId="{7D3B46CD-C300-4894-967D-71070F350688}" srcOrd="0" destOrd="0" presId="urn:microsoft.com/office/officeart/2005/8/layout/venn2"/>
    <dgm:cxn modelId="{976BF0D2-521F-4E79-817C-4069313EBE1F}" type="presParOf" srcId="{CB95CAE8-50AA-4B54-9D2E-58BBF3D0AD0C}" destId="{17E11968-A71E-43D8-AE6B-F75988D1E18C}" srcOrd="1" destOrd="0" presId="urn:microsoft.com/office/officeart/2005/8/layout/venn2"/>
    <dgm:cxn modelId="{D3D55E6E-B327-4BCD-B63B-115F035B00FA}" type="presParOf" srcId="{50748BA9-55DF-47C1-A524-8342A3D0D884}" destId="{3F3C854D-ABA2-4FA0-B57E-9A4A74A971CE}" srcOrd="2" destOrd="0" presId="urn:microsoft.com/office/officeart/2005/8/layout/venn2"/>
    <dgm:cxn modelId="{7E9E0CA8-A691-487B-B862-B43A433BF5FC}" type="presParOf" srcId="{3F3C854D-ABA2-4FA0-B57E-9A4A74A971CE}" destId="{3F25C4E0-1BDD-49A7-AAB2-F7099359A474}" srcOrd="0" destOrd="0" presId="urn:microsoft.com/office/officeart/2005/8/layout/venn2"/>
    <dgm:cxn modelId="{60644E33-AEB8-4F03-8D16-EAD8C0C3ED8F}" type="presParOf" srcId="{3F3C854D-ABA2-4FA0-B57E-9A4A74A971CE}" destId="{1CC1AE89-D65D-4330-8FF7-79A596AD3921}"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39CA7-8F2E-40BE-A69F-C22D0AAB9FAB}">
      <dsp:nvSpPr>
        <dsp:cNvPr id="0" name=""/>
        <dsp:cNvSpPr/>
      </dsp:nvSpPr>
      <dsp:spPr>
        <a:xfrm>
          <a:off x="-46855" y="0"/>
          <a:ext cx="6247781" cy="4107221"/>
        </a:xfrm>
        <a:prstGeom prst="ellipse">
          <a:avLst/>
        </a:prstGeom>
        <a:solidFill>
          <a:schemeClr val="accent1">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Software App</a:t>
          </a:r>
        </a:p>
      </dsp:txBody>
      <dsp:txXfrm>
        <a:off x="1985235" y="205361"/>
        <a:ext cx="2183599" cy="616083"/>
      </dsp:txXfrm>
    </dsp:sp>
    <dsp:sp modelId="{7D3B46CD-C300-4894-967D-71070F350688}">
      <dsp:nvSpPr>
        <dsp:cNvPr id="0" name=""/>
        <dsp:cNvSpPr/>
      </dsp:nvSpPr>
      <dsp:spPr>
        <a:xfrm>
          <a:off x="831735" y="763830"/>
          <a:ext cx="4490599" cy="2864355"/>
        </a:xfrm>
        <a:prstGeom prst="ellipse">
          <a:avLst/>
        </a:prstGeom>
        <a:solidFill>
          <a:schemeClr val="accent1">
            <a:alpha val="90000"/>
            <a:hueOff val="0"/>
            <a:satOff val="0"/>
            <a:lumOff val="0"/>
            <a:alphaOff val="-2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classification Application</a:t>
          </a:r>
        </a:p>
      </dsp:txBody>
      <dsp:txXfrm>
        <a:off x="2030725" y="942852"/>
        <a:ext cx="2092619" cy="537066"/>
      </dsp:txXfrm>
    </dsp:sp>
    <dsp:sp modelId="{3F25C4E0-1BDD-49A7-AAB2-F7099359A474}">
      <dsp:nvSpPr>
        <dsp:cNvPr id="0" name=""/>
        <dsp:cNvSpPr/>
      </dsp:nvSpPr>
      <dsp:spPr>
        <a:xfrm>
          <a:off x="1622473" y="1432608"/>
          <a:ext cx="2865135" cy="1915628"/>
        </a:xfrm>
        <a:prstGeom prst="ellipse">
          <a:avLst/>
        </a:prstGeom>
        <a:solidFill>
          <a:schemeClr val="accent1">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Using Deep Learning Models</a:t>
          </a:r>
        </a:p>
      </dsp:txBody>
      <dsp:txXfrm>
        <a:off x="2042062" y="1911516"/>
        <a:ext cx="2025956" cy="95781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ED92-0A56-E509-82E2-39C59BDBF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20C0C3-6A7C-7937-2A61-F64B56120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FB7665-ED60-C304-D0C2-4376E4E4764B}"/>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5" name="Footer Placeholder 4">
            <a:extLst>
              <a:ext uri="{FF2B5EF4-FFF2-40B4-BE49-F238E27FC236}">
                <a16:creationId xmlns:a16="http://schemas.microsoft.com/office/drawing/2014/main" id="{151304EA-0267-8782-C4EE-3D28F333B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CFCE0-1C36-473E-5414-8FDCD0B6F3AE}"/>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342689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1F25-7859-E302-35BA-DC158751F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649F1E-A5FA-656B-7BA8-A9B328975C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34421-83CE-86BF-CED0-064CBA426A26}"/>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5" name="Footer Placeholder 4">
            <a:extLst>
              <a:ext uri="{FF2B5EF4-FFF2-40B4-BE49-F238E27FC236}">
                <a16:creationId xmlns:a16="http://schemas.microsoft.com/office/drawing/2014/main" id="{E107CA0E-FC0C-6EB6-C61B-0B8B2B23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A908C-E14D-22FF-F5F1-965050764F79}"/>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403997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2E174-B8DC-46D3-B9D9-C9E98547B4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71BE4-5BE4-93F7-8214-E16B69162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4D52F-A750-EFBD-6B6B-DB9A5F53AD9B}"/>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5" name="Footer Placeholder 4">
            <a:extLst>
              <a:ext uri="{FF2B5EF4-FFF2-40B4-BE49-F238E27FC236}">
                <a16:creationId xmlns:a16="http://schemas.microsoft.com/office/drawing/2014/main" id="{79E6E0F7-0913-9749-CE5F-6AC5B5F27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1DC12-12C2-C010-90BF-63B1BE7F4925}"/>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305189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CB88-8A9E-E561-2696-E93C37672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69DB3-8B44-D239-F080-3A63613AC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DD401-DD80-6A9F-567A-0B7B98F16A42}"/>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5" name="Footer Placeholder 4">
            <a:extLst>
              <a:ext uri="{FF2B5EF4-FFF2-40B4-BE49-F238E27FC236}">
                <a16:creationId xmlns:a16="http://schemas.microsoft.com/office/drawing/2014/main" id="{EC2116FE-7011-77E8-2C49-387AC3771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8D052-40A2-8131-EB66-E4533F85AC3D}"/>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335114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28AE-A62E-C0F8-5B83-81614BB217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156E8C-E365-E087-433E-00418AF786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149462-34E3-0085-DFD3-D5FF8529E1F2}"/>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5" name="Footer Placeholder 4">
            <a:extLst>
              <a:ext uri="{FF2B5EF4-FFF2-40B4-BE49-F238E27FC236}">
                <a16:creationId xmlns:a16="http://schemas.microsoft.com/office/drawing/2014/main" id="{DEE1D9B1-D601-0EAB-61D9-ADF46B766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50007-8975-68A3-4676-C1CCB2CBFC36}"/>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27243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7909-EEDB-C261-2D82-CD2E9F3D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D6F38-00A8-7BF2-8048-86FD86959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7266ED-0220-4635-C611-A6E0CEC14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ADF64C-68C0-2565-A7E1-79730A70DF23}"/>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6" name="Footer Placeholder 5">
            <a:extLst>
              <a:ext uri="{FF2B5EF4-FFF2-40B4-BE49-F238E27FC236}">
                <a16:creationId xmlns:a16="http://schemas.microsoft.com/office/drawing/2014/main" id="{6AFD7287-EF1D-2A62-FA93-E524C6248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0D6E1-3E24-6A5C-5D1B-C91CE09D1AA9}"/>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60698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FA7E-A8FA-BA15-F96F-8E5D9B9588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F859D6-7C3E-BDE8-897B-EAA04BEDE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77E04-5033-E0AE-3C45-5A6A45D8F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B8081-91AC-E922-E264-9B7330AF1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72C3F6-FFC5-7038-9D0A-55FF58D87C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5E6E40-D544-2968-255B-96EEA90C03E5}"/>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8" name="Footer Placeholder 7">
            <a:extLst>
              <a:ext uri="{FF2B5EF4-FFF2-40B4-BE49-F238E27FC236}">
                <a16:creationId xmlns:a16="http://schemas.microsoft.com/office/drawing/2014/main" id="{05A3BD8A-B1E2-262F-C742-F965F89022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FE7D4C-EBE3-E67F-CD88-BB5C547A5C69}"/>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135628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1448-823D-F6B2-E366-22520A4E93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0D8AA-6C35-CAA3-D62D-6B21880A6460}"/>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4" name="Footer Placeholder 3">
            <a:extLst>
              <a:ext uri="{FF2B5EF4-FFF2-40B4-BE49-F238E27FC236}">
                <a16:creationId xmlns:a16="http://schemas.microsoft.com/office/drawing/2014/main" id="{E2E035FE-38A2-9D14-F664-AF21A947EF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14035B-81B8-D12A-5376-160E04175300}"/>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374903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3C491-FF42-6FAF-F12F-7CE7D88923EF}"/>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3" name="Footer Placeholder 2">
            <a:extLst>
              <a:ext uri="{FF2B5EF4-FFF2-40B4-BE49-F238E27FC236}">
                <a16:creationId xmlns:a16="http://schemas.microsoft.com/office/drawing/2014/main" id="{1D11163F-AF2E-4CB7-7F80-7316DD265F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9B0530-8EB1-BB69-544E-590B89A0DEEB}"/>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295687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DF0B-BA47-A245-9E73-E395E8F22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40ED71-58D4-0EF4-3443-5A3178CD2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13D004-820D-BCAA-D71F-411C67B89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07612-BAE4-E0B0-83F4-F4E6A8D9C832}"/>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6" name="Footer Placeholder 5">
            <a:extLst>
              <a:ext uri="{FF2B5EF4-FFF2-40B4-BE49-F238E27FC236}">
                <a16:creationId xmlns:a16="http://schemas.microsoft.com/office/drawing/2014/main" id="{DBC4C1CF-8EE6-173A-2F5D-DA8CCA872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97599-79B5-BC95-AB0D-25A705694BC8}"/>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391443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5B00-C4C0-A475-0F05-A23D9740A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EADC7-F448-7DE7-E337-C9809EF22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F15D6-BDF6-F390-3300-4172EEA78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6102-7799-E983-8644-8D13AD4F4054}"/>
              </a:ext>
            </a:extLst>
          </p:cNvPr>
          <p:cNvSpPr>
            <a:spLocks noGrp="1"/>
          </p:cNvSpPr>
          <p:nvPr>
            <p:ph type="dt" sz="half" idx="10"/>
          </p:nvPr>
        </p:nvSpPr>
        <p:spPr/>
        <p:txBody>
          <a:bodyPr/>
          <a:lstStyle/>
          <a:p>
            <a:fld id="{FC4A93F1-0ACC-4B1D-807C-C8DBC4DAF4EC}" type="datetimeFigureOut">
              <a:rPr lang="en-US" smtClean="0"/>
              <a:t>10/21/2024</a:t>
            </a:fld>
            <a:endParaRPr lang="en-US"/>
          </a:p>
        </p:txBody>
      </p:sp>
      <p:sp>
        <p:nvSpPr>
          <p:cNvPr id="6" name="Footer Placeholder 5">
            <a:extLst>
              <a:ext uri="{FF2B5EF4-FFF2-40B4-BE49-F238E27FC236}">
                <a16:creationId xmlns:a16="http://schemas.microsoft.com/office/drawing/2014/main" id="{7DCCB582-A8BF-60DB-FA78-CF8519D1A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7FF6F-E878-DB40-330A-5E0E0EB2AD05}"/>
              </a:ext>
            </a:extLst>
          </p:cNvPr>
          <p:cNvSpPr>
            <a:spLocks noGrp="1"/>
          </p:cNvSpPr>
          <p:nvPr>
            <p:ph type="sldNum" sz="quarter" idx="12"/>
          </p:nvPr>
        </p:nvSpPr>
        <p:spPr/>
        <p:txBody>
          <a:bodyPr/>
          <a:lstStyle/>
          <a:p>
            <a:fld id="{2FFD5295-4200-4DF4-8231-43405F24178E}" type="slidenum">
              <a:rPr lang="en-US" smtClean="0"/>
              <a:t>‹#›</a:t>
            </a:fld>
            <a:endParaRPr lang="en-US"/>
          </a:p>
        </p:txBody>
      </p:sp>
    </p:spTree>
    <p:extLst>
      <p:ext uri="{BB962C8B-B14F-4D97-AF65-F5344CB8AC3E}">
        <p14:creationId xmlns:p14="http://schemas.microsoft.com/office/powerpoint/2010/main" val="314834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6E2AD-B7B7-68CD-906A-9938C317D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49EBAB-6240-5189-BE52-66189DD3F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67F03-8FF5-B0C2-F099-CD1F91EA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4A93F1-0ACC-4B1D-807C-C8DBC4DAF4EC}" type="datetimeFigureOut">
              <a:rPr lang="en-US" smtClean="0"/>
              <a:t>10/21/2024</a:t>
            </a:fld>
            <a:endParaRPr lang="en-US"/>
          </a:p>
        </p:txBody>
      </p:sp>
      <p:sp>
        <p:nvSpPr>
          <p:cNvPr id="5" name="Footer Placeholder 4">
            <a:extLst>
              <a:ext uri="{FF2B5EF4-FFF2-40B4-BE49-F238E27FC236}">
                <a16:creationId xmlns:a16="http://schemas.microsoft.com/office/drawing/2014/main" id="{16C8D2FF-F6E5-E456-88EC-417C701D5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AAFDE0-139C-3B01-6C53-B9CD8BE8C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FD5295-4200-4DF4-8231-43405F24178E}" type="slidenum">
              <a:rPr lang="en-US" smtClean="0"/>
              <a:t>‹#›</a:t>
            </a:fld>
            <a:endParaRPr lang="en-US"/>
          </a:p>
        </p:txBody>
      </p:sp>
    </p:spTree>
    <p:extLst>
      <p:ext uri="{BB962C8B-B14F-4D97-AF65-F5344CB8AC3E}">
        <p14:creationId xmlns:p14="http://schemas.microsoft.com/office/powerpoint/2010/main" val="311430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F7BB-C07F-6CDF-96E6-72AAB83E0F64}"/>
              </a:ext>
            </a:extLst>
          </p:cNvPr>
          <p:cNvSpPr>
            <a:spLocks noGrp="1"/>
          </p:cNvSpPr>
          <p:nvPr>
            <p:ph type="ctrTitle"/>
          </p:nvPr>
        </p:nvSpPr>
        <p:spPr>
          <a:xfrm>
            <a:off x="367481" y="127819"/>
            <a:ext cx="5309420" cy="2969189"/>
          </a:xfrm>
        </p:spPr>
        <p:txBody>
          <a:bodyPr>
            <a:normAutofit fontScale="90000"/>
          </a:bodyPr>
          <a:lstStyle/>
          <a:p>
            <a:pPr algn="l">
              <a:lnSpc>
                <a:spcPct val="100000"/>
              </a:lnSpc>
            </a:pPr>
            <a:r>
              <a:rPr lang="en-US" sz="5000" b="1" dirty="0">
                <a:latin typeface="Times New Roman" panose="02020603050405020304" pitchFamily="18" charset="0"/>
                <a:cs typeface="Times New Roman" panose="02020603050405020304" pitchFamily="18" charset="0"/>
              </a:rPr>
              <a:t>End-to-End AWS-Based Text Classification System</a:t>
            </a:r>
          </a:p>
        </p:txBody>
      </p:sp>
      <p:sp>
        <p:nvSpPr>
          <p:cNvPr id="3" name="Subtitle 2">
            <a:extLst>
              <a:ext uri="{FF2B5EF4-FFF2-40B4-BE49-F238E27FC236}">
                <a16:creationId xmlns:a16="http://schemas.microsoft.com/office/drawing/2014/main" id="{C2C9A541-3A4E-9C46-3BF1-FEFB3E5BFD79}"/>
              </a:ext>
            </a:extLst>
          </p:cNvPr>
          <p:cNvSpPr>
            <a:spLocks noGrp="1"/>
          </p:cNvSpPr>
          <p:nvPr>
            <p:ph type="subTitle" idx="1"/>
          </p:nvPr>
        </p:nvSpPr>
        <p:spPr>
          <a:xfrm>
            <a:off x="937752" y="4997732"/>
            <a:ext cx="5230762" cy="1655762"/>
          </a:xfrm>
        </p:spPr>
        <p:txBody>
          <a:bodyPr numCol="1">
            <a:normAutofit/>
          </a:bodyPr>
          <a:lstStyle/>
          <a:p>
            <a:r>
              <a:rPr lang="en-US" sz="2000" b="1" dirty="0"/>
              <a:t>Team Member </a:t>
            </a:r>
          </a:p>
          <a:p>
            <a:r>
              <a:rPr lang="en-US" sz="1800" dirty="0">
                <a:effectLst/>
                <a:latin typeface="Georgia" panose="02040502050405020303" pitchFamily="18" charset="0"/>
                <a:ea typeface="Georgia" panose="02040502050405020303" pitchFamily="18" charset="0"/>
                <a:cs typeface="Times New Roman" panose="02020603050405020304" pitchFamily="18" charset="0"/>
              </a:rPr>
              <a:t>Mennatallah Ibrahim Kamal </a:t>
            </a:r>
          </a:p>
          <a:p>
            <a:r>
              <a:rPr lang="en-US" sz="1800" dirty="0">
                <a:effectLst/>
                <a:latin typeface="Georgia" panose="02040502050405020303" pitchFamily="18" charset="0"/>
                <a:ea typeface="Georgia" panose="02040502050405020303" pitchFamily="18" charset="0"/>
                <a:cs typeface="Times New Roman" panose="02020603050405020304" pitchFamily="18" charset="0"/>
              </a:rPr>
              <a:t>Manar Mohamed Mahdy</a:t>
            </a:r>
          </a:p>
        </p:txBody>
      </p:sp>
      <p:sp>
        <p:nvSpPr>
          <p:cNvPr id="4" name="TextBox 3">
            <a:extLst>
              <a:ext uri="{FF2B5EF4-FFF2-40B4-BE49-F238E27FC236}">
                <a16:creationId xmlns:a16="http://schemas.microsoft.com/office/drawing/2014/main" id="{B23369CC-1C39-3BA4-B0FF-1293DE656AC3}"/>
              </a:ext>
            </a:extLst>
          </p:cNvPr>
          <p:cNvSpPr txBox="1"/>
          <p:nvPr/>
        </p:nvSpPr>
        <p:spPr>
          <a:xfrm>
            <a:off x="1360540" y="3930445"/>
            <a:ext cx="4316361" cy="707886"/>
          </a:xfrm>
          <a:prstGeom prst="rect">
            <a:avLst/>
          </a:prstGeom>
          <a:noFill/>
        </p:spPr>
        <p:txBody>
          <a:bodyPr wrap="square" rtlCol="0">
            <a:spAutoFit/>
          </a:bodyPr>
          <a:lstStyle/>
          <a:p>
            <a:pPr algn="ctr"/>
            <a:r>
              <a:rPr lang="en-US" sz="2000" b="1" dirty="0"/>
              <a:t>Under supervision  </a:t>
            </a:r>
            <a:r>
              <a:rPr lang="en-US" sz="1800" b="1" dirty="0">
                <a:latin typeface="Georgia" panose="02040502050405020303" pitchFamily="18" charset="0"/>
                <a:cs typeface="Times New Roman" panose="02020603050405020304" pitchFamily="18" charset="0"/>
              </a:rPr>
              <a:t> </a:t>
            </a:r>
            <a:r>
              <a:rPr lang="en-US" sz="1800" dirty="0">
                <a:latin typeface="Georgia" panose="02040502050405020303" pitchFamily="18" charset="0"/>
                <a:cs typeface="Times New Roman" panose="02020603050405020304" pitchFamily="18" charset="0"/>
              </a:rPr>
              <a:t>                                                      </a:t>
            </a:r>
            <a:r>
              <a:rPr lang="en-US" sz="2000" dirty="0">
                <a:latin typeface="Georgia" panose="02040502050405020303" pitchFamily="18" charset="0"/>
                <a:cs typeface="Times New Roman" panose="02020603050405020304" pitchFamily="18" charset="0"/>
              </a:rPr>
              <a:t>Abdelrahman Ahmed</a:t>
            </a:r>
            <a:endParaRPr lang="en-US" sz="1800" dirty="0"/>
          </a:p>
        </p:txBody>
      </p:sp>
      <p:pic>
        <p:nvPicPr>
          <p:cNvPr id="5" name="Picture 4">
            <a:extLst>
              <a:ext uri="{FF2B5EF4-FFF2-40B4-BE49-F238E27FC236}">
                <a16:creationId xmlns:a16="http://schemas.microsoft.com/office/drawing/2014/main" id="{81D6960B-7EDB-0728-4561-E9EA5E9A2599}"/>
              </a:ext>
            </a:extLst>
          </p:cNvPr>
          <p:cNvPicPr>
            <a:picLocks noChangeAspect="1"/>
          </p:cNvPicPr>
          <p:nvPr/>
        </p:nvPicPr>
        <p:blipFill>
          <a:blip r:embed="rId2"/>
          <a:srcRect l="31148" r="19394" b="2"/>
          <a:stretch/>
        </p:blipFill>
        <p:spPr>
          <a:xfrm>
            <a:off x="6515100" y="10"/>
            <a:ext cx="5676900" cy="6857990"/>
          </a:xfrm>
          <a:prstGeom prst="rect">
            <a:avLst/>
          </a:prstGeom>
        </p:spPr>
      </p:pic>
    </p:spTree>
    <p:extLst>
      <p:ext uri="{BB962C8B-B14F-4D97-AF65-F5344CB8AC3E}">
        <p14:creationId xmlns:p14="http://schemas.microsoft.com/office/powerpoint/2010/main" val="36341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C7EAB-6310-0A4C-1D9E-EB25AF1707E0}"/>
              </a:ext>
            </a:extLst>
          </p:cNvPr>
          <p:cNvSpPr txBox="1"/>
          <p:nvPr/>
        </p:nvSpPr>
        <p:spPr>
          <a:xfrm>
            <a:off x="442452" y="1129393"/>
            <a:ext cx="7068472" cy="3293209"/>
          </a:xfrm>
          <a:prstGeom prst="rect">
            <a:avLst/>
          </a:prstGeom>
          <a:noFill/>
        </p:spPr>
        <p:txBody>
          <a:bodyPr wrap="square">
            <a:spAutoFit/>
          </a:bodyPr>
          <a:lstStyle/>
          <a:p>
            <a:pPr marL="342900" marR="0" lvl="0" indent="-342900" algn="just" rtl="0">
              <a:spcBef>
                <a:spcPts val="0"/>
              </a:spcBef>
              <a:spcAft>
                <a:spcPts val="0"/>
              </a:spcAft>
              <a:buFont typeface="Symbol" panose="05050102010706020507" pitchFamily="18" charset="2"/>
              <a:buBlip>
                <a:blip r:embed="rId2"/>
              </a:buBlip>
            </a:pPr>
            <a:r>
              <a:rPr lang="en-US" sz="1600" b="1" i="1" dirty="0">
                <a:effectLst/>
                <a:latin typeface="Times New Roman" panose="02020603050405020304" pitchFamily="18" charset="0"/>
                <a:ea typeface="Georgia" panose="02040502050405020303" pitchFamily="18" charset="0"/>
                <a:cs typeface="Times New Roman" panose="02020603050405020304" pitchFamily="18" charset="0"/>
              </a:rPr>
              <a:t>Embedding Layer</a:t>
            </a: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Converts input tokens into dense vectors of fixed size (“d_model: dimension of embedding vector”) . </a:t>
            </a:r>
          </a:p>
          <a:p>
            <a:pPr marL="342900" marR="0" lvl="0" indent="-342900" algn="just" rtl="0">
              <a:spcBef>
                <a:spcPts val="0"/>
              </a:spcBef>
              <a:spcAft>
                <a:spcPts val="0"/>
              </a:spcAft>
              <a:buFont typeface="Symbol" panose="05050102010706020507" pitchFamily="18" charset="2"/>
              <a:buBlip>
                <a:blip r:embed="rId2"/>
              </a:buBlip>
            </a:pPr>
            <a:endParaRPr lang="en-US" sz="16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Blip>
                <a:blip r:embed="rId2"/>
              </a:buBlip>
            </a:pPr>
            <a:r>
              <a:rPr lang="en-US" sz="1600" b="1" i="1" dirty="0">
                <a:effectLst/>
                <a:latin typeface="Times New Roman" panose="02020603050405020304" pitchFamily="18" charset="0"/>
                <a:ea typeface="Georgia" panose="02040502050405020303" pitchFamily="18" charset="0"/>
                <a:cs typeface="Times New Roman" panose="02020603050405020304" pitchFamily="18" charset="0"/>
              </a:rPr>
              <a:t>Multi-Head Attention Layer</a:t>
            </a: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Computes self-attention, allowing the model to weigh different words in the input sequence when encoding information</a:t>
            </a:r>
            <a:r>
              <a:rPr lang="en-US" sz="1600" b="1" dirty="0">
                <a:effectLst/>
                <a:latin typeface="Times New Roman" panose="02020603050405020304" pitchFamily="18" charset="0"/>
                <a:ea typeface="Georgia" panose="02040502050405020303" pitchFamily="18" charset="0"/>
                <a:cs typeface="Times New Roman" panose="02020603050405020304" pitchFamily="18" charset="0"/>
              </a:rPr>
              <a:t>.</a:t>
            </a: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a:t>
            </a:r>
          </a:p>
          <a:p>
            <a:pPr marL="342900" marR="0" lvl="0" indent="-342900" algn="just">
              <a:spcBef>
                <a:spcPts val="0"/>
              </a:spcBef>
              <a:spcAft>
                <a:spcPts val="0"/>
              </a:spcAft>
              <a:buFont typeface="Symbol" panose="05050102010706020507" pitchFamily="18" charset="2"/>
              <a:buBlip>
                <a:blip r:embed="rId2"/>
              </a:buBlip>
            </a:pPr>
            <a:endParaRPr lang="en-US" sz="16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Blip>
                <a:blip r:embed="rId2"/>
              </a:buBlip>
            </a:pPr>
            <a:r>
              <a:rPr lang="en-US" sz="1600" b="1" i="1" dirty="0">
                <a:effectLst/>
                <a:latin typeface="Times New Roman" panose="02020603050405020304" pitchFamily="18" charset="0"/>
                <a:ea typeface="Georgia" panose="02040502050405020303" pitchFamily="18" charset="0"/>
                <a:cs typeface="Times New Roman" panose="02020603050405020304" pitchFamily="18" charset="0"/>
              </a:rPr>
              <a:t>Residual connections</a:t>
            </a:r>
            <a:r>
              <a:rPr lang="en-US" sz="1600" b="1" dirty="0">
                <a:effectLst/>
                <a:latin typeface="Times New Roman" panose="02020603050405020304" pitchFamily="18" charset="0"/>
                <a:ea typeface="Georgia" panose="02040502050405020303" pitchFamily="18" charset="0"/>
                <a:cs typeface="Times New Roman" panose="02020603050405020304" pitchFamily="18" charset="0"/>
              </a:rPr>
              <a:t>:</a:t>
            </a: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are crucial in deep neural networks to address the vanishing gradient problem. It helps with the flow of information during training and can mitigate issues like vanishing gradients.</a:t>
            </a:r>
          </a:p>
          <a:p>
            <a:pPr marR="0" lvl="0" algn="just">
              <a:spcBef>
                <a:spcPts val="0"/>
              </a:spcBef>
              <a:spcAft>
                <a:spcPts val="0"/>
              </a:spcAft>
            </a:pPr>
            <a:endParaRPr lang="en-US" sz="16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Blip>
                <a:blip r:embed="rId2"/>
              </a:buBlip>
            </a:pPr>
            <a:r>
              <a:rPr lang="en-US" sz="1600" b="1" i="1" dirty="0">
                <a:effectLst/>
                <a:latin typeface="Times New Roman" panose="02020603050405020304" pitchFamily="18" charset="0"/>
                <a:ea typeface="Georgia" panose="02040502050405020303" pitchFamily="18" charset="0"/>
                <a:cs typeface="Times New Roman" panose="02020603050405020304" pitchFamily="18" charset="0"/>
              </a:rPr>
              <a:t>Sequential Layer</a:t>
            </a: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used for feature transformation within each transformer block. adjusting the weights to minimize the difference between the predicted output and the true target values.</a:t>
            </a:r>
          </a:p>
        </p:txBody>
      </p:sp>
      <p:sp>
        <p:nvSpPr>
          <p:cNvPr id="7" name="TextBox 6">
            <a:extLst>
              <a:ext uri="{FF2B5EF4-FFF2-40B4-BE49-F238E27FC236}">
                <a16:creationId xmlns:a16="http://schemas.microsoft.com/office/drawing/2014/main" id="{8251418C-1EDC-C02E-0129-DF88AD7A67C9}"/>
              </a:ext>
            </a:extLst>
          </p:cNvPr>
          <p:cNvSpPr txBox="1"/>
          <p:nvPr/>
        </p:nvSpPr>
        <p:spPr>
          <a:xfrm>
            <a:off x="480860" y="4455426"/>
            <a:ext cx="6587613" cy="1815882"/>
          </a:xfrm>
          <a:prstGeom prst="rect">
            <a:avLst/>
          </a:prstGeom>
          <a:noFill/>
        </p:spPr>
        <p:txBody>
          <a:bodyPr wrap="square">
            <a:spAutoFit/>
          </a:bodyPr>
          <a:lstStyle/>
          <a:p>
            <a:pPr marL="742950" marR="0" algn="just">
              <a:spcBef>
                <a:spcPts val="0"/>
              </a:spcBef>
              <a:spcAft>
                <a:spcPts val="0"/>
              </a:spcAft>
            </a:pP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a:t>
            </a:r>
          </a:p>
          <a:p>
            <a:pPr marL="342900" marR="0" lvl="0" indent="-342900" algn="just">
              <a:spcBef>
                <a:spcPts val="0"/>
              </a:spcBef>
              <a:spcAft>
                <a:spcPts val="0"/>
              </a:spcAft>
              <a:buFont typeface="Symbol" panose="05050102010706020507" pitchFamily="18" charset="2"/>
              <a:buBlip>
                <a:blip r:embed="rId2"/>
              </a:buBlip>
            </a:pPr>
            <a:r>
              <a:rPr lang="en-US" sz="1600" b="1" i="1" dirty="0">
                <a:effectLst/>
                <a:latin typeface="Times New Roman" panose="02020603050405020304" pitchFamily="18" charset="0"/>
                <a:ea typeface="Georgia" panose="02040502050405020303" pitchFamily="18" charset="0"/>
                <a:cs typeface="Times New Roman" panose="02020603050405020304" pitchFamily="18" charset="0"/>
              </a:rPr>
              <a:t>Dropout Layer</a:t>
            </a: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is a regularization technique that helps in reducing overfitting by randomly setting a fraction of input units to zero during each training step.  </a:t>
            </a:r>
          </a:p>
          <a:p>
            <a:pPr marR="0" lvl="0" algn="just">
              <a:spcBef>
                <a:spcPts val="0"/>
              </a:spcBef>
              <a:spcAft>
                <a:spcPts val="0"/>
              </a:spcAft>
            </a:pPr>
            <a:endParaRPr lang="en-US" sz="16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Blip>
                <a:blip r:embed="rId2"/>
              </a:buBlip>
            </a:pPr>
            <a:r>
              <a:rPr lang="en-US" sz="1600" b="1" i="1" dirty="0">
                <a:effectLst/>
                <a:latin typeface="Times New Roman" panose="02020603050405020304" pitchFamily="18" charset="0"/>
                <a:ea typeface="Georgia" panose="02040502050405020303" pitchFamily="18" charset="0"/>
                <a:cs typeface="Times New Roman" panose="02020603050405020304" pitchFamily="18" charset="0"/>
              </a:rPr>
              <a:t>Pooling Layer</a:t>
            </a:r>
            <a:r>
              <a:rPr lang="en-US" sz="1600" dirty="0">
                <a:effectLst/>
                <a:latin typeface="Times New Roman" panose="02020603050405020304" pitchFamily="18" charset="0"/>
                <a:ea typeface="Georgia" panose="02040502050405020303" pitchFamily="18" charset="0"/>
                <a:cs typeface="Times New Roman" panose="02020603050405020304" pitchFamily="18" charset="0"/>
              </a:rPr>
              <a:t>: pooling is a technique used to reduce the spatial dimensions of the input tensor.</a:t>
            </a:r>
          </a:p>
        </p:txBody>
      </p:sp>
      <p:pic>
        <p:nvPicPr>
          <p:cNvPr id="4" name="Picture 3">
            <a:extLst>
              <a:ext uri="{FF2B5EF4-FFF2-40B4-BE49-F238E27FC236}">
                <a16:creationId xmlns:a16="http://schemas.microsoft.com/office/drawing/2014/main" id="{32E75949-0195-AE56-101A-7627BF91B7DF}"/>
              </a:ext>
            </a:extLst>
          </p:cNvPr>
          <p:cNvPicPr>
            <a:picLocks noChangeAspect="1"/>
          </p:cNvPicPr>
          <p:nvPr/>
        </p:nvPicPr>
        <p:blipFill>
          <a:blip r:embed="rId3"/>
          <a:stretch>
            <a:fillRect/>
          </a:stretch>
        </p:blipFill>
        <p:spPr>
          <a:xfrm>
            <a:off x="7510924" y="1167458"/>
            <a:ext cx="4543425" cy="5353050"/>
          </a:xfrm>
          <a:prstGeom prst="rect">
            <a:avLst/>
          </a:prstGeom>
        </p:spPr>
      </p:pic>
      <p:sp>
        <p:nvSpPr>
          <p:cNvPr id="6" name="TextBox 5">
            <a:extLst>
              <a:ext uri="{FF2B5EF4-FFF2-40B4-BE49-F238E27FC236}">
                <a16:creationId xmlns:a16="http://schemas.microsoft.com/office/drawing/2014/main" id="{7230EA99-3108-2E1E-CBE6-FF1E24FFE33E}"/>
              </a:ext>
            </a:extLst>
          </p:cNvPr>
          <p:cNvSpPr txBox="1"/>
          <p:nvPr/>
        </p:nvSpPr>
        <p:spPr>
          <a:xfrm>
            <a:off x="442452" y="301401"/>
            <a:ext cx="6096000" cy="584775"/>
          </a:xfrm>
          <a:prstGeom prst="rect">
            <a:avLst/>
          </a:prstGeom>
          <a:noFill/>
        </p:spPr>
        <p:txBody>
          <a:bodyPr wrap="square">
            <a:spAutoFit/>
          </a:bodyPr>
          <a:lstStyle/>
          <a:p>
            <a:r>
              <a:rPr lang="en-US" sz="3200" b="1" dirty="0">
                <a:solidFill>
                  <a:srgbClr val="002060"/>
                </a:solidFill>
                <a:effectLst/>
                <a:latin typeface="Times New Roman" panose="02020603050405020304" pitchFamily="18" charset="0"/>
                <a:ea typeface="Georgia" panose="02040502050405020303" pitchFamily="18" charset="0"/>
                <a:cs typeface="Times New Roman" panose="02020603050405020304" pitchFamily="18" charset="0"/>
              </a:rPr>
              <a:t>Model building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4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BA38B-B43F-A76B-7B37-E3C0A9906F41}"/>
              </a:ext>
            </a:extLst>
          </p:cNvPr>
          <p:cNvSpPr txBox="1"/>
          <p:nvPr/>
        </p:nvSpPr>
        <p:spPr>
          <a:xfrm>
            <a:off x="1179870" y="995253"/>
            <a:ext cx="9989575" cy="5324535"/>
          </a:xfrm>
          <a:prstGeom prst="rect">
            <a:avLst/>
          </a:prstGeom>
          <a:noFill/>
        </p:spPr>
        <p:txBody>
          <a:bodyPr wrap="square">
            <a:spAutoFit/>
          </a:bodyPr>
          <a:lstStyle/>
          <a:p>
            <a:pPr marL="228600" marR="0" algn="just">
              <a:spcBef>
                <a:spcPts val="0"/>
              </a:spcBef>
              <a:spcAft>
                <a:spcPts val="0"/>
              </a:spcAft>
            </a:pPr>
            <a:r>
              <a:rPr lang="en-US" sz="2000" b="1" dirty="0">
                <a:solidFill>
                  <a:srgbClr val="123869"/>
                </a:solidFill>
                <a:effectLst/>
                <a:latin typeface="Times New Roman" panose="02020603050405020304" pitchFamily="18" charset="0"/>
                <a:ea typeface="Georgia" panose="02040502050405020303" pitchFamily="18" charset="0"/>
                <a:cs typeface="Times New Roman" panose="02020603050405020304" pitchFamily="18" charset="0"/>
              </a:rPr>
              <a:t> </a:t>
            </a:r>
            <a:endParaRPr lang="en-US" sz="20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000" b="1" i="1" dirty="0">
                <a:effectLst/>
                <a:latin typeface="Times New Roman" panose="02020603050405020304" pitchFamily="18" charset="0"/>
                <a:ea typeface="Georgia" panose="02040502050405020303" pitchFamily="18" charset="0"/>
                <a:cs typeface="Times New Roman" panose="02020603050405020304" pitchFamily="18" charset="0"/>
              </a:rPr>
              <a:t>vocab_size</a:t>
            </a:r>
            <a:r>
              <a:rPr lang="en-US" sz="2000" dirty="0">
                <a:effectLst/>
                <a:latin typeface="Times New Roman" panose="02020603050405020304" pitchFamily="18" charset="0"/>
                <a:ea typeface="Georgia" panose="02040502050405020303" pitchFamily="18" charset="0"/>
                <a:cs typeface="Times New Roman" panose="02020603050405020304" pitchFamily="18" charset="0"/>
              </a:rPr>
              <a:t>:</a:t>
            </a:r>
          </a:p>
          <a:p>
            <a:pPr lvl="1" algn="just"/>
            <a:r>
              <a:rPr lang="en-US" sz="2000" dirty="0">
                <a:effectLst/>
                <a:latin typeface="Times New Roman" panose="02020603050405020304" pitchFamily="18" charset="0"/>
                <a:ea typeface="Georgia" panose="02040502050405020303" pitchFamily="18" charset="0"/>
                <a:cs typeface="Times New Roman" panose="02020603050405020304" pitchFamily="18" charset="0"/>
              </a:rPr>
              <a:t> Represents the size of the vocabulary, usually derived from the tokenizer's word index.</a:t>
            </a:r>
          </a:p>
          <a:p>
            <a:pPr lvl="1" algn="just"/>
            <a:endParaRPr lang="en-US" sz="20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000" b="1" i="1" dirty="0">
                <a:effectLst/>
                <a:latin typeface="Times New Roman" panose="02020603050405020304" pitchFamily="18" charset="0"/>
                <a:ea typeface="Georgia" panose="02040502050405020303" pitchFamily="18" charset="0"/>
                <a:cs typeface="Times New Roman" panose="02020603050405020304" pitchFamily="18" charset="0"/>
              </a:rPr>
              <a:t>d_model</a:t>
            </a:r>
            <a:r>
              <a:rPr lang="en-US" sz="2000" dirty="0">
                <a:effectLst/>
                <a:latin typeface="Times New Roman" panose="02020603050405020304" pitchFamily="18" charset="0"/>
                <a:ea typeface="Georgia" panose="02040502050405020303" pitchFamily="18" charset="0"/>
                <a:cs typeface="Times New Roman" panose="02020603050405020304" pitchFamily="18" charset="0"/>
              </a:rPr>
              <a:t>: </a:t>
            </a:r>
          </a:p>
          <a:p>
            <a:pPr lvl="1" algn="just"/>
            <a:r>
              <a:rPr lang="en-US" sz="2000" dirty="0">
                <a:effectLst/>
                <a:latin typeface="Times New Roman" panose="02020603050405020304" pitchFamily="18" charset="0"/>
                <a:ea typeface="Georgia" panose="02040502050405020303" pitchFamily="18" charset="0"/>
                <a:cs typeface="Times New Roman" panose="02020603050405020304" pitchFamily="18" charset="0"/>
              </a:rPr>
              <a:t>Determines the dimensionality of the word embeddings.</a:t>
            </a:r>
          </a:p>
          <a:p>
            <a:pPr lvl="1" algn="just"/>
            <a:endParaRPr lang="en-US" sz="20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000" b="1" i="1" dirty="0">
                <a:effectLst/>
                <a:latin typeface="Times New Roman" panose="02020603050405020304" pitchFamily="18" charset="0"/>
                <a:ea typeface="Georgia" panose="02040502050405020303" pitchFamily="18" charset="0"/>
                <a:cs typeface="Times New Roman" panose="02020603050405020304" pitchFamily="18" charset="0"/>
              </a:rPr>
              <a:t>num_heads</a:t>
            </a:r>
            <a:r>
              <a:rPr lang="en-US" sz="2000" dirty="0">
                <a:effectLst/>
                <a:latin typeface="Times New Roman" panose="02020603050405020304" pitchFamily="18" charset="0"/>
                <a:ea typeface="Georgia" panose="02040502050405020303" pitchFamily="18" charset="0"/>
                <a:cs typeface="Times New Roman" panose="02020603050405020304" pitchFamily="18" charset="0"/>
              </a:rPr>
              <a:t>: </a:t>
            </a:r>
          </a:p>
          <a:p>
            <a:pPr lvl="1" algn="just"/>
            <a:r>
              <a:rPr lang="en-US" sz="2000" dirty="0">
                <a:effectLst/>
                <a:latin typeface="Times New Roman" panose="02020603050405020304" pitchFamily="18" charset="0"/>
                <a:ea typeface="Georgia" panose="02040502050405020303" pitchFamily="18" charset="0"/>
                <a:cs typeface="Times New Roman" panose="02020603050405020304" pitchFamily="18" charset="0"/>
              </a:rPr>
              <a:t>Specifies the number of attention heads to employ in the Multi-Head Attention layer.</a:t>
            </a:r>
          </a:p>
          <a:p>
            <a:pPr lvl="1" algn="just"/>
            <a:endParaRPr lang="en-US" sz="2000" dirty="0">
              <a:effectLst/>
              <a:latin typeface="Times New Roman" panose="02020603050405020304" pitchFamily="18" charset="0"/>
              <a:ea typeface="Georgia" panose="02040502050405020303"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000" b="1" i="1" dirty="0">
                <a:effectLst/>
                <a:latin typeface="Times New Roman" panose="02020603050405020304" pitchFamily="18" charset="0"/>
                <a:ea typeface="Georgia" panose="02040502050405020303" pitchFamily="18" charset="0"/>
                <a:cs typeface="Times New Roman" panose="02020603050405020304" pitchFamily="18" charset="0"/>
              </a:rPr>
              <a:t>ff_dim</a:t>
            </a:r>
            <a:r>
              <a:rPr lang="en-US" sz="2000" dirty="0">
                <a:effectLst/>
                <a:latin typeface="Times New Roman" panose="02020603050405020304" pitchFamily="18" charset="0"/>
                <a:ea typeface="Georgia" panose="02040502050405020303" pitchFamily="18" charset="0"/>
                <a:cs typeface="Times New Roman" panose="02020603050405020304" pitchFamily="18" charset="0"/>
              </a:rPr>
              <a:t>: </a:t>
            </a:r>
          </a:p>
          <a:p>
            <a:pPr lvl="1" algn="just"/>
            <a:r>
              <a:rPr lang="en-US" sz="2000" dirty="0">
                <a:effectLst/>
                <a:latin typeface="Times New Roman" panose="02020603050405020304" pitchFamily="18" charset="0"/>
                <a:ea typeface="Georgia" panose="02040502050405020303" pitchFamily="18" charset="0"/>
                <a:cs typeface="Times New Roman" panose="02020603050405020304" pitchFamily="18" charset="0"/>
              </a:rPr>
              <a:t>Indicates the dimensionality of the feedforward network used within each Transformer block.</a:t>
            </a:r>
          </a:p>
          <a:p>
            <a:pPr marL="342900" marR="0" lvl="0" indent="-342900" algn="just">
              <a:spcBef>
                <a:spcPts val="0"/>
              </a:spcBef>
              <a:spcAft>
                <a:spcPts val="0"/>
              </a:spcAft>
              <a:buFont typeface="Wingdings" panose="05000000000000000000" pitchFamily="2" charset="2"/>
              <a:buChar char="Ø"/>
            </a:pPr>
            <a:endParaRPr lang="en-US" sz="2000" dirty="0">
              <a:effectLst/>
              <a:latin typeface="Times New Roman" panose="02020603050405020304" pitchFamily="18" charset="0"/>
              <a:ea typeface="Georgia" panose="02040502050405020303" pitchFamily="18" charset="0"/>
              <a:cs typeface="Times New Roman" panose="02020603050405020304" pitchFamily="18" charset="0"/>
            </a:endParaRPr>
          </a:p>
          <a:p>
            <a:pPr marL="285750" indent="-285750">
              <a:buFont typeface="Wingdings" panose="05000000000000000000" pitchFamily="2" charset="2"/>
              <a:buChar char="Ø"/>
            </a:pPr>
            <a:r>
              <a:rPr lang="en-US" sz="2000" b="1" i="1" dirty="0">
                <a:effectLst/>
                <a:latin typeface="Times New Roman" panose="02020603050405020304" pitchFamily="18" charset="0"/>
                <a:ea typeface="Georgia" panose="02040502050405020303" pitchFamily="18" charset="0"/>
                <a:cs typeface="Times New Roman" panose="02020603050405020304" pitchFamily="18" charset="0"/>
              </a:rPr>
              <a:t>num_transformer_blocks</a:t>
            </a:r>
            <a:r>
              <a:rPr lang="en-US" sz="2000" dirty="0">
                <a:effectLst/>
                <a:latin typeface="Times New Roman" panose="02020603050405020304" pitchFamily="18" charset="0"/>
                <a:ea typeface="Georgia" panose="02040502050405020303" pitchFamily="18" charset="0"/>
                <a:cs typeface="Times New Roman" panose="02020603050405020304" pitchFamily="18" charset="0"/>
              </a:rPr>
              <a:t>: </a:t>
            </a:r>
          </a:p>
          <a:p>
            <a:pPr lvl="1"/>
            <a:r>
              <a:rPr lang="en-US" sz="2000" dirty="0">
                <a:effectLst/>
                <a:latin typeface="Times New Roman" panose="02020603050405020304" pitchFamily="18" charset="0"/>
                <a:ea typeface="Georgia" panose="02040502050405020303" pitchFamily="18" charset="0"/>
                <a:cs typeface="Times New Roman" panose="02020603050405020304" pitchFamily="18" charset="0"/>
              </a:rPr>
              <a:t>Defines the number of Transformer blocks or layers to stack.output_dim: Denotes the number of classes for the classification task.</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D0DC52-FB6E-0E62-281A-A5C54F3991D8}"/>
              </a:ext>
            </a:extLst>
          </p:cNvPr>
          <p:cNvSpPr txBox="1"/>
          <p:nvPr/>
        </p:nvSpPr>
        <p:spPr>
          <a:xfrm>
            <a:off x="393290" y="424934"/>
            <a:ext cx="9055509" cy="584775"/>
          </a:xfrm>
          <a:prstGeom prst="rect">
            <a:avLst/>
          </a:prstGeom>
          <a:noFill/>
        </p:spPr>
        <p:txBody>
          <a:bodyPr wrap="square">
            <a:spAutoFit/>
          </a:bodyPr>
          <a:lstStyle/>
          <a:p>
            <a:pPr marL="228600" marR="0" algn="just">
              <a:spcBef>
                <a:spcPts val="0"/>
              </a:spcBef>
              <a:spcAft>
                <a:spcPts val="0"/>
              </a:spcAft>
            </a:pPr>
            <a:r>
              <a:rPr lang="en-US" sz="3200" b="1" dirty="0">
                <a:solidFill>
                  <a:srgbClr val="123869"/>
                </a:solidFill>
                <a:effectLst/>
                <a:latin typeface="Times New Roman" panose="02020603050405020304" pitchFamily="18" charset="0"/>
                <a:ea typeface="Georgia" panose="02040502050405020303" pitchFamily="18" charset="0"/>
                <a:cs typeface="Times New Roman" panose="02020603050405020304" pitchFamily="18" charset="0"/>
              </a:rPr>
              <a:t>Hyperparameters of the Transformer model</a:t>
            </a:r>
            <a:endParaRPr lang="en-US" sz="3200" dirty="0">
              <a:effectLst/>
              <a:latin typeface="Times New Roman" panose="02020603050405020304"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30240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5EE0E5-4C73-AE1D-BB0F-4EC4BBD0962C}"/>
              </a:ext>
            </a:extLst>
          </p:cNvPr>
          <p:cNvSpPr txBox="1"/>
          <p:nvPr/>
        </p:nvSpPr>
        <p:spPr>
          <a:xfrm>
            <a:off x="1693606" y="2166494"/>
            <a:ext cx="6096000" cy="2092881"/>
          </a:xfrm>
          <a:prstGeom prst="rect">
            <a:avLst/>
          </a:prstGeom>
          <a:noFill/>
        </p:spPr>
        <p:txBody>
          <a:bodyPr wrap="square">
            <a:spAutoFit/>
          </a:bodyPr>
          <a:lstStyle/>
          <a:p>
            <a:pPr marL="0" marR="0">
              <a:spcBef>
                <a:spcPts val="0"/>
              </a:spcBef>
              <a:spcAft>
                <a:spcPts val="0"/>
              </a:spcAft>
            </a:pPr>
            <a:endParaRPr lang="en-US" sz="1600" dirty="0">
              <a:effectLst/>
            </a:endParaRPr>
          </a:p>
          <a:p>
            <a:pPr marL="0" marR="0">
              <a:spcBef>
                <a:spcPts val="0"/>
              </a:spcBef>
              <a:spcAft>
                <a:spcPts val="0"/>
              </a:spcAft>
            </a:pPr>
            <a:r>
              <a:rPr lang="en-US" sz="2000" dirty="0">
                <a:effectLst/>
              </a:rPr>
              <a:t> </a:t>
            </a:r>
            <a:endParaRPr lang="en-US" sz="1600" dirty="0">
              <a:effectLst/>
            </a:endParaRPr>
          </a:p>
          <a:p>
            <a:pPr marL="342900" marR="0" lvl="0" indent="-342900">
              <a:spcBef>
                <a:spcPts val="0"/>
              </a:spcBef>
              <a:spcAft>
                <a:spcPts val="0"/>
              </a:spcAft>
              <a:buFont typeface="Georgia" panose="02040502050405020303" pitchFamily="18" charset="0"/>
              <a:buChar char="-"/>
            </a:pPr>
            <a:r>
              <a:rPr lang="en-US" sz="1800" dirty="0">
                <a:effectLst/>
              </a:rPr>
              <a:t>'d_model': 96,</a:t>
            </a:r>
            <a:endParaRPr lang="en-US" sz="1600" dirty="0">
              <a:effectLst/>
            </a:endParaRPr>
          </a:p>
          <a:p>
            <a:pPr marL="342900" marR="0" lvl="0" indent="-342900">
              <a:spcBef>
                <a:spcPts val="0"/>
              </a:spcBef>
              <a:spcAft>
                <a:spcPts val="0"/>
              </a:spcAft>
              <a:buFont typeface="Georgia" panose="02040502050405020303" pitchFamily="18" charset="0"/>
              <a:buChar char="-"/>
            </a:pPr>
            <a:r>
              <a:rPr lang="en-US" sz="1800" dirty="0">
                <a:effectLst/>
              </a:rPr>
              <a:t>'Num_heads': 8,</a:t>
            </a:r>
            <a:endParaRPr lang="en-US" sz="1600" dirty="0">
              <a:effectLst/>
            </a:endParaRPr>
          </a:p>
          <a:p>
            <a:pPr marL="342900" marR="0" lvl="0" indent="-342900">
              <a:spcBef>
                <a:spcPts val="0"/>
              </a:spcBef>
              <a:spcAft>
                <a:spcPts val="0"/>
              </a:spcAft>
              <a:buFont typeface="Georgia" panose="02040502050405020303" pitchFamily="18" charset="0"/>
              <a:buChar char="-"/>
            </a:pPr>
            <a:r>
              <a:rPr lang="en-US" sz="1800" dirty="0">
                <a:effectLst/>
              </a:rPr>
              <a:t>'Ff_dim': 128</a:t>
            </a:r>
            <a:endParaRPr lang="en-US" sz="1600" dirty="0">
              <a:effectLst/>
            </a:endParaRPr>
          </a:p>
          <a:p>
            <a:pPr marL="342900" marR="0" lvl="0" indent="-342900">
              <a:spcBef>
                <a:spcPts val="0"/>
              </a:spcBef>
              <a:spcAft>
                <a:spcPts val="0"/>
              </a:spcAft>
              <a:buFont typeface="Georgia" panose="02040502050405020303" pitchFamily="18" charset="0"/>
              <a:buChar char="-"/>
            </a:pPr>
            <a:r>
              <a:rPr lang="en-US" sz="1800" dirty="0">
                <a:effectLst/>
              </a:rPr>
              <a:t>Dropout rate': 0.1</a:t>
            </a:r>
            <a:endParaRPr lang="en-US" sz="1600" dirty="0">
              <a:effectLst/>
            </a:endParaRPr>
          </a:p>
          <a:p>
            <a:pPr marL="342900" marR="0" lvl="0" indent="-342900">
              <a:spcBef>
                <a:spcPts val="0"/>
              </a:spcBef>
              <a:spcAft>
                <a:spcPts val="0"/>
              </a:spcAft>
              <a:buFont typeface="Georgia" panose="02040502050405020303" pitchFamily="18" charset="0"/>
              <a:buChar char="-"/>
            </a:pPr>
            <a:r>
              <a:rPr lang="en-US" sz="1800" dirty="0">
                <a:effectLst/>
              </a:rPr>
              <a:t>Learning rate': 0.00022491452958964034.</a:t>
            </a:r>
            <a:endParaRPr lang="en-US" sz="1600" dirty="0">
              <a:effectLst/>
            </a:endParaRPr>
          </a:p>
        </p:txBody>
      </p:sp>
      <p:sp>
        <p:nvSpPr>
          <p:cNvPr id="8" name="TextBox 7">
            <a:extLst>
              <a:ext uri="{FF2B5EF4-FFF2-40B4-BE49-F238E27FC236}">
                <a16:creationId xmlns:a16="http://schemas.microsoft.com/office/drawing/2014/main" id="{DC14EAFD-1029-E439-7DAD-00736A24197B}"/>
              </a:ext>
            </a:extLst>
          </p:cNvPr>
          <p:cNvSpPr txBox="1"/>
          <p:nvPr/>
        </p:nvSpPr>
        <p:spPr>
          <a:xfrm>
            <a:off x="1587419" y="1714036"/>
            <a:ext cx="6096000" cy="461665"/>
          </a:xfrm>
          <a:prstGeom prst="rect">
            <a:avLst/>
          </a:prstGeom>
          <a:noFill/>
        </p:spPr>
        <p:txBody>
          <a:bodyPr wrap="square">
            <a:spAutoFit/>
          </a:bodyPr>
          <a:lstStyle/>
          <a:p>
            <a:r>
              <a:rPr lang="en-US" sz="2400" dirty="0">
                <a:solidFill>
                  <a:schemeClr val="tx2"/>
                </a:solidFill>
                <a:effectLst/>
                <a:latin typeface="Times New Roman" panose="02020603050405020304" pitchFamily="18" charset="0"/>
                <a:cs typeface="Times New Roman" panose="02020603050405020304" pitchFamily="18" charset="0"/>
              </a:rPr>
              <a:t>Best hyperparameters: </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BEE238-82B6-2256-1293-80D3D2B1BE1F}"/>
              </a:ext>
            </a:extLst>
          </p:cNvPr>
          <p:cNvSpPr txBox="1"/>
          <p:nvPr/>
        </p:nvSpPr>
        <p:spPr>
          <a:xfrm>
            <a:off x="993058" y="623698"/>
            <a:ext cx="6268064" cy="1077218"/>
          </a:xfrm>
          <a:prstGeom prst="rect">
            <a:avLst/>
          </a:prstGeom>
          <a:noFill/>
        </p:spPr>
        <p:txBody>
          <a:bodyPr wrap="square">
            <a:spAutoFit/>
          </a:bodyPr>
          <a:lstStyle/>
          <a:p>
            <a:r>
              <a:rPr lang="en-US" sz="3200" b="1" kern="1200" dirty="0">
                <a:solidFill>
                  <a:schemeClr val="tx2"/>
                </a:solidFill>
                <a:latin typeface="Times New Roman" panose="02020603050405020304" pitchFamily="18" charset="0"/>
                <a:cs typeface="Times New Roman" panose="02020603050405020304" pitchFamily="18" charset="0"/>
              </a:rPr>
              <a:t>Experimental result </a:t>
            </a:r>
            <a:br>
              <a:rPr lang="en-US" sz="3200" kern="1200" dirty="0">
                <a:solidFill>
                  <a:schemeClr val="tx2"/>
                </a:solidFill>
                <a:latin typeface="Times New Roman" panose="02020603050405020304" pitchFamily="18" charset="0"/>
                <a:ea typeface="+mj-ea"/>
                <a:cs typeface="Times New Roman" panose="02020603050405020304" pitchFamily="18" charset="0"/>
              </a:rPr>
            </a:br>
            <a:r>
              <a:rPr lang="en-US" sz="3200" kern="1200" dirty="0">
                <a:solidFill>
                  <a:schemeClr val="tx2"/>
                </a:solidFill>
                <a:latin typeface="Times New Roman" panose="02020603050405020304" pitchFamily="18" charset="0"/>
                <a:ea typeface="+mj-ea"/>
                <a:cs typeface="Times New Roman" panose="02020603050405020304" pitchFamily="18" charset="0"/>
              </a:rPr>
              <a:t>	</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4" name="Cloud 13">
            <a:extLst>
              <a:ext uri="{FF2B5EF4-FFF2-40B4-BE49-F238E27FC236}">
                <a16:creationId xmlns:a16="http://schemas.microsoft.com/office/drawing/2014/main" id="{41AB79E2-E51E-C89D-05D6-BE9D6B1E2BA5}"/>
              </a:ext>
            </a:extLst>
          </p:cNvPr>
          <p:cNvSpPr/>
          <p:nvPr/>
        </p:nvSpPr>
        <p:spPr>
          <a:xfrm>
            <a:off x="2136058" y="4711833"/>
            <a:ext cx="3018179" cy="1637881"/>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dirty="0">
                <a:solidFill>
                  <a:schemeClr val="bg1"/>
                </a:solidFill>
                <a:effectLst/>
              </a:rPr>
              <a:t>Best accuracy</a:t>
            </a:r>
            <a:r>
              <a:rPr lang="en-US" sz="2400" dirty="0">
                <a:solidFill>
                  <a:schemeClr val="bg1"/>
                </a:solidFill>
                <a:effectLst/>
              </a:rPr>
              <a:t> </a:t>
            </a:r>
            <a:r>
              <a:rPr lang="en-US" sz="1800" dirty="0">
                <a:solidFill>
                  <a:schemeClr val="bg1"/>
                </a:solidFill>
                <a:effectLst/>
              </a:rPr>
              <a:t>84.16%</a:t>
            </a:r>
          </a:p>
        </p:txBody>
      </p:sp>
      <p:pic>
        <p:nvPicPr>
          <p:cNvPr id="15" name="Picture 14" descr="A line graph with blue and orange lines&#10;&#10;Description automatically generated">
            <a:extLst>
              <a:ext uri="{FF2B5EF4-FFF2-40B4-BE49-F238E27FC236}">
                <a16:creationId xmlns:a16="http://schemas.microsoft.com/office/drawing/2014/main" id="{3DBD3070-C96B-F636-2F0A-B07D336AD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592" y="1714036"/>
            <a:ext cx="5102942" cy="4520266"/>
          </a:xfrm>
          <a:prstGeom prst="rect">
            <a:avLst/>
          </a:prstGeom>
        </p:spPr>
      </p:pic>
    </p:spTree>
    <p:extLst>
      <p:ext uri="{BB962C8B-B14F-4D97-AF65-F5344CB8AC3E}">
        <p14:creationId xmlns:p14="http://schemas.microsoft.com/office/powerpoint/2010/main" val="11081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591868-B015-2987-C008-2B25BCA21C65}"/>
              </a:ext>
            </a:extLst>
          </p:cNvPr>
          <p:cNvSpPr txBox="1"/>
          <p:nvPr/>
        </p:nvSpPr>
        <p:spPr>
          <a:xfrm>
            <a:off x="629265" y="729734"/>
            <a:ext cx="6096000" cy="584775"/>
          </a:xfrm>
          <a:prstGeom prst="rect">
            <a:avLst/>
          </a:prstGeom>
          <a:noFill/>
        </p:spPr>
        <p:txBody>
          <a:bodyPr wrap="square">
            <a:spAutoFit/>
          </a:bodyPr>
          <a:lstStyle/>
          <a:p>
            <a:r>
              <a:rPr lang="en-US" sz="3200" dirty="0">
                <a:solidFill>
                  <a:schemeClr val="tx2"/>
                </a:solidFill>
                <a:latin typeface="Times New Roman" panose="02020603050405020304" pitchFamily="18" charset="0"/>
                <a:cs typeface="Times New Roman" panose="02020603050405020304" pitchFamily="18" charset="0"/>
              </a:rPr>
              <a:t>Application</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8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BCA3C-EF54-9B05-32C1-4A8EB6DDB4A0}"/>
              </a:ext>
            </a:extLst>
          </p:cNvPr>
          <p:cNvSpPr txBox="1"/>
          <p:nvPr/>
        </p:nvSpPr>
        <p:spPr>
          <a:xfrm>
            <a:off x="5845277" y="527435"/>
            <a:ext cx="4611329" cy="707886"/>
          </a:xfrm>
          <a:prstGeom prst="rect">
            <a:avLst/>
          </a:prstGeom>
          <a:noFill/>
        </p:spPr>
        <p:txBody>
          <a:bodyPr wrap="square">
            <a:spAutoFit/>
          </a:bodyPr>
          <a:lstStyle/>
          <a:p>
            <a:r>
              <a:rPr lang="en-US" sz="4000" dirty="0">
                <a:latin typeface="Gill Sans MT (Headings)"/>
              </a:rPr>
              <a:t>Agenda</a:t>
            </a:r>
            <a:endParaRPr lang="en-US" dirty="0"/>
          </a:p>
        </p:txBody>
      </p:sp>
      <p:sp>
        <p:nvSpPr>
          <p:cNvPr id="6" name="TextBox 5">
            <a:extLst>
              <a:ext uri="{FF2B5EF4-FFF2-40B4-BE49-F238E27FC236}">
                <a16:creationId xmlns:a16="http://schemas.microsoft.com/office/drawing/2014/main" id="{5DBC5A5A-F5DD-6D07-5B04-2439F0C64367}"/>
              </a:ext>
            </a:extLst>
          </p:cNvPr>
          <p:cNvSpPr txBox="1"/>
          <p:nvPr/>
        </p:nvSpPr>
        <p:spPr>
          <a:xfrm>
            <a:off x="6400800" y="2090172"/>
            <a:ext cx="4748981" cy="2677656"/>
          </a:xfrm>
          <a:prstGeom prst="rect">
            <a:avLst/>
          </a:prstGeom>
          <a:noFill/>
        </p:spPr>
        <p:txBody>
          <a:bodyPr wrap="square">
            <a:spAutoFit/>
          </a:bodyPr>
          <a:lstStyle/>
          <a:p>
            <a:pPr marL="457200" indent="-457200">
              <a:buClr>
                <a:srgbClr val="156082"/>
              </a:buClr>
              <a:buFont typeface="Wingdings" panose="05000000000000000000" pitchFamily="2" charset="2"/>
              <a:buChar char="Ø"/>
            </a:pPr>
            <a:r>
              <a:rPr lang="en-US" sz="2400" dirty="0">
                <a:solidFill>
                  <a:schemeClr val="bg2">
                    <a:lumMod val="10000"/>
                  </a:schemeClr>
                </a:solidFill>
                <a:latin typeface="Gill Sans MT (Body)"/>
              </a:rPr>
              <a:t>Problem Definition</a:t>
            </a:r>
          </a:p>
          <a:p>
            <a:pPr marL="457200" indent="-457200">
              <a:buClr>
                <a:srgbClr val="156082"/>
              </a:buClr>
              <a:buFont typeface="Wingdings" panose="05000000000000000000" pitchFamily="2" charset="2"/>
              <a:buChar char="Ø"/>
            </a:pPr>
            <a:r>
              <a:rPr lang="en-US" sz="2400" dirty="0">
                <a:solidFill>
                  <a:schemeClr val="bg2">
                    <a:lumMod val="10000"/>
                  </a:schemeClr>
                </a:solidFill>
                <a:latin typeface="Gill Sans MT (Body)"/>
              </a:rPr>
              <a:t>Objectives</a:t>
            </a:r>
          </a:p>
          <a:p>
            <a:pPr marL="457200" indent="-457200">
              <a:buClr>
                <a:srgbClr val="156082"/>
              </a:buClr>
              <a:buFont typeface="Wingdings" panose="05000000000000000000" pitchFamily="2" charset="2"/>
              <a:buChar char="Ø"/>
            </a:pPr>
            <a:r>
              <a:rPr lang="en-US" sz="2400" dirty="0">
                <a:solidFill>
                  <a:schemeClr val="bg2">
                    <a:lumMod val="10000"/>
                  </a:schemeClr>
                </a:solidFill>
                <a:latin typeface="Gill Sans MT (Body)"/>
                <a:ea typeface="+mj-ea"/>
                <a:cs typeface="+mj-cs"/>
              </a:rPr>
              <a:t>Datasets</a:t>
            </a:r>
          </a:p>
          <a:p>
            <a:pPr marL="457200" indent="-457200">
              <a:buClr>
                <a:srgbClr val="156082"/>
              </a:buClr>
              <a:buFont typeface="Wingdings" panose="05000000000000000000" pitchFamily="2" charset="2"/>
              <a:buChar char="Ø"/>
            </a:pPr>
            <a:r>
              <a:rPr lang="en-US" sz="2400" dirty="0">
                <a:solidFill>
                  <a:schemeClr val="bg2">
                    <a:lumMod val="10000"/>
                  </a:schemeClr>
                </a:solidFill>
                <a:latin typeface="Gill Sans MT (Body)"/>
                <a:ea typeface="+mj-ea"/>
                <a:cs typeface="+mj-cs"/>
              </a:rPr>
              <a:t>Preprocessing</a:t>
            </a:r>
            <a:endParaRPr lang="en-US" sz="2400" dirty="0">
              <a:solidFill>
                <a:schemeClr val="bg2">
                  <a:lumMod val="10000"/>
                </a:schemeClr>
              </a:solidFill>
              <a:latin typeface="Gill Sans MT (Body)"/>
            </a:endParaRPr>
          </a:p>
          <a:p>
            <a:pPr marL="457200" indent="-457200">
              <a:buClr>
                <a:srgbClr val="156082"/>
              </a:buClr>
              <a:buFont typeface="Wingdings" panose="05000000000000000000" pitchFamily="2" charset="2"/>
              <a:buChar char="Ø"/>
            </a:pPr>
            <a:r>
              <a:rPr lang="en-US" sz="2400" dirty="0">
                <a:solidFill>
                  <a:schemeClr val="bg2">
                    <a:lumMod val="10000"/>
                  </a:schemeClr>
                </a:solidFill>
                <a:latin typeface="Gill Sans MT (Body)"/>
              </a:rPr>
              <a:t>Methodology </a:t>
            </a:r>
          </a:p>
          <a:p>
            <a:pPr marL="457200" indent="-457200">
              <a:buClr>
                <a:srgbClr val="156082"/>
              </a:buClr>
              <a:buFont typeface="Wingdings" panose="05000000000000000000" pitchFamily="2" charset="2"/>
              <a:buChar char="Ø"/>
            </a:pPr>
            <a:r>
              <a:rPr lang="en-US" sz="2400" dirty="0">
                <a:solidFill>
                  <a:schemeClr val="bg2">
                    <a:lumMod val="10000"/>
                  </a:schemeClr>
                </a:solidFill>
                <a:latin typeface="Gill Sans MT (Body)"/>
              </a:rPr>
              <a:t>Experimental Results</a:t>
            </a:r>
          </a:p>
          <a:p>
            <a:pPr marL="457200" indent="-457200">
              <a:buClr>
                <a:srgbClr val="156082"/>
              </a:buClr>
              <a:buFont typeface="Wingdings" panose="05000000000000000000" pitchFamily="2" charset="2"/>
              <a:buChar char="Ø"/>
            </a:pPr>
            <a:r>
              <a:rPr lang="en-US" sz="2400" dirty="0">
                <a:solidFill>
                  <a:schemeClr val="bg2">
                    <a:lumMod val="10000"/>
                  </a:schemeClr>
                </a:solidFill>
                <a:latin typeface="Gill Sans MT (Body)"/>
              </a:rPr>
              <a:t>Application</a:t>
            </a:r>
          </a:p>
        </p:txBody>
      </p:sp>
      <p:pic>
        <p:nvPicPr>
          <p:cNvPr id="2" name="Picture 1">
            <a:extLst>
              <a:ext uri="{FF2B5EF4-FFF2-40B4-BE49-F238E27FC236}">
                <a16:creationId xmlns:a16="http://schemas.microsoft.com/office/drawing/2014/main" id="{C2699137-C1C0-1BA6-C69B-0A946B9F7C8B}"/>
              </a:ext>
            </a:extLst>
          </p:cNvPr>
          <p:cNvPicPr>
            <a:picLocks noChangeAspect="1"/>
          </p:cNvPicPr>
          <p:nvPr/>
        </p:nvPicPr>
        <p:blipFill>
          <a:blip r:embed="rId2"/>
          <a:srcRect l="31148" r="19394" b="2"/>
          <a:stretch/>
        </p:blipFill>
        <p:spPr>
          <a:xfrm>
            <a:off x="0" y="10"/>
            <a:ext cx="5676900" cy="6857990"/>
          </a:xfrm>
          <a:prstGeom prst="rect">
            <a:avLst/>
          </a:prstGeom>
        </p:spPr>
      </p:pic>
    </p:spTree>
    <p:extLst>
      <p:ext uri="{BB962C8B-B14F-4D97-AF65-F5344CB8AC3E}">
        <p14:creationId xmlns:p14="http://schemas.microsoft.com/office/powerpoint/2010/main" val="312704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1000"/>
                                        <p:tgtEl>
                                          <p:spTgt spid="6">
                                            <p:txEl>
                                              <p:pRg st="6" end="6"/>
                                            </p:txEl>
                                          </p:spTgt>
                                        </p:tgtEl>
                                      </p:cBhvr>
                                    </p:animEffect>
                                    <p:anim calcmode="lin" valueType="num">
                                      <p:cBhvr>
                                        <p:cTn id="3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226849F-9A17-CC70-9A25-6BF5D1980636}"/>
              </a:ext>
            </a:extLst>
          </p:cNvPr>
          <p:cNvSpPr/>
          <p:nvPr/>
        </p:nvSpPr>
        <p:spPr>
          <a:xfrm>
            <a:off x="461812" y="2055205"/>
            <a:ext cx="4353666" cy="27475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10000"/>
                  <a:lumOff val="90000"/>
                </a:schemeClr>
              </a:solidFill>
            </a:endParaRPr>
          </a:p>
        </p:txBody>
      </p:sp>
      <p:sp>
        <p:nvSpPr>
          <p:cNvPr id="3" name="Rectangle: Rounded Corners 2">
            <a:extLst>
              <a:ext uri="{FF2B5EF4-FFF2-40B4-BE49-F238E27FC236}">
                <a16:creationId xmlns:a16="http://schemas.microsoft.com/office/drawing/2014/main" id="{73042BDC-19BA-22DB-1088-01292BCCF397}"/>
              </a:ext>
            </a:extLst>
          </p:cNvPr>
          <p:cNvSpPr/>
          <p:nvPr/>
        </p:nvSpPr>
        <p:spPr>
          <a:xfrm>
            <a:off x="997826" y="2762864"/>
            <a:ext cx="4970355" cy="3166249"/>
          </a:xfrm>
          <a:prstGeom prst="round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tx1"/>
              </a:solidFill>
            </a:endParaRPr>
          </a:p>
          <a:p>
            <a:pPr algn="just"/>
            <a:r>
              <a:rPr lang="en-US" dirty="0">
                <a:solidFill>
                  <a:schemeClr val="tx1"/>
                </a:solidFill>
              </a:rPr>
              <a:t>As the transportation sector continues to evolve with the integration of technology, understanding user review  becomes essential for improving services and user experience. </a:t>
            </a:r>
          </a:p>
          <a:p>
            <a:pPr algn="just"/>
            <a:endParaRPr lang="en-US" dirty="0">
              <a:solidFill>
                <a:schemeClr val="tx1"/>
              </a:solidFill>
            </a:endParaRPr>
          </a:p>
          <a:p>
            <a:pPr algn="just"/>
            <a:r>
              <a:rPr lang="en-US" dirty="0">
                <a:solidFill>
                  <a:schemeClr val="tx1"/>
                </a:solidFill>
              </a:rPr>
              <a:t>Arabic sentiment classification can provide insights into customer satisfaction, preferences, and areas needing enhancement.</a:t>
            </a:r>
          </a:p>
        </p:txBody>
      </p:sp>
      <p:sp>
        <p:nvSpPr>
          <p:cNvPr id="6" name="Rectangle: Rounded Corners 5">
            <a:extLst>
              <a:ext uri="{FF2B5EF4-FFF2-40B4-BE49-F238E27FC236}">
                <a16:creationId xmlns:a16="http://schemas.microsoft.com/office/drawing/2014/main" id="{8FFF6637-BC56-78F3-3552-8DF07FC4D606}"/>
              </a:ext>
            </a:extLst>
          </p:cNvPr>
          <p:cNvSpPr/>
          <p:nvPr/>
        </p:nvSpPr>
        <p:spPr>
          <a:xfrm>
            <a:off x="6632015" y="2055205"/>
            <a:ext cx="4781548" cy="28906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6DC97CF-2A25-63F3-8F1A-31B0BA39BF94}"/>
              </a:ext>
            </a:extLst>
          </p:cNvPr>
          <p:cNvSpPr/>
          <p:nvPr/>
        </p:nvSpPr>
        <p:spPr>
          <a:xfrm>
            <a:off x="7168336" y="2675070"/>
            <a:ext cx="4781547" cy="3254043"/>
          </a:xfrm>
          <a:prstGeom prst="round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With millions of Arabic-speaking users engaging with transportation apps for ride-hailing, public transport information, and logistics, harnessing the power of sentiment classification  allows companies to gauge user opinions and make data-driven decisions.</a:t>
            </a:r>
          </a:p>
        </p:txBody>
      </p:sp>
      <p:sp>
        <p:nvSpPr>
          <p:cNvPr id="9" name="TextBox 8">
            <a:extLst>
              <a:ext uri="{FF2B5EF4-FFF2-40B4-BE49-F238E27FC236}">
                <a16:creationId xmlns:a16="http://schemas.microsoft.com/office/drawing/2014/main" id="{4EE1828F-4F0C-E087-92D6-490DCE4DD423}"/>
              </a:ext>
            </a:extLst>
          </p:cNvPr>
          <p:cNvSpPr txBox="1"/>
          <p:nvPr/>
        </p:nvSpPr>
        <p:spPr>
          <a:xfrm>
            <a:off x="461812" y="564730"/>
            <a:ext cx="6096000" cy="923330"/>
          </a:xfrm>
          <a:prstGeom prst="rect">
            <a:avLst/>
          </a:prstGeom>
          <a:noFill/>
        </p:spPr>
        <p:txBody>
          <a:bodyPr wrap="square">
            <a:spAutoFit/>
          </a:bodyPr>
          <a:lstStyle/>
          <a:p>
            <a:r>
              <a:rPr lang="en-US" sz="3600" dirty="0">
                <a:solidFill>
                  <a:schemeClr val="bg2">
                    <a:lumMod val="10000"/>
                  </a:schemeClr>
                </a:solidFill>
                <a:latin typeface="Gill Sans MT (Body)"/>
              </a:rPr>
              <a:t>Problem Definition</a:t>
            </a:r>
          </a:p>
          <a:p>
            <a:endParaRPr lang="en-US" dirty="0"/>
          </a:p>
        </p:txBody>
      </p:sp>
    </p:spTree>
    <p:extLst>
      <p:ext uri="{BB962C8B-B14F-4D97-AF65-F5344CB8AC3E}">
        <p14:creationId xmlns:p14="http://schemas.microsoft.com/office/powerpoint/2010/main" val="216975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5D856-6DCA-74E1-46F0-87E754801C47}"/>
              </a:ext>
            </a:extLst>
          </p:cNvPr>
          <p:cNvSpPr txBox="1"/>
          <p:nvPr/>
        </p:nvSpPr>
        <p:spPr>
          <a:xfrm>
            <a:off x="658762" y="1934863"/>
            <a:ext cx="6096000" cy="2246769"/>
          </a:xfrm>
          <a:prstGeom prst="rect">
            <a:avLst/>
          </a:prstGeom>
          <a:noFill/>
        </p:spPr>
        <p:txBody>
          <a:bodyPr wrap="square">
            <a:spAutoFit/>
          </a:bodyPr>
          <a:lstStyle/>
          <a:p>
            <a:pPr marL="285750" indent="-285750">
              <a:buFont typeface="Wingdings" panose="05000000000000000000" pitchFamily="2" charset="2"/>
              <a:buChar char="Ø"/>
            </a:pPr>
            <a:r>
              <a:rPr lang="en-US" sz="2800" dirty="0"/>
              <a:t>Sentiment Classification</a:t>
            </a:r>
          </a:p>
          <a:p>
            <a:pPr marL="285750" indent="-285750">
              <a:buFont typeface="Wingdings" panose="05000000000000000000" pitchFamily="2" charset="2"/>
              <a:buChar char="Ø"/>
            </a:pPr>
            <a:r>
              <a:rPr lang="en-US" sz="2800" dirty="0"/>
              <a:t>Emotion Detection</a:t>
            </a:r>
          </a:p>
          <a:p>
            <a:pPr marL="285750" indent="-285750">
              <a:buFont typeface="Wingdings" panose="05000000000000000000" pitchFamily="2" charset="2"/>
              <a:buChar char="Ø"/>
            </a:pPr>
            <a:r>
              <a:rPr lang="en-US" sz="2800" dirty="0"/>
              <a:t>Star Rating Classification</a:t>
            </a:r>
          </a:p>
          <a:p>
            <a:pPr marL="285750" indent="-285750">
              <a:buFont typeface="Wingdings" panose="05000000000000000000" pitchFamily="2" charset="2"/>
              <a:buChar char="Ø"/>
            </a:pPr>
            <a:r>
              <a:rPr lang="en-US" sz="2800" dirty="0"/>
              <a:t>Actionability Classification</a:t>
            </a:r>
          </a:p>
          <a:p>
            <a:pPr marL="285750" indent="-285750">
              <a:buFont typeface="Wingdings" panose="05000000000000000000" pitchFamily="2" charset="2"/>
              <a:buChar char="Ø"/>
            </a:pPr>
            <a:r>
              <a:rPr lang="en-US" sz="2800" dirty="0"/>
              <a:t>User Intent Classification</a:t>
            </a:r>
            <a:endParaRPr lang="en-US" dirty="0"/>
          </a:p>
        </p:txBody>
      </p:sp>
      <p:sp>
        <p:nvSpPr>
          <p:cNvPr id="5" name="TextBox 4">
            <a:extLst>
              <a:ext uri="{FF2B5EF4-FFF2-40B4-BE49-F238E27FC236}">
                <a16:creationId xmlns:a16="http://schemas.microsoft.com/office/drawing/2014/main" id="{22DFE57E-1020-6DCD-C0F4-BF9E1B7E15FF}"/>
              </a:ext>
            </a:extLst>
          </p:cNvPr>
          <p:cNvSpPr txBox="1"/>
          <p:nvPr/>
        </p:nvSpPr>
        <p:spPr>
          <a:xfrm>
            <a:off x="275302" y="454431"/>
            <a:ext cx="8121445" cy="646331"/>
          </a:xfrm>
          <a:prstGeom prst="rect">
            <a:avLst/>
          </a:prstGeom>
          <a:noFill/>
        </p:spPr>
        <p:txBody>
          <a:bodyPr wrap="square">
            <a:spAutoFit/>
          </a:bodyPr>
          <a:lstStyle/>
          <a:p>
            <a:r>
              <a:rPr lang="en-US" sz="3600" dirty="0">
                <a:solidFill>
                  <a:schemeClr val="tx2"/>
                </a:solidFill>
              </a:rPr>
              <a:t>Several types of review classifications:</a:t>
            </a:r>
          </a:p>
        </p:txBody>
      </p:sp>
    </p:spTree>
    <p:extLst>
      <p:ext uri="{BB962C8B-B14F-4D97-AF65-F5344CB8AC3E}">
        <p14:creationId xmlns:p14="http://schemas.microsoft.com/office/powerpoint/2010/main" val="413330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3C512-DABF-BAFF-063E-5D74C49AEB9A}"/>
              </a:ext>
            </a:extLst>
          </p:cNvPr>
          <p:cNvSpPr txBox="1"/>
          <p:nvPr/>
        </p:nvSpPr>
        <p:spPr>
          <a:xfrm>
            <a:off x="324465" y="1835693"/>
            <a:ext cx="5230761" cy="2585323"/>
          </a:xfrm>
          <a:prstGeom prst="rect">
            <a:avLst/>
          </a:prstGeom>
          <a:noFill/>
        </p:spPr>
        <p:txBody>
          <a:bodyPr wrap="square">
            <a:spAutoFit/>
          </a:bodyPr>
          <a:lstStyle/>
          <a:p>
            <a:pPr algn="just"/>
            <a:r>
              <a:rPr lang="en-US" dirty="0"/>
              <a:t>The primary objectives of the Arabic sentiment classification project for a transportation app include gathering and aggregating user reviews and feedback from various platforms in Arabic, implementing tailored text preprocessing techniques to address the complexities of the language, and developing robust deep learning models to classify sentiments as positive, negative, or neutral.</a:t>
            </a:r>
          </a:p>
        </p:txBody>
      </p:sp>
      <p:sp>
        <p:nvSpPr>
          <p:cNvPr id="5" name="TextBox 4">
            <a:extLst>
              <a:ext uri="{FF2B5EF4-FFF2-40B4-BE49-F238E27FC236}">
                <a16:creationId xmlns:a16="http://schemas.microsoft.com/office/drawing/2014/main" id="{BA5F7638-3FE1-F4D8-ED17-990A46298593}"/>
              </a:ext>
            </a:extLst>
          </p:cNvPr>
          <p:cNvSpPr txBox="1"/>
          <p:nvPr/>
        </p:nvSpPr>
        <p:spPr>
          <a:xfrm>
            <a:off x="609600" y="667207"/>
            <a:ext cx="6096000" cy="584775"/>
          </a:xfrm>
          <a:prstGeom prst="rect">
            <a:avLst/>
          </a:prstGeom>
          <a:noFill/>
        </p:spPr>
        <p:txBody>
          <a:bodyPr wrap="square">
            <a:spAutoFit/>
          </a:bodyPr>
          <a:lstStyle/>
          <a:p>
            <a:pPr>
              <a:buClr>
                <a:srgbClr val="156082"/>
              </a:buClr>
            </a:pPr>
            <a:r>
              <a:rPr lang="en-US" sz="3200" dirty="0">
                <a:solidFill>
                  <a:schemeClr val="tx2"/>
                </a:solidFill>
                <a:latin typeface="Gill Sans MT (Body)"/>
              </a:rPr>
              <a:t>Objectives</a:t>
            </a:r>
          </a:p>
        </p:txBody>
      </p:sp>
      <p:graphicFrame>
        <p:nvGraphicFramePr>
          <p:cNvPr id="2" name="Content Placeholder 5">
            <a:extLst>
              <a:ext uri="{FF2B5EF4-FFF2-40B4-BE49-F238E27FC236}">
                <a16:creationId xmlns:a16="http://schemas.microsoft.com/office/drawing/2014/main" id="{895AACB2-117F-DFD4-ECE9-00DE3295B9E7}"/>
              </a:ext>
            </a:extLst>
          </p:cNvPr>
          <p:cNvGraphicFramePr>
            <a:graphicFrameLocks/>
          </p:cNvGraphicFramePr>
          <p:nvPr>
            <p:extLst>
              <p:ext uri="{D42A27DB-BD31-4B8C-83A1-F6EECF244321}">
                <p14:modId xmlns:p14="http://schemas.microsoft.com/office/powerpoint/2010/main" val="2006495978"/>
              </p:ext>
            </p:extLst>
          </p:nvPr>
        </p:nvGraphicFramePr>
        <p:xfrm>
          <a:off x="5820696" y="1498797"/>
          <a:ext cx="6154071" cy="4107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79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1449A-34E2-7758-FBD2-0B1922D60079}"/>
              </a:ext>
            </a:extLst>
          </p:cNvPr>
          <p:cNvSpPr txBox="1"/>
          <p:nvPr/>
        </p:nvSpPr>
        <p:spPr>
          <a:xfrm>
            <a:off x="304799" y="533088"/>
            <a:ext cx="6096000" cy="584775"/>
          </a:xfrm>
          <a:prstGeom prst="rect">
            <a:avLst/>
          </a:prstGeom>
          <a:noFill/>
        </p:spPr>
        <p:txBody>
          <a:bodyPr wrap="square">
            <a:spAutoFit/>
          </a:bodyPr>
          <a:lstStyle/>
          <a:p>
            <a:r>
              <a:rPr lang="en-US" sz="3200" dirty="0">
                <a:solidFill>
                  <a:schemeClr val="tx2"/>
                </a:solidFill>
                <a:latin typeface="Gill Sans MT (Body)"/>
                <a:ea typeface="+mj-ea"/>
                <a:cs typeface="+mj-cs"/>
              </a:rPr>
              <a:t>Datasets</a:t>
            </a:r>
            <a:endParaRPr lang="en-US" dirty="0">
              <a:solidFill>
                <a:schemeClr val="tx2"/>
              </a:solidFill>
            </a:endParaRPr>
          </a:p>
        </p:txBody>
      </p:sp>
      <p:sp>
        <p:nvSpPr>
          <p:cNvPr id="5" name="TextBox 4">
            <a:extLst>
              <a:ext uri="{FF2B5EF4-FFF2-40B4-BE49-F238E27FC236}">
                <a16:creationId xmlns:a16="http://schemas.microsoft.com/office/drawing/2014/main" id="{F6FE54A6-D24C-0029-DA94-E430D6499BE7}"/>
              </a:ext>
            </a:extLst>
          </p:cNvPr>
          <p:cNvSpPr txBox="1"/>
          <p:nvPr/>
        </p:nvSpPr>
        <p:spPr>
          <a:xfrm>
            <a:off x="403122" y="1986115"/>
            <a:ext cx="9704439" cy="3170099"/>
          </a:xfrm>
          <a:prstGeom prst="rect">
            <a:avLst/>
          </a:prstGeom>
          <a:noFill/>
        </p:spPr>
        <p:txBody>
          <a:bodyPr wrap="square">
            <a:spAutoFit/>
          </a:bodyPr>
          <a:lstStyle/>
          <a:p>
            <a:pPr marL="285750" indent="-285750">
              <a:buFont typeface="Wingdings" panose="05000000000000000000" pitchFamily="2" charset="2"/>
              <a:buChar char="Ø"/>
            </a:pPr>
            <a:r>
              <a:rPr lang="en-US" sz="2000" dirty="0"/>
              <a:t>The dataset contains two columns: review_description, and rating.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review_description is the Arabic sentence, and the rating is the predicted sentiment analysis and should be one of the following values: 1,0,-1</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1 for positive , 0 for Natural and -1 for Negative.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Train data 32036 record consist of the Arabic sentence and the rating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Test data 1000 record consist of the Arabic sentence , the rating  and  ID</a:t>
            </a:r>
          </a:p>
        </p:txBody>
      </p:sp>
    </p:spTree>
    <p:extLst>
      <p:ext uri="{BB962C8B-B14F-4D97-AF65-F5344CB8AC3E}">
        <p14:creationId xmlns:p14="http://schemas.microsoft.com/office/powerpoint/2010/main" val="141638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1D2C8C-9655-1493-5198-2E628C96984E}"/>
              </a:ext>
            </a:extLst>
          </p:cNvPr>
          <p:cNvSpPr txBox="1"/>
          <p:nvPr/>
        </p:nvSpPr>
        <p:spPr>
          <a:xfrm>
            <a:off x="481132" y="1036565"/>
            <a:ext cx="1076632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preprocessing steps for the Arabic sentiment analysis project, organized into numbered steps:</a:t>
            </a:r>
          </a:p>
        </p:txBody>
      </p:sp>
      <p:sp>
        <p:nvSpPr>
          <p:cNvPr id="7" name="TextBox 6">
            <a:extLst>
              <a:ext uri="{FF2B5EF4-FFF2-40B4-BE49-F238E27FC236}">
                <a16:creationId xmlns:a16="http://schemas.microsoft.com/office/drawing/2014/main" id="{002F6149-3A98-115E-69FC-15972DA43DF5}"/>
              </a:ext>
            </a:extLst>
          </p:cNvPr>
          <p:cNvSpPr txBox="1"/>
          <p:nvPr/>
        </p:nvSpPr>
        <p:spPr>
          <a:xfrm>
            <a:off x="786580" y="1623580"/>
            <a:ext cx="9930579" cy="92333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Remove Unwanted Characters Iterate through a predefined list of unwanted characters (e.g., punctuation, special symbols) and remove them from the review descriptions in both training and testing datasets.</a:t>
            </a:r>
          </a:p>
        </p:txBody>
      </p:sp>
      <p:sp>
        <p:nvSpPr>
          <p:cNvPr id="9" name="TextBox 8">
            <a:extLst>
              <a:ext uri="{FF2B5EF4-FFF2-40B4-BE49-F238E27FC236}">
                <a16:creationId xmlns:a16="http://schemas.microsoft.com/office/drawing/2014/main" id="{79DD79AA-C3F8-1220-396F-65B3D1C56690}"/>
              </a:ext>
            </a:extLst>
          </p:cNvPr>
          <p:cNvSpPr txBox="1"/>
          <p:nvPr/>
        </p:nvSpPr>
        <p:spPr>
          <a:xfrm>
            <a:off x="786580" y="2835957"/>
            <a:ext cx="9714271"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Handle Missing Values replace any empty strings in the review_description with NaN values and subsequently fill these Nan entries with the placeholder "مجهول" (unknown).</a:t>
            </a:r>
          </a:p>
        </p:txBody>
      </p:sp>
      <p:sp>
        <p:nvSpPr>
          <p:cNvPr id="11" name="TextBox 10">
            <a:extLst>
              <a:ext uri="{FF2B5EF4-FFF2-40B4-BE49-F238E27FC236}">
                <a16:creationId xmlns:a16="http://schemas.microsoft.com/office/drawing/2014/main" id="{77584883-1ED9-8FAF-25E0-D2D0266C3921}"/>
              </a:ext>
            </a:extLst>
          </p:cNvPr>
          <p:cNvSpPr txBox="1"/>
          <p:nvPr/>
        </p:nvSpPr>
        <p:spPr>
          <a:xfrm>
            <a:off x="786580" y="3821596"/>
            <a:ext cx="9930579"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Text Normalization normalize Arabic text by standardizing certain characters (e.g., converting variations of "ا" to a single form) to ensure consistency in the text.</a:t>
            </a:r>
          </a:p>
        </p:txBody>
      </p:sp>
      <p:sp>
        <p:nvSpPr>
          <p:cNvPr id="13" name="TextBox 12">
            <a:extLst>
              <a:ext uri="{FF2B5EF4-FFF2-40B4-BE49-F238E27FC236}">
                <a16:creationId xmlns:a16="http://schemas.microsoft.com/office/drawing/2014/main" id="{54672BDC-E018-EBDF-DDC4-E1BB27C2DFD5}"/>
              </a:ext>
            </a:extLst>
          </p:cNvPr>
          <p:cNvSpPr txBox="1"/>
          <p:nvPr/>
        </p:nvSpPr>
        <p:spPr>
          <a:xfrm>
            <a:off x="786580" y="4911254"/>
            <a:ext cx="8760543"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Remove Diacritics strip diacritics from the Arabic text to simplify processing and reduce noise.</a:t>
            </a:r>
          </a:p>
        </p:txBody>
      </p:sp>
      <p:sp>
        <p:nvSpPr>
          <p:cNvPr id="3" name="TextBox 2">
            <a:extLst>
              <a:ext uri="{FF2B5EF4-FFF2-40B4-BE49-F238E27FC236}">
                <a16:creationId xmlns:a16="http://schemas.microsoft.com/office/drawing/2014/main" id="{69D029A5-5B7D-8B98-78FF-B1BB6F23A69D}"/>
              </a:ext>
            </a:extLst>
          </p:cNvPr>
          <p:cNvSpPr txBox="1"/>
          <p:nvPr/>
        </p:nvSpPr>
        <p:spPr>
          <a:xfrm>
            <a:off x="363793" y="297365"/>
            <a:ext cx="6096000" cy="584775"/>
          </a:xfrm>
          <a:prstGeom prst="rect">
            <a:avLst/>
          </a:prstGeom>
          <a:noFill/>
        </p:spPr>
        <p:txBody>
          <a:bodyPr wrap="square">
            <a:spAutoFit/>
          </a:bodyPr>
          <a:lstStyle/>
          <a:p>
            <a:r>
              <a:rPr lang="en-US" sz="3200" dirty="0">
                <a:solidFill>
                  <a:schemeClr val="tx2"/>
                </a:solidFill>
                <a:latin typeface="Times New Roman" panose="02020603050405020304" pitchFamily="18" charset="0"/>
                <a:cs typeface="Times New Roman" panose="02020603050405020304" pitchFamily="18" charset="0"/>
              </a:rPr>
              <a:t>Preprocessing</a:t>
            </a:r>
          </a:p>
        </p:txBody>
      </p:sp>
      <p:sp>
        <p:nvSpPr>
          <p:cNvPr id="4" name="TextBox 3">
            <a:extLst>
              <a:ext uri="{FF2B5EF4-FFF2-40B4-BE49-F238E27FC236}">
                <a16:creationId xmlns:a16="http://schemas.microsoft.com/office/drawing/2014/main" id="{276A2788-0531-090B-74F1-432DB4ED036B}"/>
              </a:ext>
            </a:extLst>
          </p:cNvPr>
          <p:cNvSpPr txBox="1"/>
          <p:nvPr/>
        </p:nvSpPr>
        <p:spPr>
          <a:xfrm>
            <a:off x="786580" y="5914304"/>
            <a:ext cx="9832257"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Remove Emojis implement functions to remove emojis from the text or replace them with descriptive text using a predefined emoji dictionary.</a:t>
            </a:r>
          </a:p>
        </p:txBody>
      </p:sp>
    </p:spTree>
    <p:extLst>
      <p:ext uri="{BB962C8B-B14F-4D97-AF65-F5344CB8AC3E}">
        <p14:creationId xmlns:p14="http://schemas.microsoft.com/office/powerpoint/2010/main" val="131571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63438E-51A6-0D78-F99F-241933C23977}"/>
              </a:ext>
            </a:extLst>
          </p:cNvPr>
          <p:cNvSpPr txBox="1"/>
          <p:nvPr/>
        </p:nvSpPr>
        <p:spPr>
          <a:xfrm>
            <a:off x="1022552" y="1235965"/>
            <a:ext cx="9625778" cy="646331"/>
          </a:xfrm>
          <a:prstGeom prst="rect">
            <a:avLst/>
          </a:prstGeom>
          <a:noFill/>
        </p:spPr>
        <p:txBody>
          <a:bodyPr wrap="square">
            <a:spAutoFit/>
          </a:bodyPr>
          <a:lstStyle/>
          <a:p>
            <a:pPr marL="285750" indent="-285750">
              <a:buFont typeface="Wingdings" panose="05000000000000000000" pitchFamily="2" charset="2"/>
              <a:buChar char="Ø"/>
            </a:pPr>
            <a:r>
              <a:rPr lang="en-US" dirty="0"/>
              <a:t>Remove Punctuations utilize a translation table to remove both Arabic and English punctuation marks from the reviews.</a:t>
            </a:r>
          </a:p>
        </p:txBody>
      </p:sp>
      <p:sp>
        <p:nvSpPr>
          <p:cNvPr id="8" name="TextBox 7">
            <a:extLst>
              <a:ext uri="{FF2B5EF4-FFF2-40B4-BE49-F238E27FC236}">
                <a16:creationId xmlns:a16="http://schemas.microsoft.com/office/drawing/2014/main" id="{72E98377-1412-92A5-0325-BF51C53D27ED}"/>
              </a:ext>
            </a:extLst>
          </p:cNvPr>
          <p:cNvSpPr txBox="1"/>
          <p:nvPr/>
        </p:nvSpPr>
        <p:spPr>
          <a:xfrm>
            <a:off x="1022552" y="3328888"/>
            <a:ext cx="10137057" cy="369332"/>
          </a:xfrm>
          <a:prstGeom prst="rect">
            <a:avLst/>
          </a:prstGeom>
          <a:noFill/>
        </p:spPr>
        <p:txBody>
          <a:bodyPr wrap="square">
            <a:spAutoFit/>
          </a:bodyPr>
          <a:lstStyle/>
          <a:p>
            <a:pPr marL="285750" indent="-285750">
              <a:buFont typeface="Wingdings" panose="05000000000000000000" pitchFamily="2" charset="2"/>
              <a:buChar char="Ø"/>
            </a:pPr>
            <a:r>
              <a:rPr lang="en-US" dirty="0"/>
              <a:t>Tokenization tokenize the cleaned text into individual words or tokens for further analysis.</a:t>
            </a:r>
          </a:p>
        </p:txBody>
      </p:sp>
      <p:sp>
        <p:nvSpPr>
          <p:cNvPr id="10" name="TextBox 9">
            <a:extLst>
              <a:ext uri="{FF2B5EF4-FFF2-40B4-BE49-F238E27FC236}">
                <a16:creationId xmlns:a16="http://schemas.microsoft.com/office/drawing/2014/main" id="{A7463556-66E0-2E23-6826-0985623B86FF}"/>
              </a:ext>
            </a:extLst>
          </p:cNvPr>
          <p:cNvSpPr txBox="1"/>
          <p:nvPr/>
        </p:nvSpPr>
        <p:spPr>
          <a:xfrm>
            <a:off x="1022552" y="4066212"/>
            <a:ext cx="9989577" cy="646331"/>
          </a:xfrm>
          <a:prstGeom prst="rect">
            <a:avLst/>
          </a:prstGeom>
          <a:noFill/>
        </p:spPr>
        <p:txBody>
          <a:bodyPr wrap="square">
            <a:spAutoFit/>
          </a:bodyPr>
          <a:lstStyle/>
          <a:p>
            <a:pPr marL="285750" indent="-285750">
              <a:buFont typeface="Wingdings" panose="05000000000000000000" pitchFamily="2" charset="2"/>
              <a:buChar char="Ø"/>
            </a:pPr>
            <a:r>
              <a:rPr lang="en-US" dirty="0"/>
              <a:t>Stop Words Removal filter out common Arabic stop words from the tokenized text while retaining certain key words that might be relevant for sentiment analysis.</a:t>
            </a:r>
          </a:p>
        </p:txBody>
      </p:sp>
      <p:sp>
        <p:nvSpPr>
          <p:cNvPr id="12" name="TextBox 11">
            <a:extLst>
              <a:ext uri="{FF2B5EF4-FFF2-40B4-BE49-F238E27FC236}">
                <a16:creationId xmlns:a16="http://schemas.microsoft.com/office/drawing/2014/main" id="{BEEFE803-A3DA-ECB8-810F-9222C48FCC85}"/>
              </a:ext>
            </a:extLst>
          </p:cNvPr>
          <p:cNvSpPr txBox="1"/>
          <p:nvPr/>
        </p:nvSpPr>
        <p:spPr>
          <a:xfrm>
            <a:off x="1022552" y="4890583"/>
            <a:ext cx="9625781" cy="646331"/>
          </a:xfrm>
          <a:prstGeom prst="rect">
            <a:avLst/>
          </a:prstGeom>
          <a:noFill/>
        </p:spPr>
        <p:txBody>
          <a:bodyPr wrap="square">
            <a:spAutoFit/>
          </a:bodyPr>
          <a:lstStyle/>
          <a:p>
            <a:pPr marL="285750" indent="-285750">
              <a:buFont typeface="Wingdings" panose="05000000000000000000" pitchFamily="2" charset="2"/>
              <a:buChar char="Ø"/>
            </a:pPr>
            <a:r>
              <a:rPr lang="en-US" dirty="0"/>
              <a:t>Stemming apply stemming to reduce words to their root forms, using an Arabic stemmer (e.g., ISRIStemmer) to enhance the effectiveness of the analysis.</a:t>
            </a:r>
          </a:p>
        </p:txBody>
      </p:sp>
      <p:sp>
        <p:nvSpPr>
          <p:cNvPr id="14" name="TextBox 13">
            <a:extLst>
              <a:ext uri="{FF2B5EF4-FFF2-40B4-BE49-F238E27FC236}">
                <a16:creationId xmlns:a16="http://schemas.microsoft.com/office/drawing/2014/main" id="{0D69CE4A-3E6D-1987-94C5-B10C8FF79F95}"/>
              </a:ext>
            </a:extLst>
          </p:cNvPr>
          <p:cNvSpPr txBox="1"/>
          <p:nvPr/>
        </p:nvSpPr>
        <p:spPr>
          <a:xfrm>
            <a:off x="1022552" y="5876130"/>
            <a:ext cx="10343537" cy="646331"/>
          </a:xfrm>
          <a:prstGeom prst="rect">
            <a:avLst/>
          </a:prstGeom>
          <a:noFill/>
        </p:spPr>
        <p:txBody>
          <a:bodyPr wrap="square">
            <a:spAutoFit/>
          </a:bodyPr>
          <a:lstStyle/>
          <a:p>
            <a:pPr marL="285750" indent="-285750">
              <a:buFont typeface="Wingdings" panose="05000000000000000000" pitchFamily="2" charset="2"/>
              <a:buChar char="Ø"/>
            </a:pPr>
            <a:r>
              <a:rPr lang="en-US" dirty="0"/>
              <a:t>Final Formatting rejoin the processed tokens into a single string format for the review_description column.</a:t>
            </a:r>
          </a:p>
        </p:txBody>
      </p:sp>
      <p:sp>
        <p:nvSpPr>
          <p:cNvPr id="7" name="TextBox 6">
            <a:extLst>
              <a:ext uri="{FF2B5EF4-FFF2-40B4-BE49-F238E27FC236}">
                <a16:creationId xmlns:a16="http://schemas.microsoft.com/office/drawing/2014/main" id="{C7886893-BF50-AEDC-BDD4-B80E6F7394E8}"/>
              </a:ext>
            </a:extLst>
          </p:cNvPr>
          <p:cNvSpPr txBox="1"/>
          <p:nvPr/>
        </p:nvSpPr>
        <p:spPr>
          <a:xfrm>
            <a:off x="491612" y="335539"/>
            <a:ext cx="6096000" cy="584775"/>
          </a:xfrm>
          <a:prstGeom prst="rect">
            <a:avLst/>
          </a:prstGeom>
          <a:noFill/>
        </p:spPr>
        <p:txBody>
          <a:bodyPr wrap="square">
            <a:spAutoFit/>
          </a:bodyPr>
          <a:lstStyle/>
          <a:p>
            <a:pPr defTabSz="804672">
              <a:spcAft>
                <a:spcPts val="600"/>
              </a:spcAft>
            </a:pPr>
            <a:r>
              <a:rPr lang="en-US" sz="3200" dirty="0">
                <a:solidFill>
                  <a:schemeClr val="tx2"/>
                </a:solidFill>
              </a:rPr>
              <a:t>preprocessing</a:t>
            </a:r>
            <a:r>
              <a:rPr lang="en-US" sz="3200" dirty="0">
                <a:solidFill>
                  <a:schemeClr val="tx2"/>
                </a:solidFill>
                <a:latin typeface="Gill Sans MT (Headings)"/>
                <a:ea typeface="+mj-ea"/>
                <a:cs typeface="+mj-cs"/>
              </a:rPr>
              <a:t> , Cont…</a:t>
            </a:r>
            <a:endParaRPr lang="en-US" sz="3200" dirty="0">
              <a:solidFill>
                <a:schemeClr val="tx2"/>
              </a:solidFill>
              <a:latin typeface="Gill Sans MT((Headers)"/>
            </a:endParaRPr>
          </a:p>
        </p:txBody>
      </p:sp>
      <p:sp>
        <p:nvSpPr>
          <p:cNvPr id="11" name="TextBox 10">
            <a:extLst>
              <a:ext uri="{FF2B5EF4-FFF2-40B4-BE49-F238E27FC236}">
                <a16:creationId xmlns:a16="http://schemas.microsoft.com/office/drawing/2014/main" id="{867C99C1-06AF-63F2-7538-24BD91432B4C}"/>
              </a:ext>
            </a:extLst>
          </p:cNvPr>
          <p:cNvSpPr txBox="1"/>
          <p:nvPr/>
        </p:nvSpPr>
        <p:spPr>
          <a:xfrm>
            <a:off x="1022552" y="2221512"/>
            <a:ext cx="9714273" cy="646331"/>
          </a:xfrm>
          <a:prstGeom prst="rect">
            <a:avLst/>
          </a:prstGeom>
          <a:noFill/>
        </p:spPr>
        <p:txBody>
          <a:bodyPr wrap="square">
            <a:spAutoFit/>
          </a:bodyPr>
          <a:lstStyle/>
          <a:p>
            <a:pPr marL="285750" indent="-285750">
              <a:buFont typeface="Wingdings" panose="05000000000000000000" pitchFamily="2" charset="2"/>
              <a:buChar char="Ø"/>
            </a:pPr>
            <a:r>
              <a:rPr lang="en-US" dirty="0"/>
              <a:t>Remove Repeating Characters use regex to eliminate repeated characters (e.g., turning "لاااا" into "لا").</a:t>
            </a:r>
          </a:p>
        </p:txBody>
      </p:sp>
    </p:spTree>
    <p:extLst>
      <p:ext uri="{BB962C8B-B14F-4D97-AF65-F5344CB8AC3E}">
        <p14:creationId xmlns:p14="http://schemas.microsoft.com/office/powerpoint/2010/main" val="351207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D73BE4-A022-7CF4-B72D-4BADC2496F39}"/>
              </a:ext>
            </a:extLst>
          </p:cNvPr>
          <p:cNvSpPr txBox="1"/>
          <p:nvPr/>
        </p:nvSpPr>
        <p:spPr>
          <a:xfrm>
            <a:off x="403123" y="496757"/>
            <a:ext cx="8917858" cy="584775"/>
          </a:xfrm>
          <a:prstGeom prst="rect">
            <a:avLst/>
          </a:prstGeom>
          <a:noFill/>
        </p:spPr>
        <p:txBody>
          <a:bodyPr wrap="square">
            <a:spAutoFit/>
          </a:bodyPr>
          <a:lstStyle/>
          <a:p>
            <a:pPr marR="0" lvl="0" algn="just" rtl="0">
              <a:spcBef>
                <a:spcPts val="0"/>
              </a:spcBef>
              <a:spcAft>
                <a:spcPts val="0"/>
              </a:spcAft>
            </a:pPr>
            <a:r>
              <a:rPr lang="en-US" sz="3200" b="1" dirty="0">
                <a:solidFill>
                  <a:srgbClr val="002060"/>
                </a:solidFill>
                <a:effectLst/>
                <a:latin typeface="Times New Roman" panose="02020603050405020304" pitchFamily="18" charset="0"/>
                <a:ea typeface="Georgia" panose="02040502050405020303" pitchFamily="18" charset="0"/>
                <a:cs typeface="Times New Roman" panose="02020603050405020304" pitchFamily="18" charset="0"/>
              </a:rPr>
              <a:t>Prepare data to enter models                         </a:t>
            </a:r>
            <a:endParaRPr lang="en-US" sz="3200" i="1"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D3BC90-4A1A-8F50-98E7-9B7183E40EDB}"/>
              </a:ext>
            </a:extLst>
          </p:cNvPr>
          <p:cNvSpPr txBox="1"/>
          <p:nvPr/>
        </p:nvSpPr>
        <p:spPr>
          <a:xfrm>
            <a:off x="3451123" y="5097084"/>
            <a:ext cx="6096000" cy="923330"/>
          </a:xfrm>
          <a:prstGeom prst="rect">
            <a:avLst/>
          </a:prstGeom>
          <a:noFill/>
        </p:spPr>
        <p:txBody>
          <a:bodyPr wrap="square">
            <a:spAutoFit/>
          </a:bodyPr>
          <a:lstStyle/>
          <a:p>
            <a:pPr marR="0" lvl="0">
              <a:spcBef>
                <a:spcPts val="0"/>
              </a:spcBef>
              <a:spcAft>
                <a:spcPts val="0"/>
              </a:spcAft>
            </a:pPr>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p>
          <a:p>
            <a:pPr marR="0" lvl="0">
              <a:spcBef>
                <a:spcPts val="0"/>
              </a:spcBef>
              <a:spcAft>
                <a:spcPts val="0"/>
              </a:spcAft>
            </a:pPr>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In case of longer ones remove from the start of text to adjust length</a:t>
            </a:r>
          </a:p>
        </p:txBody>
      </p:sp>
      <p:sp>
        <p:nvSpPr>
          <p:cNvPr id="8" name="TextBox 7">
            <a:extLst>
              <a:ext uri="{FF2B5EF4-FFF2-40B4-BE49-F238E27FC236}">
                <a16:creationId xmlns:a16="http://schemas.microsoft.com/office/drawing/2014/main" id="{61A6C43F-6E02-1899-0BE7-5024DFD09948}"/>
              </a:ext>
            </a:extLst>
          </p:cNvPr>
          <p:cNvSpPr txBox="1"/>
          <p:nvPr/>
        </p:nvSpPr>
        <p:spPr>
          <a:xfrm>
            <a:off x="3451123" y="4137739"/>
            <a:ext cx="6096000" cy="646331"/>
          </a:xfrm>
          <a:prstGeom prst="rect">
            <a:avLst/>
          </a:prstGeom>
          <a:noFill/>
        </p:spPr>
        <p:txBody>
          <a:bodyPr wrap="square">
            <a:spAutoFit/>
          </a:bodyPr>
          <a:lstStyle/>
          <a:p>
            <a:pPr marR="0" lvl="0">
              <a:spcBef>
                <a:spcPts val="0"/>
              </a:spcBef>
              <a:spcAft>
                <a:spcPts val="0"/>
              </a:spcAft>
            </a:pPr>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Unit all texts length to one fixed size by getting the maximum length and adding 0’s at the end of short texts.</a:t>
            </a:r>
          </a:p>
        </p:txBody>
      </p:sp>
      <p:sp>
        <p:nvSpPr>
          <p:cNvPr id="10" name="TextBox 9">
            <a:extLst>
              <a:ext uri="{FF2B5EF4-FFF2-40B4-BE49-F238E27FC236}">
                <a16:creationId xmlns:a16="http://schemas.microsoft.com/office/drawing/2014/main" id="{13F6067F-002C-E752-83D7-CDD4855C951B}"/>
              </a:ext>
            </a:extLst>
          </p:cNvPr>
          <p:cNvSpPr txBox="1"/>
          <p:nvPr/>
        </p:nvSpPr>
        <p:spPr>
          <a:xfrm>
            <a:off x="934065" y="4006023"/>
            <a:ext cx="6096000" cy="369332"/>
          </a:xfrm>
          <a:prstGeom prst="rect">
            <a:avLst/>
          </a:prstGeom>
          <a:noFill/>
        </p:spPr>
        <p:txBody>
          <a:bodyPr wrap="square">
            <a:spAutoFit/>
          </a:bodyPr>
          <a:lstStyle/>
          <a:p>
            <a:pPr marR="0" lvl="0">
              <a:spcBef>
                <a:spcPts val="0"/>
              </a:spcBef>
              <a:spcAft>
                <a:spcPts val="0"/>
              </a:spcAft>
            </a:pPr>
            <a:r>
              <a:rPr lang="en-US" sz="1800" i="1" dirty="0">
                <a:solidFill>
                  <a:srgbClr val="002060"/>
                </a:solidFill>
                <a:effectLst/>
                <a:latin typeface="Georgia" panose="02040502050405020303" pitchFamily="18" charset="0"/>
                <a:ea typeface="Georgia" panose="02040502050405020303" pitchFamily="18" charset="0"/>
                <a:cs typeface="Times New Roman" panose="02020603050405020304" pitchFamily="18" charset="0"/>
              </a:rPr>
              <a:t>Padding</a:t>
            </a:r>
            <a:endPar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2A9232-D5FA-7100-F028-4282A22755F3}"/>
              </a:ext>
            </a:extLst>
          </p:cNvPr>
          <p:cNvSpPr txBox="1"/>
          <p:nvPr/>
        </p:nvSpPr>
        <p:spPr>
          <a:xfrm>
            <a:off x="934065" y="2166147"/>
            <a:ext cx="6096000" cy="1292662"/>
          </a:xfrm>
          <a:prstGeom prst="rect">
            <a:avLst/>
          </a:prstGeom>
          <a:noFill/>
        </p:spPr>
        <p:txBody>
          <a:bodyPr wrap="square">
            <a:spAutoFit/>
          </a:bodyPr>
          <a:lstStyle/>
          <a:p>
            <a:pPr marL="0" marR="0">
              <a:spcBef>
                <a:spcPts val="0"/>
              </a:spcBef>
              <a:spcAft>
                <a:spcPts val="0"/>
              </a:spcAft>
            </a:pPr>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p>
          <a:p>
            <a:pPr marR="0" lvl="0">
              <a:spcBef>
                <a:spcPts val="0"/>
              </a:spcBef>
              <a:spcAft>
                <a:spcPts val="0"/>
              </a:spcAft>
            </a:pPr>
            <a:r>
              <a:rPr lang="en-US" sz="1800" i="1" dirty="0">
                <a:solidFill>
                  <a:srgbClr val="002060"/>
                </a:solidFill>
                <a:effectLst/>
                <a:latin typeface="Georgia" panose="02040502050405020303" pitchFamily="18" charset="0"/>
                <a:ea typeface="Georgia" panose="02040502050405020303" pitchFamily="18" charset="0"/>
                <a:cs typeface="Times New Roman" panose="02020603050405020304" pitchFamily="18" charset="0"/>
              </a:rPr>
              <a:t>To-sequence</a:t>
            </a:r>
            <a:endPar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a:p>
            <a:pPr marL="457200" marR="0">
              <a:spcBef>
                <a:spcPts val="0"/>
              </a:spcBef>
              <a:spcAft>
                <a:spcPts val="0"/>
              </a:spcAft>
            </a:pPr>
            <a:r>
              <a:rPr lang="en-US" sz="2400" b="1" i="1" dirty="0">
                <a:solidFill>
                  <a:srgbClr val="002060"/>
                </a:solidFill>
                <a:effectLst/>
                <a:latin typeface="Georgia" panose="02040502050405020303" pitchFamily="18" charset="0"/>
                <a:ea typeface="Georgia" panose="02040502050405020303" pitchFamily="18" charset="0"/>
                <a:cs typeface="Times New Roman" panose="02020603050405020304" pitchFamily="18" charset="0"/>
              </a:rPr>
              <a:t> </a:t>
            </a:r>
            <a:endPar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a:p>
            <a:pPr marR="0" lvl="0">
              <a:spcBef>
                <a:spcPts val="0"/>
              </a:spcBef>
              <a:spcAft>
                <a:spcPts val="0"/>
              </a:spcAft>
            </a:pPr>
            <a:r>
              <a:rPr lang="en-US" i="1" dirty="0">
                <a:solidFill>
                  <a:srgbClr val="000000"/>
                </a:solidFill>
                <a:latin typeface="Georgia" panose="02040502050405020303" pitchFamily="18" charset="0"/>
                <a:ea typeface="Georgia" panose="02040502050405020303" pitchFamily="18" charset="0"/>
                <a:cs typeface="Times New Roman" panose="02020603050405020304" pitchFamily="18" charset="0"/>
              </a:rPr>
              <a:t>         </a:t>
            </a:r>
            <a:endPar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56EEC4B-0A7D-6968-A84C-E9784267CD0A}"/>
              </a:ext>
            </a:extLst>
          </p:cNvPr>
          <p:cNvSpPr txBox="1"/>
          <p:nvPr/>
        </p:nvSpPr>
        <p:spPr>
          <a:xfrm>
            <a:off x="3451123" y="1048212"/>
            <a:ext cx="6096000" cy="646331"/>
          </a:xfrm>
          <a:prstGeom prst="rect">
            <a:avLst/>
          </a:prstGeom>
          <a:noFill/>
        </p:spPr>
        <p:txBody>
          <a:bodyPr wrap="square">
            <a:spAutoFit/>
          </a:bodyPr>
          <a:lstStyle/>
          <a:p>
            <a:pPr marL="342900" marR="0" lvl="0" indent="-342900">
              <a:spcBef>
                <a:spcPts val="0"/>
              </a:spcBef>
              <a:spcAft>
                <a:spcPts val="0"/>
              </a:spcAft>
              <a:buFont typeface="+mj-lt"/>
              <a:buAutoNum type="arabicPeriod"/>
            </a:pPr>
            <a:endPar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a:p>
            <a:pPr marR="0" lvl="0">
              <a:spcBef>
                <a:spcPts val="0"/>
              </a:spcBef>
              <a:spcAft>
                <a:spcPts val="0"/>
              </a:spcAft>
            </a:pPr>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Split texts into list of words</a:t>
            </a:r>
          </a:p>
        </p:txBody>
      </p:sp>
      <p:sp>
        <p:nvSpPr>
          <p:cNvPr id="16" name="TextBox 15">
            <a:extLst>
              <a:ext uri="{FF2B5EF4-FFF2-40B4-BE49-F238E27FC236}">
                <a16:creationId xmlns:a16="http://schemas.microsoft.com/office/drawing/2014/main" id="{55644D6C-40C3-5D9F-61C4-145D204F6DD3}"/>
              </a:ext>
            </a:extLst>
          </p:cNvPr>
          <p:cNvSpPr txBox="1"/>
          <p:nvPr/>
        </p:nvSpPr>
        <p:spPr>
          <a:xfrm>
            <a:off x="3451123" y="3366476"/>
            <a:ext cx="6096000" cy="369332"/>
          </a:xfrm>
          <a:prstGeom prst="rect">
            <a:avLst/>
          </a:prstGeom>
          <a:noFill/>
        </p:spPr>
        <p:txBody>
          <a:bodyPr wrap="square">
            <a:spAutoFit/>
          </a:bodyPr>
          <a:lstStyle/>
          <a:p>
            <a:pPr marR="0" lvl="0">
              <a:spcBef>
                <a:spcPts val="0"/>
              </a:spcBef>
              <a:spcAft>
                <a:spcPts val="0"/>
              </a:spcAft>
            </a:pPr>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Text becomes sequence of numbers.</a:t>
            </a:r>
          </a:p>
        </p:txBody>
      </p:sp>
      <p:sp>
        <p:nvSpPr>
          <p:cNvPr id="3" name="TextBox 2">
            <a:extLst>
              <a:ext uri="{FF2B5EF4-FFF2-40B4-BE49-F238E27FC236}">
                <a16:creationId xmlns:a16="http://schemas.microsoft.com/office/drawing/2014/main" id="{1416FC58-8385-BC30-8D1E-E71B3CEC601F}"/>
              </a:ext>
            </a:extLst>
          </p:cNvPr>
          <p:cNvSpPr txBox="1"/>
          <p:nvPr/>
        </p:nvSpPr>
        <p:spPr>
          <a:xfrm>
            <a:off x="934065" y="1299251"/>
            <a:ext cx="6096000" cy="369332"/>
          </a:xfrm>
          <a:prstGeom prst="rect">
            <a:avLst/>
          </a:prstGeom>
          <a:noFill/>
        </p:spPr>
        <p:txBody>
          <a:bodyPr wrap="square">
            <a:spAutoFit/>
          </a:bodyPr>
          <a:lstStyle/>
          <a:p>
            <a:pPr marR="0" lvl="0">
              <a:spcBef>
                <a:spcPts val="0"/>
              </a:spcBef>
              <a:spcAft>
                <a:spcPts val="0"/>
              </a:spcAft>
            </a:pPr>
            <a:r>
              <a:rPr lang="en-US" sz="1800" i="1" dirty="0">
                <a:solidFill>
                  <a:srgbClr val="002060"/>
                </a:solidFill>
                <a:effectLst/>
                <a:latin typeface="Georgia" panose="02040502050405020303" pitchFamily="18" charset="0"/>
                <a:ea typeface="Georgia" panose="02040502050405020303" pitchFamily="18" charset="0"/>
                <a:cs typeface="Times New Roman" panose="02020603050405020304" pitchFamily="18" charset="0"/>
              </a:rPr>
              <a:t>Tokenization</a:t>
            </a:r>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521DB396-39A4-2C14-F2CB-F131A93E35D2}"/>
              </a:ext>
            </a:extLst>
          </p:cNvPr>
          <p:cNvSpPr txBox="1"/>
          <p:nvPr/>
        </p:nvSpPr>
        <p:spPr>
          <a:xfrm>
            <a:off x="3451123" y="2408309"/>
            <a:ext cx="6096000" cy="646331"/>
          </a:xfrm>
          <a:prstGeom prst="rect">
            <a:avLst/>
          </a:prstGeom>
          <a:noFill/>
        </p:spPr>
        <p:txBody>
          <a:bodyPr wrap="square">
            <a:spAutoFit/>
          </a:bodyPr>
          <a:lstStyle/>
          <a:p>
            <a:r>
              <a:rPr lang="en-US" sz="18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Get the dictionary mapping each unique word to integer number.</a:t>
            </a:r>
            <a:endParaRPr lang="en-US" dirty="0"/>
          </a:p>
        </p:txBody>
      </p:sp>
    </p:spTree>
    <p:extLst>
      <p:ext uri="{BB962C8B-B14F-4D97-AF65-F5344CB8AC3E}">
        <p14:creationId xmlns:p14="http://schemas.microsoft.com/office/powerpoint/2010/main" val="2137736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925</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Aptos Display</vt:lpstr>
      <vt:lpstr>Arial</vt:lpstr>
      <vt:lpstr>Georgia</vt:lpstr>
      <vt:lpstr>Gill Sans MT (Body)</vt:lpstr>
      <vt:lpstr>Gill Sans MT (Headings)</vt:lpstr>
      <vt:lpstr>Gill Sans MT((Headers)</vt:lpstr>
      <vt:lpstr>Symbol</vt:lpstr>
      <vt:lpstr>Times New Roman</vt:lpstr>
      <vt:lpstr>Wingdings</vt:lpstr>
      <vt:lpstr>Office Theme</vt:lpstr>
      <vt:lpstr>End-to-End AWS-Based Text Classification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منار محمد مهدى مصيلحى</dc:creator>
  <cp:lastModifiedBy>منار محمد مهدى مصيلحى</cp:lastModifiedBy>
  <cp:revision>4</cp:revision>
  <dcterms:created xsi:type="dcterms:W3CDTF">2024-10-21T14:25:02Z</dcterms:created>
  <dcterms:modified xsi:type="dcterms:W3CDTF">2024-10-21T16:45:53Z</dcterms:modified>
</cp:coreProperties>
</file>