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handoutMasterIdLst>
    <p:handoutMasterId r:id="rId54"/>
  </p:handoutMasterIdLst>
  <p:sldIdLst>
    <p:sldId id="272" r:id="rId2"/>
    <p:sldId id="273" r:id="rId3"/>
    <p:sldId id="309" r:id="rId4"/>
    <p:sldId id="259" r:id="rId5"/>
    <p:sldId id="310" r:id="rId6"/>
    <p:sldId id="312" r:id="rId7"/>
    <p:sldId id="278" r:id="rId8"/>
    <p:sldId id="314" r:id="rId9"/>
    <p:sldId id="315" r:id="rId10"/>
    <p:sldId id="316" r:id="rId11"/>
    <p:sldId id="317" r:id="rId12"/>
    <p:sldId id="313" r:id="rId13"/>
    <p:sldId id="262" r:id="rId14"/>
    <p:sldId id="283" r:id="rId15"/>
    <p:sldId id="284" r:id="rId16"/>
    <p:sldId id="285" r:id="rId17"/>
    <p:sldId id="287" r:id="rId18"/>
    <p:sldId id="318" r:id="rId19"/>
    <p:sldId id="286" r:id="rId20"/>
    <p:sldId id="320" r:id="rId21"/>
    <p:sldId id="321" r:id="rId22"/>
    <p:sldId id="339" r:id="rId23"/>
    <p:sldId id="323" r:id="rId24"/>
    <p:sldId id="324" r:id="rId25"/>
    <p:sldId id="325" r:id="rId26"/>
    <p:sldId id="326" r:id="rId27"/>
    <p:sldId id="338" r:id="rId28"/>
    <p:sldId id="328" r:id="rId29"/>
    <p:sldId id="329" r:id="rId30"/>
    <p:sldId id="330" r:id="rId31"/>
    <p:sldId id="331" r:id="rId32"/>
    <p:sldId id="332" r:id="rId33"/>
    <p:sldId id="333" r:id="rId34"/>
    <p:sldId id="334" r:id="rId35"/>
    <p:sldId id="335" r:id="rId36"/>
    <p:sldId id="337" r:id="rId37"/>
    <p:sldId id="340" r:id="rId38"/>
    <p:sldId id="341" r:id="rId39"/>
    <p:sldId id="342" r:id="rId40"/>
    <p:sldId id="343" r:id="rId41"/>
    <p:sldId id="344" r:id="rId42"/>
    <p:sldId id="345" r:id="rId43"/>
    <p:sldId id="346" r:id="rId44"/>
    <p:sldId id="347" r:id="rId45"/>
    <p:sldId id="348" r:id="rId46"/>
    <p:sldId id="349" r:id="rId47"/>
    <p:sldId id="350" r:id="rId48"/>
    <p:sldId id="351" r:id="rId49"/>
    <p:sldId id="352" r:id="rId50"/>
    <p:sldId id="353" r:id="rId51"/>
    <p:sldId id="281"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69" d="100"/>
          <a:sy n="69" d="100"/>
        </p:scale>
        <p:origin x="780" y="60"/>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8/10/relationships/authors" Targe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5/11/2023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5/11/2023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Stroke classification</a:t>
            </a:r>
            <a:br>
              <a:rPr lang="en-US" dirty="0"/>
            </a:br>
            <a:r>
              <a:rPr lang="en-US" dirty="0"/>
              <a:t>project</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normAutofit/>
          </a:bodyPr>
          <a:lstStyle/>
          <a:p>
            <a:r>
              <a:rPr lang="en-US" sz="2800" dirty="0">
                <a:latin typeface="Baguet Script" panose="00000500000000000000" pitchFamily="2" charset="0"/>
              </a:rPr>
              <a:t>Neural networks</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6C0170-277C-2A8C-F13E-D1019E7ABFAF}"/>
              </a:ext>
            </a:extLst>
          </p:cNvPr>
          <p:cNvSpPr>
            <a:spLocks noGrp="1"/>
          </p:cNvSpPr>
          <p:nvPr>
            <p:ph type="body" sz="half" idx="2"/>
          </p:nvPr>
        </p:nvSpPr>
        <p:spPr>
          <a:xfrm>
            <a:off x="365760" y="298980"/>
            <a:ext cx="6395258" cy="3469455"/>
          </a:xfrm>
        </p:spPr>
        <p:txBody>
          <a:bodyPr>
            <a:normAutofit fontScale="92500"/>
          </a:bodyPr>
          <a:lstStyle/>
          <a:p>
            <a:r>
              <a:rPr lang="en-US" b="0" i="0" u="none" strike="noStrike" dirty="0">
                <a:effectLst/>
                <a:latin typeface="-apple-system"/>
              </a:rPr>
              <a:t>3-Transfer Learning</a:t>
            </a:r>
            <a:r>
              <a:rPr lang="en-US" b="0" i="0" dirty="0">
                <a:effectLst/>
                <a:latin typeface="-apple-system"/>
              </a:rPr>
              <a:t>: The third step is to leverage transfer learning to improve the performance of the CNN. Transfer learning involves using a pre-trained neural network and fine-tuning it for the specific task of stroke classification. By using a pre-trained network, we can reduce the need for a large amount of labeled data and improve the efficiency of the training process. </a:t>
            </a:r>
            <a:r>
              <a:rPr lang="en-US" dirty="0">
                <a:latin typeface="-apple-system"/>
              </a:rPr>
              <a:t>We used six pre-trained models :</a:t>
            </a:r>
          </a:p>
          <a:p>
            <a:endParaRPr lang="en-US" b="0" i="0" dirty="0">
              <a:effectLst/>
              <a:latin typeface="-apple-system"/>
            </a:endParaRPr>
          </a:p>
          <a:p>
            <a:r>
              <a:rPr lang="en-US" dirty="0"/>
              <a:t>1-Dense121</a:t>
            </a:r>
          </a:p>
          <a:p>
            <a:r>
              <a:rPr lang="en-US" dirty="0"/>
              <a:t>2-ResNet50</a:t>
            </a:r>
          </a:p>
          <a:p>
            <a:r>
              <a:rPr lang="en-US" dirty="0"/>
              <a:t>3-Xception</a:t>
            </a:r>
          </a:p>
          <a:p>
            <a:r>
              <a:rPr lang="en-US" dirty="0"/>
              <a:t>4-VGG16</a:t>
            </a:r>
          </a:p>
          <a:p>
            <a:r>
              <a:rPr lang="en-US" dirty="0"/>
              <a:t>5-EfficientNetB1</a:t>
            </a:r>
          </a:p>
          <a:p>
            <a:r>
              <a:rPr lang="en-US" dirty="0"/>
              <a:t>6-MobileNet</a:t>
            </a:r>
          </a:p>
          <a:p>
            <a:endParaRPr lang="en-US" dirty="0"/>
          </a:p>
        </p:txBody>
      </p:sp>
      <p:sp>
        <p:nvSpPr>
          <p:cNvPr id="5" name="Date Placeholder 4">
            <a:extLst>
              <a:ext uri="{FF2B5EF4-FFF2-40B4-BE49-F238E27FC236}">
                <a16:creationId xmlns:a16="http://schemas.microsoft.com/office/drawing/2014/main" id="{247C7549-22B0-A5A9-399B-F0899923213C}"/>
              </a:ext>
            </a:extLst>
          </p:cNvPr>
          <p:cNvSpPr>
            <a:spLocks noGrp="1"/>
          </p:cNvSpPr>
          <p:nvPr>
            <p:ph type="dt" sz="half" idx="10"/>
          </p:nvPr>
        </p:nvSpPr>
        <p:spPr/>
        <p:txBody>
          <a:bodyPr/>
          <a:lstStyle/>
          <a:p>
            <a:r>
              <a:rPr lang="en-US" dirty="0"/>
              <a:t>17/5/2023</a:t>
            </a:r>
          </a:p>
        </p:txBody>
      </p:sp>
      <p:sp>
        <p:nvSpPr>
          <p:cNvPr id="6" name="Footer Placeholder 5">
            <a:extLst>
              <a:ext uri="{FF2B5EF4-FFF2-40B4-BE49-F238E27FC236}">
                <a16:creationId xmlns:a16="http://schemas.microsoft.com/office/drawing/2014/main" id="{93A84EC0-26EA-C668-49CA-E2AA49516C12}"/>
              </a:ext>
            </a:extLst>
          </p:cNvPr>
          <p:cNvSpPr>
            <a:spLocks noGrp="1"/>
          </p:cNvSpPr>
          <p:nvPr>
            <p:ph type="ftr" sz="quarter" idx="11"/>
          </p:nvPr>
        </p:nvSpPr>
        <p:spPr/>
        <p:txBody>
          <a:bodyPr/>
          <a:lstStyle/>
          <a:p>
            <a:r>
              <a:rPr lang="en-US" dirty="0"/>
              <a:t>Stroke Classification</a:t>
            </a:r>
          </a:p>
        </p:txBody>
      </p:sp>
      <p:sp>
        <p:nvSpPr>
          <p:cNvPr id="7" name="Slide Number Placeholder 6">
            <a:extLst>
              <a:ext uri="{FF2B5EF4-FFF2-40B4-BE49-F238E27FC236}">
                <a16:creationId xmlns:a16="http://schemas.microsoft.com/office/drawing/2014/main" id="{DED8EE1A-E4D1-6565-D332-CE43989D9681}"/>
              </a:ext>
            </a:extLst>
          </p:cNvPr>
          <p:cNvSpPr>
            <a:spLocks noGrp="1"/>
          </p:cNvSpPr>
          <p:nvPr>
            <p:ph type="sldNum" sz="quarter" idx="12"/>
          </p:nvPr>
        </p:nvSpPr>
        <p:spPr/>
        <p:txBody>
          <a:bodyPr/>
          <a:lstStyle/>
          <a:p>
            <a:fld id="{58FB4751-880F-D840-AAA9-3A15815CC996}" type="slidenum">
              <a:rPr lang="en-US" smtClean="0"/>
              <a:t>10</a:t>
            </a:fld>
            <a:endParaRPr lang="en-US" dirty="0"/>
          </a:p>
        </p:txBody>
      </p:sp>
    </p:spTree>
    <p:extLst>
      <p:ext uri="{BB962C8B-B14F-4D97-AF65-F5344CB8AC3E}">
        <p14:creationId xmlns:p14="http://schemas.microsoft.com/office/powerpoint/2010/main" val="1768192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BC7316-C8CD-DD91-A53E-F0062875C56D}"/>
              </a:ext>
            </a:extLst>
          </p:cNvPr>
          <p:cNvSpPr>
            <a:spLocks noGrp="1"/>
          </p:cNvSpPr>
          <p:nvPr>
            <p:ph type="body" sz="half" idx="2"/>
          </p:nvPr>
        </p:nvSpPr>
        <p:spPr>
          <a:xfrm>
            <a:off x="365760" y="285126"/>
            <a:ext cx="6395258" cy="1862329"/>
          </a:xfrm>
        </p:spPr>
        <p:txBody>
          <a:bodyPr/>
          <a:lstStyle/>
          <a:p>
            <a:r>
              <a:rPr lang="en-US" b="0" i="0" dirty="0">
                <a:effectLst/>
                <a:latin typeface="-apple-system"/>
              </a:rPr>
              <a:t>4-Training and Evaluation: The fourth step is to train the </a:t>
            </a:r>
            <a:r>
              <a:rPr lang="en-US" b="0" i="0" u="none" strike="noStrike" dirty="0">
                <a:effectLst/>
                <a:latin typeface="-apple-system"/>
              </a:rPr>
              <a:t>CNN</a:t>
            </a:r>
            <a:r>
              <a:rPr lang="en-US" b="0" i="0" dirty="0">
                <a:effectLst/>
                <a:latin typeface="-apple-system"/>
              </a:rPr>
              <a:t> using the preprocessed dataset and evaluate its performance using various metrics such as accuracy, precision, recall, and </a:t>
            </a:r>
            <a:r>
              <a:rPr lang="en-US" b="0" i="0" u="none" strike="noStrike" dirty="0">
                <a:effectLst/>
                <a:latin typeface="-apple-system"/>
              </a:rPr>
              <a:t>F1</a:t>
            </a:r>
            <a:r>
              <a:rPr lang="en-US" b="0" i="0" dirty="0">
                <a:effectLst/>
                <a:latin typeface="-apple-system"/>
              </a:rPr>
              <a:t> score. The performance of the CNN will be compared to existing methods for stroke classification.</a:t>
            </a:r>
          </a:p>
          <a:p>
            <a:endParaRPr lang="en-US" dirty="0"/>
          </a:p>
        </p:txBody>
      </p:sp>
      <p:sp>
        <p:nvSpPr>
          <p:cNvPr id="5" name="Date Placeholder 4">
            <a:extLst>
              <a:ext uri="{FF2B5EF4-FFF2-40B4-BE49-F238E27FC236}">
                <a16:creationId xmlns:a16="http://schemas.microsoft.com/office/drawing/2014/main" id="{09E2BD3C-5631-8847-B20E-35745C705A44}"/>
              </a:ext>
            </a:extLst>
          </p:cNvPr>
          <p:cNvSpPr>
            <a:spLocks noGrp="1"/>
          </p:cNvSpPr>
          <p:nvPr>
            <p:ph type="dt" sz="half" idx="10"/>
          </p:nvPr>
        </p:nvSpPr>
        <p:spPr/>
        <p:txBody>
          <a:bodyPr/>
          <a:lstStyle/>
          <a:p>
            <a:r>
              <a:rPr lang="en-US" dirty="0"/>
              <a:t>17/5/2023</a:t>
            </a:r>
          </a:p>
        </p:txBody>
      </p:sp>
      <p:sp>
        <p:nvSpPr>
          <p:cNvPr id="6" name="Footer Placeholder 5">
            <a:extLst>
              <a:ext uri="{FF2B5EF4-FFF2-40B4-BE49-F238E27FC236}">
                <a16:creationId xmlns:a16="http://schemas.microsoft.com/office/drawing/2014/main" id="{AA788E44-17F2-EAF0-DF30-69CD571987E6}"/>
              </a:ext>
            </a:extLst>
          </p:cNvPr>
          <p:cNvSpPr>
            <a:spLocks noGrp="1"/>
          </p:cNvSpPr>
          <p:nvPr>
            <p:ph type="ftr" sz="quarter" idx="11"/>
          </p:nvPr>
        </p:nvSpPr>
        <p:spPr/>
        <p:txBody>
          <a:bodyPr/>
          <a:lstStyle/>
          <a:p>
            <a:r>
              <a:rPr lang="en-US" dirty="0"/>
              <a:t>Stoke Classification</a:t>
            </a:r>
          </a:p>
        </p:txBody>
      </p:sp>
      <p:sp>
        <p:nvSpPr>
          <p:cNvPr id="7" name="Slide Number Placeholder 6">
            <a:extLst>
              <a:ext uri="{FF2B5EF4-FFF2-40B4-BE49-F238E27FC236}">
                <a16:creationId xmlns:a16="http://schemas.microsoft.com/office/drawing/2014/main" id="{9FD2FE0E-E675-8A71-C7BE-8D21C6B1CE01}"/>
              </a:ext>
            </a:extLst>
          </p:cNvPr>
          <p:cNvSpPr>
            <a:spLocks noGrp="1"/>
          </p:cNvSpPr>
          <p:nvPr>
            <p:ph type="sldNum" sz="quarter" idx="12"/>
          </p:nvPr>
        </p:nvSpPr>
        <p:spPr/>
        <p:txBody>
          <a:bodyPr/>
          <a:lstStyle/>
          <a:p>
            <a:fld id="{58FB4751-880F-D840-AAA9-3A15815CC996}" type="slidenum">
              <a:rPr lang="en-US" smtClean="0"/>
              <a:t>11</a:t>
            </a:fld>
            <a:endParaRPr lang="en-US" dirty="0"/>
          </a:p>
        </p:txBody>
      </p:sp>
      <p:pic>
        <p:nvPicPr>
          <p:cNvPr id="9" name="Picture 8" descr="Text&#10;&#10;Description automatically generated">
            <a:extLst>
              <a:ext uri="{FF2B5EF4-FFF2-40B4-BE49-F238E27FC236}">
                <a16:creationId xmlns:a16="http://schemas.microsoft.com/office/drawing/2014/main" id="{DA6FB6A9-5B52-CAF1-B43D-91BBB95CE3B1}"/>
              </a:ext>
            </a:extLst>
          </p:cNvPr>
          <p:cNvPicPr>
            <a:picLocks noChangeAspect="1"/>
          </p:cNvPicPr>
          <p:nvPr/>
        </p:nvPicPr>
        <p:blipFill>
          <a:blip r:embed="rId2"/>
          <a:stretch>
            <a:fillRect/>
          </a:stretch>
        </p:blipFill>
        <p:spPr>
          <a:xfrm>
            <a:off x="365760" y="2147455"/>
            <a:ext cx="6794695" cy="3896269"/>
          </a:xfrm>
          <a:prstGeom prst="rect">
            <a:avLst/>
          </a:prstGeom>
        </p:spPr>
      </p:pic>
    </p:spTree>
    <p:extLst>
      <p:ext uri="{BB962C8B-B14F-4D97-AF65-F5344CB8AC3E}">
        <p14:creationId xmlns:p14="http://schemas.microsoft.com/office/powerpoint/2010/main" val="3292146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4835-6529-22B7-A9FD-2C33C0D0EA0F}"/>
              </a:ext>
            </a:extLst>
          </p:cNvPr>
          <p:cNvSpPr>
            <a:spLocks noGrp="1"/>
          </p:cNvSpPr>
          <p:nvPr>
            <p:ph type="title"/>
          </p:nvPr>
        </p:nvSpPr>
        <p:spPr>
          <a:xfrm>
            <a:off x="1535084" y="2542222"/>
            <a:ext cx="4840641" cy="1773555"/>
          </a:xfrm>
        </p:spPr>
        <p:txBody>
          <a:bodyPr/>
          <a:lstStyle/>
          <a:p>
            <a:r>
              <a:rPr lang="en-US" dirty="0"/>
              <a:t>CNN model</a:t>
            </a:r>
          </a:p>
        </p:txBody>
      </p:sp>
      <p:sp>
        <p:nvSpPr>
          <p:cNvPr id="3" name="Text Placeholder 2">
            <a:extLst>
              <a:ext uri="{FF2B5EF4-FFF2-40B4-BE49-F238E27FC236}">
                <a16:creationId xmlns:a16="http://schemas.microsoft.com/office/drawing/2014/main" id="{BD9D3A78-AE53-F1CB-9677-760EACFC4F08}"/>
              </a:ext>
            </a:extLst>
          </p:cNvPr>
          <p:cNvSpPr>
            <a:spLocks noGrp="1"/>
          </p:cNvSpPr>
          <p:nvPr>
            <p:ph type="body" idx="1"/>
          </p:nvPr>
        </p:nvSpPr>
        <p:spPr>
          <a:xfrm>
            <a:off x="1784465" y="4315777"/>
            <a:ext cx="4840641" cy="551411"/>
          </a:xfrm>
        </p:spPr>
        <p:txBody>
          <a:bodyPr>
            <a:normAutofit fontScale="85000" lnSpcReduction="10000"/>
          </a:bodyPr>
          <a:lstStyle/>
          <a:p>
            <a:r>
              <a:rPr lang="en-US" dirty="0"/>
              <a:t>In the following slides we will show the results </a:t>
            </a:r>
          </a:p>
        </p:txBody>
      </p:sp>
    </p:spTree>
    <p:extLst>
      <p:ext uri="{BB962C8B-B14F-4D97-AF65-F5344CB8AC3E}">
        <p14:creationId xmlns:p14="http://schemas.microsoft.com/office/powerpoint/2010/main" val="3576333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p:txBody>
          <a:bodyPr/>
          <a:lstStyle/>
          <a:p>
            <a:r>
              <a:rPr lang="en-US" dirty="0">
                <a:latin typeface="Sagona Book" panose="020F0502020204030204" pitchFamily="34" charset="0"/>
              </a:rPr>
              <a:t>Training and validation accuracy</a:t>
            </a:r>
            <a:endParaRPr lang="en-US" dirty="0"/>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a:xfrm>
            <a:off x="365760" y="6464808"/>
            <a:ext cx="987552" cy="310896"/>
          </a:xfrm>
        </p:spPr>
        <p:txBody>
          <a:bodyPr/>
          <a:lstStyle/>
          <a:p>
            <a:r>
              <a:rPr lang="en-US" dirty="0"/>
              <a:t>17/5/2023</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Stroke Classification</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13</a:t>
            </a:fld>
            <a:endParaRPr lang="en-US" dirty="0"/>
          </a:p>
        </p:txBody>
      </p:sp>
      <p:pic>
        <p:nvPicPr>
          <p:cNvPr id="9" name="Content Placeholder 8" descr="Chart, line chart&#10;&#10;Description automatically generated">
            <a:extLst>
              <a:ext uri="{FF2B5EF4-FFF2-40B4-BE49-F238E27FC236}">
                <a16:creationId xmlns:a16="http://schemas.microsoft.com/office/drawing/2014/main" id="{A4CF6913-B9EB-3C36-6B02-430FE6EF902F}"/>
              </a:ext>
            </a:extLst>
          </p:cNvPr>
          <p:cNvPicPr>
            <a:picLocks noGrp="1" noChangeAspect="1"/>
          </p:cNvPicPr>
          <p:nvPr>
            <p:ph idx="1"/>
          </p:nvPr>
        </p:nvPicPr>
        <p:blipFill>
          <a:blip r:embed="rId2"/>
          <a:stretch>
            <a:fillRect/>
          </a:stretch>
        </p:blipFill>
        <p:spPr>
          <a:xfrm>
            <a:off x="2850054" y="1901825"/>
            <a:ext cx="4815493" cy="3876675"/>
          </a:xfrm>
        </p:spPr>
      </p:pic>
    </p:spTree>
    <p:extLst>
      <p:ext uri="{BB962C8B-B14F-4D97-AF65-F5344CB8AC3E}">
        <p14:creationId xmlns:p14="http://schemas.microsoft.com/office/powerpoint/2010/main" val="2752853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CFACE-DE3F-8C98-287F-A12346B9FC14}"/>
              </a:ext>
            </a:extLst>
          </p:cNvPr>
          <p:cNvSpPr>
            <a:spLocks noGrp="1"/>
          </p:cNvSpPr>
          <p:nvPr>
            <p:ph type="title"/>
          </p:nvPr>
        </p:nvSpPr>
        <p:spPr/>
        <p:txBody>
          <a:bodyPr/>
          <a:lstStyle/>
          <a:p>
            <a:r>
              <a:rPr lang="en-US" dirty="0"/>
              <a:t>Training and validation loss</a:t>
            </a:r>
          </a:p>
        </p:txBody>
      </p:sp>
      <p:sp>
        <p:nvSpPr>
          <p:cNvPr id="4" name="Date Placeholder 3">
            <a:extLst>
              <a:ext uri="{FF2B5EF4-FFF2-40B4-BE49-F238E27FC236}">
                <a16:creationId xmlns:a16="http://schemas.microsoft.com/office/drawing/2014/main" id="{67B93237-FFE8-DF9F-CA94-0E93D49E7F2E}"/>
              </a:ext>
            </a:extLst>
          </p:cNvPr>
          <p:cNvSpPr>
            <a:spLocks noGrp="1"/>
          </p:cNvSpPr>
          <p:nvPr>
            <p:ph type="dt" sz="half" idx="10"/>
          </p:nvPr>
        </p:nvSpPr>
        <p:spPr/>
        <p:txBody>
          <a:bodyPr/>
          <a:lstStyle/>
          <a:p>
            <a:r>
              <a:rPr lang="en-US" dirty="0"/>
              <a:t>17/5/2023</a:t>
            </a:r>
          </a:p>
        </p:txBody>
      </p:sp>
      <p:sp>
        <p:nvSpPr>
          <p:cNvPr id="5" name="Footer Placeholder 4">
            <a:extLst>
              <a:ext uri="{FF2B5EF4-FFF2-40B4-BE49-F238E27FC236}">
                <a16:creationId xmlns:a16="http://schemas.microsoft.com/office/drawing/2014/main" id="{15B78852-81AB-4AF0-590C-9C8E97F991F8}"/>
              </a:ext>
            </a:extLst>
          </p:cNvPr>
          <p:cNvSpPr>
            <a:spLocks noGrp="1"/>
          </p:cNvSpPr>
          <p:nvPr>
            <p:ph type="ftr" sz="quarter" idx="11"/>
          </p:nvPr>
        </p:nvSpPr>
        <p:spPr>
          <a:xfrm>
            <a:off x="4376928" y="6464808"/>
            <a:ext cx="3438144" cy="310896"/>
          </a:xfrm>
        </p:spPr>
        <p:txBody>
          <a:bodyPr/>
          <a:lstStyle/>
          <a:p>
            <a:r>
              <a:rPr lang="en-US" dirty="0"/>
              <a:t>Stroke Classification</a:t>
            </a:r>
          </a:p>
        </p:txBody>
      </p:sp>
      <p:sp>
        <p:nvSpPr>
          <p:cNvPr id="6" name="Slide Number Placeholder 5">
            <a:extLst>
              <a:ext uri="{FF2B5EF4-FFF2-40B4-BE49-F238E27FC236}">
                <a16:creationId xmlns:a16="http://schemas.microsoft.com/office/drawing/2014/main" id="{7653628E-5B15-73FB-6D94-70FEA2D30662}"/>
              </a:ext>
            </a:extLst>
          </p:cNvPr>
          <p:cNvSpPr>
            <a:spLocks noGrp="1"/>
          </p:cNvSpPr>
          <p:nvPr>
            <p:ph type="sldNum" sz="quarter" idx="12"/>
          </p:nvPr>
        </p:nvSpPr>
        <p:spPr/>
        <p:txBody>
          <a:bodyPr/>
          <a:lstStyle/>
          <a:p>
            <a:fld id="{58FB4751-880F-D840-AAA9-3A15815CC996}" type="slidenum">
              <a:rPr lang="en-US" smtClean="0"/>
              <a:t>14</a:t>
            </a:fld>
            <a:endParaRPr lang="en-US" dirty="0"/>
          </a:p>
        </p:txBody>
      </p:sp>
      <p:pic>
        <p:nvPicPr>
          <p:cNvPr id="10" name="Content Placeholder 9" descr="Chart, line chart&#10;&#10;Description automatically generated">
            <a:extLst>
              <a:ext uri="{FF2B5EF4-FFF2-40B4-BE49-F238E27FC236}">
                <a16:creationId xmlns:a16="http://schemas.microsoft.com/office/drawing/2014/main" id="{A2EBD648-E46B-FCB5-31C5-05F4729EA00B}"/>
              </a:ext>
            </a:extLst>
          </p:cNvPr>
          <p:cNvPicPr>
            <a:picLocks noGrp="1" noChangeAspect="1"/>
          </p:cNvPicPr>
          <p:nvPr>
            <p:ph idx="1"/>
          </p:nvPr>
        </p:nvPicPr>
        <p:blipFill>
          <a:blip r:embed="rId2"/>
          <a:stretch>
            <a:fillRect/>
          </a:stretch>
        </p:blipFill>
        <p:spPr>
          <a:xfrm>
            <a:off x="2882936" y="1901825"/>
            <a:ext cx="4749728" cy="3876675"/>
          </a:xfrm>
        </p:spPr>
      </p:pic>
    </p:spTree>
    <p:extLst>
      <p:ext uri="{BB962C8B-B14F-4D97-AF65-F5344CB8AC3E}">
        <p14:creationId xmlns:p14="http://schemas.microsoft.com/office/powerpoint/2010/main" val="1703465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A9114-251E-7DC1-DB02-0ADD5238D903}"/>
              </a:ext>
            </a:extLst>
          </p:cNvPr>
          <p:cNvSpPr>
            <a:spLocks noGrp="1"/>
          </p:cNvSpPr>
          <p:nvPr>
            <p:ph type="title"/>
          </p:nvPr>
        </p:nvSpPr>
        <p:spPr/>
        <p:txBody>
          <a:bodyPr/>
          <a:lstStyle/>
          <a:p>
            <a:r>
              <a:rPr lang="en-US" dirty="0"/>
              <a:t>Test accuracy and classification report</a:t>
            </a:r>
          </a:p>
        </p:txBody>
      </p:sp>
      <p:sp>
        <p:nvSpPr>
          <p:cNvPr id="4" name="Date Placeholder 3">
            <a:extLst>
              <a:ext uri="{FF2B5EF4-FFF2-40B4-BE49-F238E27FC236}">
                <a16:creationId xmlns:a16="http://schemas.microsoft.com/office/drawing/2014/main" id="{C0ADE20F-F62F-5C77-0E73-64CD2E5E611C}"/>
              </a:ext>
            </a:extLst>
          </p:cNvPr>
          <p:cNvSpPr>
            <a:spLocks noGrp="1"/>
          </p:cNvSpPr>
          <p:nvPr>
            <p:ph type="dt" sz="half" idx="10"/>
          </p:nvPr>
        </p:nvSpPr>
        <p:spPr/>
        <p:txBody>
          <a:bodyPr/>
          <a:lstStyle/>
          <a:p>
            <a:r>
              <a:rPr lang="en-US" dirty="0"/>
              <a:t>17/5/2023</a:t>
            </a:r>
          </a:p>
        </p:txBody>
      </p:sp>
      <p:sp>
        <p:nvSpPr>
          <p:cNvPr id="5" name="Footer Placeholder 4">
            <a:extLst>
              <a:ext uri="{FF2B5EF4-FFF2-40B4-BE49-F238E27FC236}">
                <a16:creationId xmlns:a16="http://schemas.microsoft.com/office/drawing/2014/main" id="{179CF05F-808B-6091-E28D-2E7DA088746B}"/>
              </a:ext>
            </a:extLst>
          </p:cNvPr>
          <p:cNvSpPr>
            <a:spLocks noGrp="1"/>
          </p:cNvSpPr>
          <p:nvPr>
            <p:ph type="ftr" sz="quarter" idx="11"/>
          </p:nvPr>
        </p:nvSpPr>
        <p:spPr/>
        <p:txBody>
          <a:bodyPr/>
          <a:lstStyle/>
          <a:p>
            <a:r>
              <a:rPr lang="en-US" dirty="0"/>
              <a:t>Stroke Classification</a:t>
            </a:r>
          </a:p>
        </p:txBody>
      </p:sp>
      <p:sp>
        <p:nvSpPr>
          <p:cNvPr id="6" name="Slide Number Placeholder 5">
            <a:extLst>
              <a:ext uri="{FF2B5EF4-FFF2-40B4-BE49-F238E27FC236}">
                <a16:creationId xmlns:a16="http://schemas.microsoft.com/office/drawing/2014/main" id="{96102255-8973-C8C0-1616-5D20CB136999}"/>
              </a:ext>
            </a:extLst>
          </p:cNvPr>
          <p:cNvSpPr>
            <a:spLocks noGrp="1"/>
          </p:cNvSpPr>
          <p:nvPr>
            <p:ph type="sldNum" sz="quarter" idx="12"/>
          </p:nvPr>
        </p:nvSpPr>
        <p:spPr/>
        <p:txBody>
          <a:bodyPr/>
          <a:lstStyle/>
          <a:p>
            <a:fld id="{58FB4751-880F-D840-AAA9-3A15815CC996}" type="slidenum">
              <a:rPr lang="en-US" smtClean="0"/>
              <a:t>15</a:t>
            </a:fld>
            <a:endParaRPr lang="en-US" dirty="0"/>
          </a:p>
        </p:txBody>
      </p:sp>
      <p:pic>
        <p:nvPicPr>
          <p:cNvPr id="10" name="Content Placeholder 9" descr="Text&#10;&#10;Description automatically generated">
            <a:extLst>
              <a:ext uri="{FF2B5EF4-FFF2-40B4-BE49-F238E27FC236}">
                <a16:creationId xmlns:a16="http://schemas.microsoft.com/office/drawing/2014/main" id="{50189D95-EDD4-B81A-6D96-6F3AC178F20D}"/>
              </a:ext>
            </a:extLst>
          </p:cNvPr>
          <p:cNvPicPr>
            <a:picLocks noGrp="1" noChangeAspect="1"/>
          </p:cNvPicPr>
          <p:nvPr>
            <p:ph idx="1"/>
          </p:nvPr>
        </p:nvPicPr>
        <p:blipFill>
          <a:blip r:embed="rId2"/>
          <a:stretch>
            <a:fillRect/>
          </a:stretch>
        </p:blipFill>
        <p:spPr>
          <a:xfrm>
            <a:off x="2270045" y="1901825"/>
            <a:ext cx="5975511" cy="3876675"/>
          </a:xfrm>
        </p:spPr>
      </p:pic>
    </p:spTree>
    <p:extLst>
      <p:ext uri="{BB962C8B-B14F-4D97-AF65-F5344CB8AC3E}">
        <p14:creationId xmlns:p14="http://schemas.microsoft.com/office/powerpoint/2010/main" val="2238867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296AA3-AB42-E634-73A3-103AA5A3B23E}"/>
              </a:ext>
            </a:extLst>
          </p:cNvPr>
          <p:cNvSpPr>
            <a:spLocks noGrp="1"/>
          </p:cNvSpPr>
          <p:nvPr>
            <p:ph type="dt" sz="half" idx="10"/>
          </p:nvPr>
        </p:nvSpPr>
        <p:spPr/>
        <p:txBody>
          <a:bodyPr/>
          <a:lstStyle/>
          <a:p>
            <a:r>
              <a:rPr lang="en-US" dirty="0"/>
              <a:t>17/5/2023</a:t>
            </a:r>
          </a:p>
        </p:txBody>
      </p:sp>
      <p:sp>
        <p:nvSpPr>
          <p:cNvPr id="3" name="Footer Placeholder 2">
            <a:extLst>
              <a:ext uri="{FF2B5EF4-FFF2-40B4-BE49-F238E27FC236}">
                <a16:creationId xmlns:a16="http://schemas.microsoft.com/office/drawing/2014/main" id="{8338ECCB-DC7D-7CA0-7FFB-CA198FD92583}"/>
              </a:ext>
            </a:extLst>
          </p:cNvPr>
          <p:cNvSpPr>
            <a:spLocks noGrp="1"/>
          </p:cNvSpPr>
          <p:nvPr>
            <p:ph type="ftr" sz="quarter" idx="11"/>
          </p:nvPr>
        </p:nvSpPr>
        <p:spPr/>
        <p:txBody>
          <a:bodyPr/>
          <a:lstStyle/>
          <a:p>
            <a:r>
              <a:rPr lang="en-US" dirty="0"/>
              <a:t>Stroke Classification</a:t>
            </a:r>
          </a:p>
        </p:txBody>
      </p:sp>
      <p:sp>
        <p:nvSpPr>
          <p:cNvPr id="4" name="Slide Number Placeholder 3">
            <a:extLst>
              <a:ext uri="{FF2B5EF4-FFF2-40B4-BE49-F238E27FC236}">
                <a16:creationId xmlns:a16="http://schemas.microsoft.com/office/drawing/2014/main" id="{522253B9-725C-DC80-C807-3A216CF4A30D}"/>
              </a:ext>
            </a:extLst>
          </p:cNvPr>
          <p:cNvSpPr>
            <a:spLocks noGrp="1"/>
          </p:cNvSpPr>
          <p:nvPr>
            <p:ph type="sldNum" sz="quarter" idx="12"/>
          </p:nvPr>
        </p:nvSpPr>
        <p:spPr/>
        <p:txBody>
          <a:bodyPr/>
          <a:lstStyle/>
          <a:p>
            <a:fld id="{58FB4751-880F-D840-AAA9-3A15815CC996}" type="slidenum">
              <a:rPr lang="en-US" smtClean="0"/>
              <a:t>16</a:t>
            </a:fld>
            <a:endParaRPr lang="en-US" dirty="0"/>
          </a:p>
        </p:txBody>
      </p:sp>
      <p:sp>
        <p:nvSpPr>
          <p:cNvPr id="5" name="Title 4">
            <a:extLst>
              <a:ext uri="{FF2B5EF4-FFF2-40B4-BE49-F238E27FC236}">
                <a16:creationId xmlns:a16="http://schemas.microsoft.com/office/drawing/2014/main" id="{4F890A5F-449D-6F4B-A2CB-53F5C7589105}"/>
              </a:ext>
            </a:extLst>
          </p:cNvPr>
          <p:cNvSpPr>
            <a:spLocks noGrp="1"/>
          </p:cNvSpPr>
          <p:nvPr>
            <p:ph type="title"/>
          </p:nvPr>
        </p:nvSpPr>
        <p:spPr/>
        <p:txBody>
          <a:bodyPr/>
          <a:lstStyle/>
          <a:p>
            <a:r>
              <a:rPr lang="en-US" dirty="0"/>
              <a:t>Confusion matrix</a:t>
            </a:r>
          </a:p>
        </p:txBody>
      </p:sp>
      <p:pic>
        <p:nvPicPr>
          <p:cNvPr id="10" name="Content Placeholder 9" descr="Chart, treemap chart&#10;&#10;Description automatically generated">
            <a:extLst>
              <a:ext uri="{FF2B5EF4-FFF2-40B4-BE49-F238E27FC236}">
                <a16:creationId xmlns:a16="http://schemas.microsoft.com/office/drawing/2014/main" id="{1D984139-5692-578D-9F79-6A147F999404}"/>
              </a:ext>
            </a:extLst>
          </p:cNvPr>
          <p:cNvPicPr>
            <a:picLocks noGrp="1" noChangeAspect="1"/>
          </p:cNvPicPr>
          <p:nvPr>
            <p:ph idx="1"/>
          </p:nvPr>
        </p:nvPicPr>
        <p:blipFill>
          <a:blip r:embed="rId2"/>
          <a:stretch>
            <a:fillRect/>
          </a:stretch>
        </p:blipFill>
        <p:spPr>
          <a:xfrm>
            <a:off x="3976429" y="1977765"/>
            <a:ext cx="3715268" cy="3724795"/>
          </a:xfrm>
        </p:spPr>
      </p:pic>
    </p:spTree>
    <p:extLst>
      <p:ext uri="{BB962C8B-B14F-4D97-AF65-F5344CB8AC3E}">
        <p14:creationId xmlns:p14="http://schemas.microsoft.com/office/powerpoint/2010/main" val="3338937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AE936F-8C39-B305-F19A-8D11FC6259E6}"/>
              </a:ext>
            </a:extLst>
          </p:cNvPr>
          <p:cNvSpPr>
            <a:spLocks noGrp="1"/>
          </p:cNvSpPr>
          <p:nvPr>
            <p:ph type="dt" sz="half" idx="10"/>
          </p:nvPr>
        </p:nvSpPr>
        <p:spPr/>
        <p:txBody>
          <a:bodyPr/>
          <a:lstStyle/>
          <a:p>
            <a:r>
              <a:rPr lang="en-US" dirty="0"/>
              <a:t>17/5/2023</a:t>
            </a:r>
          </a:p>
        </p:txBody>
      </p:sp>
      <p:sp>
        <p:nvSpPr>
          <p:cNvPr id="3" name="Footer Placeholder 2">
            <a:extLst>
              <a:ext uri="{FF2B5EF4-FFF2-40B4-BE49-F238E27FC236}">
                <a16:creationId xmlns:a16="http://schemas.microsoft.com/office/drawing/2014/main" id="{73BE905D-281B-1985-886A-E5E78C05AEBF}"/>
              </a:ext>
            </a:extLst>
          </p:cNvPr>
          <p:cNvSpPr>
            <a:spLocks noGrp="1"/>
          </p:cNvSpPr>
          <p:nvPr>
            <p:ph type="ftr" sz="quarter" idx="11"/>
          </p:nvPr>
        </p:nvSpPr>
        <p:spPr/>
        <p:txBody>
          <a:bodyPr/>
          <a:lstStyle/>
          <a:p>
            <a:r>
              <a:rPr lang="en-US" dirty="0"/>
              <a:t>Stroke Classification</a:t>
            </a:r>
          </a:p>
        </p:txBody>
      </p:sp>
      <p:sp>
        <p:nvSpPr>
          <p:cNvPr id="4" name="Slide Number Placeholder 3">
            <a:extLst>
              <a:ext uri="{FF2B5EF4-FFF2-40B4-BE49-F238E27FC236}">
                <a16:creationId xmlns:a16="http://schemas.microsoft.com/office/drawing/2014/main" id="{49FF1748-BF35-4A26-4BBE-166FE4247A1B}"/>
              </a:ext>
            </a:extLst>
          </p:cNvPr>
          <p:cNvSpPr>
            <a:spLocks noGrp="1"/>
          </p:cNvSpPr>
          <p:nvPr>
            <p:ph type="sldNum" sz="quarter" idx="12"/>
          </p:nvPr>
        </p:nvSpPr>
        <p:spPr/>
        <p:txBody>
          <a:bodyPr/>
          <a:lstStyle/>
          <a:p>
            <a:fld id="{58FB4751-880F-D840-AAA9-3A15815CC996}" type="slidenum">
              <a:rPr lang="en-US" smtClean="0"/>
              <a:t>17</a:t>
            </a:fld>
            <a:endParaRPr lang="en-US" dirty="0"/>
          </a:p>
        </p:txBody>
      </p:sp>
      <p:sp>
        <p:nvSpPr>
          <p:cNvPr id="5" name="Title 4">
            <a:extLst>
              <a:ext uri="{FF2B5EF4-FFF2-40B4-BE49-F238E27FC236}">
                <a16:creationId xmlns:a16="http://schemas.microsoft.com/office/drawing/2014/main" id="{A06FB8B4-F76C-2263-EB65-8ACB16336B89}"/>
              </a:ext>
            </a:extLst>
          </p:cNvPr>
          <p:cNvSpPr>
            <a:spLocks noGrp="1"/>
          </p:cNvSpPr>
          <p:nvPr>
            <p:ph type="title"/>
          </p:nvPr>
        </p:nvSpPr>
        <p:spPr/>
        <p:txBody>
          <a:bodyPr/>
          <a:lstStyle/>
          <a:p>
            <a:r>
              <a:rPr lang="en-US" dirty="0"/>
              <a:t>AUC</a:t>
            </a:r>
          </a:p>
        </p:txBody>
      </p:sp>
      <p:pic>
        <p:nvPicPr>
          <p:cNvPr id="10" name="Content Placeholder 9" descr="Chart, line chart&#10;&#10;Description automatically generated">
            <a:extLst>
              <a:ext uri="{FF2B5EF4-FFF2-40B4-BE49-F238E27FC236}">
                <a16:creationId xmlns:a16="http://schemas.microsoft.com/office/drawing/2014/main" id="{D8469787-818C-F7C0-8CE6-7E799576E1D8}"/>
              </a:ext>
            </a:extLst>
          </p:cNvPr>
          <p:cNvPicPr>
            <a:picLocks noGrp="1" noChangeAspect="1"/>
          </p:cNvPicPr>
          <p:nvPr>
            <p:ph idx="1"/>
          </p:nvPr>
        </p:nvPicPr>
        <p:blipFill>
          <a:blip r:embed="rId2"/>
          <a:stretch>
            <a:fillRect/>
          </a:stretch>
        </p:blipFill>
        <p:spPr>
          <a:xfrm>
            <a:off x="3359761" y="1901825"/>
            <a:ext cx="4948604" cy="3876675"/>
          </a:xfrm>
        </p:spPr>
      </p:pic>
    </p:spTree>
    <p:extLst>
      <p:ext uri="{BB962C8B-B14F-4D97-AF65-F5344CB8AC3E}">
        <p14:creationId xmlns:p14="http://schemas.microsoft.com/office/powerpoint/2010/main" val="1878684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2BD91-F167-8A4E-8412-CFC15634664E}"/>
              </a:ext>
            </a:extLst>
          </p:cNvPr>
          <p:cNvSpPr>
            <a:spLocks noGrp="1"/>
          </p:cNvSpPr>
          <p:nvPr>
            <p:ph type="title"/>
          </p:nvPr>
        </p:nvSpPr>
        <p:spPr>
          <a:xfrm>
            <a:off x="1604356" y="3120044"/>
            <a:ext cx="4840641" cy="1773555"/>
          </a:xfrm>
        </p:spPr>
        <p:txBody>
          <a:bodyPr/>
          <a:lstStyle/>
          <a:p>
            <a:r>
              <a:rPr lang="en-US" dirty="0"/>
              <a:t>The results of Dense121</a:t>
            </a:r>
          </a:p>
        </p:txBody>
      </p:sp>
    </p:spTree>
    <p:extLst>
      <p:ext uri="{BB962C8B-B14F-4D97-AF65-F5344CB8AC3E}">
        <p14:creationId xmlns:p14="http://schemas.microsoft.com/office/powerpoint/2010/main" val="2922646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03EE-D534-A0F9-1D48-48568C70A552}"/>
              </a:ext>
            </a:extLst>
          </p:cNvPr>
          <p:cNvSpPr>
            <a:spLocks noGrp="1"/>
          </p:cNvSpPr>
          <p:nvPr>
            <p:ph type="title"/>
          </p:nvPr>
        </p:nvSpPr>
        <p:spPr/>
        <p:txBody>
          <a:bodyPr/>
          <a:lstStyle/>
          <a:p>
            <a:r>
              <a:rPr lang="en-US" dirty="0">
                <a:latin typeface="Sagona Book" panose="020F0502020204030204" pitchFamily="34" charset="0"/>
              </a:rPr>
              <a:t>Training and validation accuracy</a:t>
            </a:r>
            <a:endParaRPr lang="en-US" dirty="0"/>
          </a:p>
        </p:txBody>
      </p:sp>
      <p:sp>
        <p:nvSpPr>
          <p:cNvPr id="4" name="Date Placeholder 3">
            <a:extLst>
              <a:ext uri="{FF2B5EF4-FFF2-40B4-BE49-F238E27FC236}">
                <a16:creationId xmlns:a16="http://schemas.microsoft.com/office/drawing/2014/main" id="{E55266F3-42D6-50C5-93B3-9C3CBF306CCD}"/>
              </a:ext>
            </a:extLst>
          </p:cNvPr>
          <p:cNvSpPr>
            <a:spLocks noGrp="1"/>
          </p:cNvSpPr>
          <p:nvPr>
            <p:ph type="dt" sz="half" idx="10"/>
          </p:nvPr>
        </p:nvSpPr>
        <p:spPr/>
        <p:txBody>
          <a:bodyPr/>
          <a:lstStyle/>
          <a:p>
            <a:r>
              <a:rPr lang="en-US" dirty="0"/>
              <a:t>17/5/2023</a:t>
            </a:r>
          </a:p>
        </p:txBody>
      </p:sp>
      <p:sp>
        <p:nvSpPr>
          <p:cNvPr id="5" name="Footer Placeholder 4">
            <a:extLst>
              <a:ext uri="{FF2B5EF4-FFF2-40B4-BE49-F238E27FC236}">
                <a16:creationId xmlns:a16="http://schemas.microsoft.com/office/drawing/2014/main" id="{E1514C25-D6EC-60DD-8BDB-37FD55040916}"/>
              </a:ext>
            </a:extLst>
          </p:cNvPr>
          <p:cNvSpPr>
            <a:spLocks noGrp="1"/>
          </p:cNvSpPr>
          <p:nvPr>
            <p:ph type="ftr" sz="quarter" idx="11"/>
          </p:nvPr>
        </p:nvSpPr>
        <p:spPr/>
        <p:txBody>
          <a:bodyPr/>
          <a:lstStyle/>
          <a:p>
            <a:r>
              <a:rPr lang="en-US" dirty="0"/>
              <a:t>Stroke Classification</a:t>
            </a:r>
          </a:p>
        </p:txBody>
      </p:sp>
      <p:sp>
        <p:nvSpPr>
          <p:cNvPr id="6" name="Slide Number Placeholder 5">
            <a:extLst>
              <a:ext uri="{FF2B5EF4-FFF2-40B4-BE49-F238E27FC236}">
                <a16:creationId xmlns:a16="http://schemas.microsoft.com/office/drawing/2014/main" id="{97F2C095-3E86-AF07-F6BA-9ACACE1B1F94}"/>
              </a:ext>
            </a:extLst>
          </p:cNvPr>
          <p:cNvSpPr>
            <a:spLocks noGrp="1"/>
          </p:cNvSpPr>
          <p:nvPr>
            <p:ph type="sldNum" sz="quarter" idx="12"/>
          </p:nvPr>
        </p:nvSpPr>
        <p:spPr/>
        <p:txBody>
          <a:bodyPr/>
          <a:lstStyle/>
          <a:p>
            <a:fld id="{58FB4751-880F-D840-AAA9-3A15815CC996}" type="slidenum">
              <a:rPr lang="en-US" smtClean="0"/>
              <a:t>19</a:t>
            </a:fld>
            <a:endParaRPr lang="en-US" dirty="0"/>
          </a:p>
        </p:txBody>
      </p:sp>
      <p:pic>
        <p:nvPicPr>
          <p:cNvPr id="14" name="Content Placeholder 13" descr="Diagram&#10;&#10;Description automatically generated">
            <a:extLst>
              <a:ext uri="{FF2B5EF4-FFF2-40B4-BE49-F238E27FC236}">
                <a16:creationId xmlns:a16="http://schemas.microsoft.com/office/drawing/2014/main" id="{8C284835-670B-4340-54C3-C8ACD87B0DAB}"/>
              </a:ext>
            </a:extLst>
          </p:cNvPr>
          <p:cNvPicPr>
            <a:picLocks noGrp="1" noChangeAspect="1"/>
          </p:cNvPicPr>
          <p:nvPr>
            <p:ph idx="1"/>
          </p:nvPr>
        </p:nvPicPr>
        <p:blipFill>
          <a:blip r:embed="rId2"/>
          <a:stretch>
            <a:fillRect/>
          </a:stretch>
        </p:blipFill>
        <p:spPr>
          <a:xfrm>
            <a:off x="2796955" y="1901825"/>
            <a:ext cx="4921690" cy="3876675"/>
          </a:xfrm>
        </p:spPr>
      </p:pic>
    </p:spTree>
    <p:extLst>
      <p:ext uri="{BB962C8B-B14F-4D97-AF65-F5344CB8AC3E}">
        <p14:creationId xmlns:p14="http://schemas.microsoft.com/office/powerpoint/2010/main" val="1010740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4275387723"/>
              </p:ext>
            </p:extLst>
          </p:nvPr>
        </p:nvGraphicFramePr>
        <p:xfrm>
          <a:off x="7841673" y="612040"/>
          <a:ext cx="4126502" cy="5120640"/>
        </p:xfrm>
        <a:graphic>
          <a:graphicData uri="http://schemas.openxmlformats.org/drawingml/2006/table">
            <a:tbl>
              <a:tblPr firstRow="1" bandRow="1"/>
              <a:tblGrid>
                <a:gridCol w="4126502">
                  <a:extLst>
                    <a:ext uri="{9D8B030D-6E8A-4147-A177-3AD203B41FA5}">
                      <a16:colId xmlns:a16="http://schemas.microsoft.com/office/drawing/2014/main" val="1563570424"/>
                    </a:ext>
                  </a:extLst>
                </a:gridCol>
              </a:tblGrid>
              <a:tr h="6332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t>Abstract</a:t>
                      </a:r>
                      <a:endParaRPr lang="en-US" sz="2400" dirty="0">
                        <a:latin typeface="+mn-lt"/>
                        <a:cs typeface="Gill Sans Light" panose="020B0302020104020203" pitchFamily="34" charset="-79"/>
                      </a:endParaRPr>
                    </a:p>
                    <a:p>
                      <a:pPr algn="r"/>
                      <a:r>
                        <a:rPr lang="en-US" sz="1800" dirty="0">
                          <a:latin typeface="+mj-lt"/>
                        </a:rPr>
                        <a:t>4</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6332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t>Introduction</a:t>
                      </a:r>
                      <a:endParaRPr lang="en-US" sz="2400" dirty="0">
                        <a:latin typeface="+mn-lt"/>
                        <a:cs typeface="Gill Sans Light" panose="020B0302020104020203" pitchFamily="34" charset="-79"/>
                      </a:endParaRPr>
                    </a:p>
                    <a:p>
                      <a:pPr marL="0" algn="r" defTabSz="914400" rtl="0" eaLnBrk="1" latinLnBrk="0" hangingPunct="1"/>
                      <a:r>
                        <a:rPr lang="en-US" sz="180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6332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Problem</a:t>
                      </a:r>
                    </a:p>
                    <a:p>
                      <a:pPr marL="0" algn="r" defTabSz="914400" rtl="0" eaLnBrk="1" latinLnBrk="0" hangingPunct="1"/>
                      <a:r>
                        <a:rPr lang="en-US" sz="1800" kern="1200" dirty="0">
                          <a:solidFill>
                            <a:schemeClr val="tx1"/>
                          </a:solidFill>
                          <a:latin typeface="+mj-lt"/>
                          <a:ea typeface="+mn-ea"/>
                          <a:cs typeface="+mn-cs"/>
                        </a:rPr>
                        <a:t>7</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6332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Proposed Work</a:t>
                      </a:r>
                    </a:p>
                    <a:p>
                      <a:pPr marL="0" algn="r" defTabSz="914400" rtl="0" eaLnBrk="1" latinLnBrk="0" hangingPunct="1"/>
                      <a:r>
                        <a:rPr lang="en-US" sz="1800" kern="1200" dirty="0">
                          <a:solidFill>
                            <a:schemeClr val="tx1"/>
                          </a:solidFill>
                          <a:latin typeface="+mj-lt"/>
                          <a:ea typeface="+mn-ea"/>
                          <a:cs typeface="+mn-cs"/>
                        </a:rPr>
                        <a:t>8</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6332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t>CNN model</a:t>
                      </a:r>
                      <a:endParaRPr lang="en-US" sz="2400" dirty="0">
                        <a:latin typeface="+mn-lt"/>
                        <a:cs typeface="Gill Sans Light" panose="020B0302020104020203" pitchFamily="34" charset="-79"/>
                      </a:endParaRPr>
                    </a:p>
                    <a:p>
                      <a:pPr algn="r"/>
                      <a:r>
                        <a:rPr lang="en-US" sz="1800" dirty="0">
                          <a:latin typeface="+mj-lt"/>
                        </a:rPr>
                        <a:t>12</a:t>
                      </a:r>
                    </a:p>
                  </a:txBody>
                  <a:tcPr>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r h="6332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t>Transfer Learning model</a:t>
                      </a:r>
                      <a:endParaRPr lang="en-US" sz="2400" dirty="0">
                        <a:latin typeface="+mn-lt"/>
                        <a:cs typeface="Gill Sans Light" panose="020B0302020104020203" pitchFamily="34" charset="-79"/>
                      </a:endParaRPr>
                    </a:p>
                    <a:p>
                      <a:pPr marL="0" algn="r" defTabSz="914400" rtl="0" eaLnBrk="1" latinLnBrk="0" hangingPunct="1"/>
                      <a:r>
                        <a:rPr lang="en-US" sz="1800" kern="1200" dirty="0">
                          <a:solidFill>
                            <a:schemeClr val="tx1"/>
                          </a:solidFill>
                          <a:latin typeface="+mj-lt"/>
                          <a:ea typeface="+mn-ea"/>
                          <a:cs typeface="+mn-cs"/>
                        </a:rPr>
                        <a:t>18</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4425500"/>
                  </a:ext>
                </a:extLst>
              </a:tr>
              <a:tr h="6332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Conclusion</a:t>
                      </a:r>
                    </a:p>
                    <a:p>
                      <a:pPr marL="0" algn="r" defTabSz="914400" rtl="0" eaLnBrk="1" latinLnBrk="0" hangingPunct="1"/>
                      <a:r>
                        <a:rPr lang="en-US" sz="1800" kern="1200" dirty="0">
                          <a:solidFill>
                            <a:schemeClr val="tx1"/>
                          </a:solidFill>
                          <a:latin typeface="+mj-lt"/>
                          <a:ea typeface="+mn-ea"/>
                          <a:cs typeface="+mn-cs"/>
                        </a:rPr>
                        <a:t>49</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827662"/>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CFACE-DE3F-8C98-287F-A12346B9FC14}"/>
              </a:ext>
            </a:extLst>
          </p:cNvPr>
          <p:cNvSpPr>
            <a:spLocks noGrp="1"/>
          </p:cNvSpPr>
          <p:nvPr>
            <p:ph type="title"/>
          </p:nvPr>
        </p:nvSpPr>
        <p:spPr/>
        <p:txBody>
          <a:bodyPr/>
          <a:lstStyle/>
          <a:p>
            <a:r>
              <a:rPr lang="en-US" dirty="0"/>
              <a:t>Training and validation loss</a:t>
            </a:r>
          </a:p>
        </p:txBody>
      </p:sp>
      <p:sp>
        <p:nvSpPr>
          <p:cNvPr id="4" name="Date Placeholder 3">
            <a:extLst>
              <a:ext uri="{FF2B5EF4-FFF2-40B4-BE49-F238E27FC236}">
                <a16:creationId xmlns:a16="http://schemas.microsoft.com/office/drawing/2014/main" id="{67B93237-FFE8-DF9F-CA94-0E93D49E7F2E}"/>
              </a:ext>
            </a:extLst>
          </p:cNvPr>
          <p:cNvSpPr>
            <a:spLocks noGrp="1"/>
          </p:cNvSpPr>
          <p:nvPr>
            <p:ph type="dt" sz="half" idx="10"/>
          </p:nvPr>
        </p:nvSpPr>
        <p:spPr/>
        <p:txBody>
          <a:bodyPr/>
          <a:lstStyle/>
          <a:p>
            <a:r>
              <a:rPr lang="en-US" dirty="0"/>
              <a:t>17/5/2023</a:t>
            </a:r>
          </a:p>
        </p:txBody>
      </p:sp>
      <p:sp>
        <p:nvSpPr>
          <p:cNvPr id="5" name="Footer Placeholder 4">
            <a:extLst>
              <a:ext uri="{FF2B5EF4-FFF2-40B4-BE49-F238E27FC236}">
                <a16:creationId xmlns:a16="http://schemas.microsoft.com/office/drawing/2014/main" id="{15B78852-81AB-4AF0-590C-9C8E97F991F8}"/>
              </a:ext>
            </a:extLst>
          </p:cNvPr>
          <p:cNvSpPr>
            <a:spLocks noGrp="1"/>
          </p:cNvSpPr>
          <p:nvPr>
            <p:ph type="ftr" sz="quarter" idx="11"/>
          </p:nvPr>
        </p:nvSpPr>
        <p:spPr>
          <a:xfrm>
            <a:off x="4376928" y="6464808"/>
            <a:ext cx="3438144" cy="310896"/>
          </a:xfrm>
        </p:spPr>
        <p:txBody>
          <a:bodyPr/>
          <a:lstStyle/>
          <a:p>
            <a:r>
              <a:rPr lang="en-US" dirty="0"/>
              <a:t>Stroke Classification</a:t>
            </a:r>
          </a:p>
        </p:txBody>
      </p:sp>
      <p:sp>
        <p:nvSpPr>
          <p:cNvPr id="6" name="Slide Number Placeholder 5">
            <a:extLst>
              <a:ext uri="{FF2B5EF4-FFF2-40B4-BE49-F238E27FC236}">
                <a16:creationId xmlns:a16="http://schemas.microsoft.com/office/drawing/2014/main" id="{7653628E-5B15-73FB-6D94-70FEA2D30662}"/>
              </a:ext>
            </a:extLst>
          </p:cNvPr>
          <p:cNvSpPr>
            <a:spLocks noGrp="1"/>
          </p:cNvSpPr>
          <p:nvPr>
            <p:ph type="sldNum" sz="quarter" idx="12"/>
          </p:nvPr>
        </p:nvSpPr>
        <p:spPr/>
        <p:txBody>
          <a:bodyPr/>
          <a:lstStyle/>
          <a:p>
            <a:fld id="{58FB4751-880F-D840-AAA9-3A15815CC996}" type="slidenum">
              <a:rPr lang="en-US" smtClean="0"/>
              <a:t>20</a:t>
            </a:fld>
            <a:endParaRPr lang="en-US" dirty="0"/>
          </a:p>
        </p:txBody>
      </p:sp>
      <p:pic>
        <p:nvPicPr>
          <p:cNvPr id="9" name="Content Placeholder 8">
            <a:extLst>
              <a:ext uri="{FF2B5EF4-FFF2-40B4-BE49-F238E27FC236}">
                <a16:creationId xmlns:a16="http://schemas.microsoft.com/office/drawing/2014/main" id="{96CF0E2B-549F-BBB0-E19D-CBABD4F17252}"/>
              </a:ext>
            </a:extLst>
          </p:cNvPr>
          <p:cNvPicPr>
            <a:picLocks noGrp="1" noChangeAspect="1"/>
          </p:cNvPicPr>
          <p:nvPr>
            <p:ph idx="1"/>
          </p:nvPr>
        </p:nvPicPr>
        <p:blipFill>
          <a:blip r:embed="rId2"/>
          <a:stretch>
            <a:fillRect/>
          </a:stretch>
        </p:blipFill>
        <p:spPr>
          <a:xfrm>
            <a:off x="2818974" y="1901825"/>
            <a:ext cx="4877653" cy="3876675"/>
          </a:xfrm>
        </p:spPr>
      </p:pic>
    </p:spTree>
    <p:extLst>
      <p:ext uri="{BB962C8B-B14F-4D97-AF65-F5344CB8AC3E}">
        <p14:creationId xmlns:p14="http://schemas.microsoft.com/office/powerpoint/2010/main" val="4065333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A9114-251E-7DC1-DB02-0ADD5238D903}"/>
              </a:ext>
            </a:extLst>
          </p:cNvPr>
          <p:cNvSpPr>
            <a:spLocks noGrp="1"/>
          </p:cNvSpPr>
          <p:nvPr>
            <p:ph type="title"/>
          </p:nvPr>
        </p:nvSpPr>
        <p:spPr/>
        <p:txBody>
          <a:bodyPr/>
          <a:lstStyle/>
          <a:p>
            <a:r>
              <a:rPr lang="en-US" dirty="0"/>
              <a:t>Test accuracy and classification report</a:t>
            </a:r>
          </a:p>
        </p:txBody>
      </p:sp>
      <p:sp>
        <p:nvSpPr>
          <p:cNvPr id="4" name="Date Placeholder 3">
            <a:extLst>
              <a:ext uri="{FF2B5EF4-FFF2-40B4-BE49-F238E27FC236}">
                <a16:creationId xmlns:a16="http://schemas.microsoft.com/office/drawing/2014/main" id="{C0ADE20F-F62F-5C77-0E73-64CD2E5E611C}"/>
              </a:ext>
            </a:extLst>
          </p:cNvPr>
          <p:cNvSpPr>
            <a:spLocks noGrp="1"/>
          </p:cNvSpPr>
          <p:nvPr>
            <p:ph type="dt" sz="half" idx="10"/>
          </p:nvPr>
        </p:nvSpPr>
        <p:spPr/>
        <p:txBody>
          <a:bodyPr/>
          <a:lstStyle/>
          <a:p>
            <a:r>
              <a:rPr lang="en-US" dirty="0"/>
              <a:t>17/5/2023</a:t>
            </a:r>
          </a:p>
        </p:txBody>
      </p:sp>
      <p:sp>
        <p:nvSpPr>
          <p:cNvPr id="5" name="Footer Placeholder 4">
            <a:extLst>
              <a:ext uri="{FF2B5EF4-FFF2-40B4-BE49-F238E27FC236}">
                <a16:creationId xmlns:a16="http://schemas.microsoft.com/office/drawing/2014/main" id="{179CF05F-808B-6091-E28D-2E7DA088746B}"/>
              </a:ext>
            </a:extLst>
          </p:cNvPr>
          <p:cNvSpPr>
            <a:spLocks noGrp="1"/>
          </p:cNvSpPr>
          <p:nvPr>
            <p:ph type="ftr" sz="quarter" idx="11"/>
          </p:nvPr>
        </p:nvSpPr>
        <p:spPr/>
        <p:txBody>
          <a:bodyPr/>
          <a:lstStyle/>
          <a:p>
            <a:r>
              <a:rPr lang="en-US" dirty="0"/>
              <a:t>Stroke Classification</a:t>
            </a:r>
          </a:p>
        </p:txBody>
      </p:sp>
      <p:sp>
        <p:nvSpPr>
          <p:cNvPr id="6" name="Slide Number Placeholder 5">
            <a:extLst>
              <a:ext uri="{FF2B5EF4-FFF2-40B4-BE49-F238E27FC236}">
                <a16:creationId xmlns:a16="http://schemas.microsoft.com/office/drawing/2014/main" id="{96102255-8973-C8C0-1616-5D20CB136999}"/>
              </a:ext>
            </a:extLst>
          </p:cNvPr>
          <p:cNvSpPr>
            <a:spLocks noGrp="1"/>
          </p:cNvSpPr>
          <p:nvPr>
            <p:ph type="sldNum" sz="quarter" idx="12"/>
          </p:nvPr>
        </p:nvSpPr>
        <p:spPr/>
        <p:txBody>
          <a:bodyPr/>
          <a:lstStyle/>
          <a:p>
            <a:fld id="{58FB4751-880F-D840-AAA9-3A15815CC996}" type="slidenum">
              <a:rPr lang="en-US" smtClean="0"/>
              <a:t>21</a:t>
            </a:fld>
            <a:endParaRPr lang="en-US" dirty="0"/>
          </a:p>
        </p:txBody>
      </p:sp>
      <p:pic>
        <p:nvPicPr>
          <p:cNvPr id="9" name="Content Placeholder 8">
            <a:extLst>
              <a:ext uri="{FF2B5EF4-FFF2-40B4-BE49-F238E27FC236}">
                <a16:creationId xmlns:a16="http://schemas.microsoft.com/office/drawing/2014/main" id="{DC50FBB8-34A1-5F83-7D57-C140BE27C858}"/>
              </a:ext>
            </a:extLst>
          </p:cNvPr>
          <p:cNvPicPr>
            <a:picLocks noGrp="1" noChangeAspect="1"/>
          </p:cNvPicPr>
          <p:nvPr>
            <p:ph idx="1"/>
          </p:nvPr>
        </p:nvPicPr>
        <p:blipFill>
          <a:blip r:embed="rId2"/>
          <a:stretch>
            <a:fillRect/>
          </a:stretch>
        </p:blipFill>
        <p:spPr>
          <a:xfrm>
            <a:off x="1889234" y="1901825"/>
            <a:ext cx="6737133" cy="3876675"/>
          </a:xfrm>
        </p:spPr>
      </p:pic>
    </p:spTree>
    <p:extLst>
      <p:ext uri="{BB962C8B-B14F-4D97-AF65-F5344CB8AC3E}">
        <p14:creationId xmlns:p14="http://schemas.microsoft.com/office/powerpoint/2010/main" val="1835078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296AA3-AB42-E634-73A3-103AA5A3B23E}"/>
              </a:ext>
            </a:extLst>
          </p:cNvPr>
          <p:cNvSpPr>
            <a:spLocks noGrp="1"/>
          </p:cNvSpPr>
          <p:nvPr>
            <p:ph type="dt" sz="half" idx="10"/>
          </p:nvPr>
        </p:nvSpPr>
        <p:spPr/>
        <p:txBody>
          <a:bodyPr/>
          <a:lstStyle/>
          <a:p>
            <a:r>
              <a:rPr lang="en-US" dirty="0"/>
              <a:t>17/5/2023</a:t>
            </a:r>
          </a:p>
        </p:txBody>
      </p:sp>
      <p:sp>
        <p:nvSpPr>
          <p:cNvPr id="3" name="Footer Placeholder 2">
            <a:extLst>
              <a:ext uri="{FF2B5EF4-FFF2-40B4-BE49-F238E27FC236}">
                <a16:creationId xmlns:a16="http://schemas.microsoft.com/office/drawing/2014/main" id="{8338ECCB-DC7D-7CA0-7FFB-CA198FD92583}"/>
              </a:ext>
            </a:extLst>
          </p:cNvPr>
          <p:cNvSpPr>
            <a:spLocks noGrp="1"/>
          </p:cNvSpPr>
          <p:nvPr>
            <p:ph type="ftr" sz="quarter" idx="11"/>
          </p:nvPr>
        </p:nvSpPr>
        <p:spPr/>
        <p:txBody>
          <a:bodyPr/>
          <a:lstStyle/>
          <a:p>
            <a:r>
              <a:rPr lang="en-US" dirty="0"/>
              <a:t>Stroke Classification</a:t>
            </a:r>
          </a:p>
        </p:txBody>
      </p:sp>
      <p:sp>
        <p:nvSpPr>
          <p:cNvPr id="4" name="Slide Number Placeholder 3">
            <a:extLst>
              <a:ext uri="{FF2B5EF4-FFF2-40B4-BE49-F238E27FC236}">
                <a16:creationId xmlns:a16="http://schemas.microsoft.com/office/drawing/2014/main" id="{522253B9-725C-DC80-C807-3A216CF4A30D}"/>
              </a:ext>
            </a:extLst>
          </p:cNvPr>
          <p:cNvSpPr>
            <a:spLocks noGrp="1"/>
          </p:cNvSpPr>
          <p:nvPr>
            <p:ph type="sldNum" sz="quarter" idx="12"/>
          </p:nvPr>
        </p:nvSpPr>
        <p:spPr/>
        <p:txBody>
          <a:bodyPr/>
          <a:lstStyle/>
          <a:p>
            <a:fld id="{58FB4751-880F-D840-AAA9-3A15815CC996}" type="slidenum">
              <a:rPr lang="en-US" smtClean="0"/>
              <a:t>22</a:t>
            </a:fld>
            <a:endParaRPr lang="en-US" dirty="0"/>
          </a:p>
        </p:txBody>
      </p:sp>
      <p:sp>
        <p:nvSpPr>
          <p:cNvPr id="5" name="Title 4">
            <a:extLst>
              <a:ext uri="{FF2B5EF4-FFF2-40B4-BE49-F238E27FC236}">
                <a16:creationId xmlns:a16="http://schemas.microsoft.com/office/drawing/2014/main" id="{4F890A5F-449D-6F4B-A2CB-53F5C7589105}"/>
              </a:ext>
            </a:extLst>
          </p:cNvPr>
          <p:cNvSpPr>
            <a:spLocks noGrp="1"/>
          </p:cNvSpPr>
          <p:nvPr>
            <p:ph type="title"/>
          </p:nvPr>
        </p:nvSpPr>
        <p:spPr/>
        <p:txBody>
          <a:bodyPr/>
          <a:lstStyle/>
          <a:p>
            <a:r>
              <a:rPr lang="en-US" dirty="0"/>
              <a:t>Confusion matrix</a:t>
            </a:r>
          </a:p>
        </p:txBody>
      </p:sp>
      <p:pic>
        <p:nvPicPr>
          <p:cNvPr id="9" name="Content Placeholder 8">
            <a:extLst>
              <a:ext uri="{FF2B5EF4-FFF2-40B4-BE49-F238E27FC236}">
                <a16:creationId xmlns:a16="http://schemas.microsoft.com/office/drawing/2014/main" id="{38716183-1171-169D-D303-72683ECF36DA}"/>
              </a:ext>
            </a:extLst>
          </p:cNvPr>
          <p:cNvPicPr>
            <a:picLocks noGrp="1" noChangeAspect="1"/>
          </p:cNvPicPr>
          <p:nvPr>
            <p:ph idx="1"/>
          </p:nvPr>
        </p:nvPicPr>
        <p:blipFill>
          <a:blip r:embed="rId2"/>
          <a:stretch>
            <a:fillRect/>
          </a:stretch>
        </p:blipFill>
        <p:spPr>
          <a:xfrm>
            <a:off x="3919271" y="1973002"/>
            <a:ext cx="3829584" cy="3734321"/>
          </a:xfrm>
        </p:spPr>
      </p:pic>
    </p:spTree>
    <p:extLst>
      <p:ext uri="{BB962C8B-B14F-4D97-AF65-F5344CB8AC3E}">
        <p14:creationId xmlns:p14="http://schemas.microsoft.com/office/powerpoint/2010/main" val="3526345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AE936F-8C39-B305-F19A-8D11FC6259E6}"/>
              </a:ext>
            </a:extLst>
          </p:cNvPr>
          <p:cNvSpPr>
            <a:spLocks noGrp="1"/>
          </p:cNvSpPr>
          <p:nvPr>
            <p:ph type="dt" sz="half" idx="10"/>
          </p:nvPr>
        </p:nvSpPr>
        <p:spPr/>
        <p:txBody>
          <a:bodyPr/>
          <a:lstStyle/>
          <a:p>
            <a:r>
              <a:rPr lang="en-US" dirty="0"/>
              <a:t>17/5/2023</a:t>
            </a:r>
          </a:p>
        </p:txBody>
      </p:sp>
      <p:sp>
        <p:nvSpPr>
          <p:cNvPr id="3" name="Footer Placeholder 2">
            <a:extLst>
              <a:ext uri="{FF2B5EF4-FFF2-40B4-BE49-F238E27FC236}">
                <a16:creationId xmlns:a16="http://schemas.microsoft.com/office/drawing/2014/main" id="{73BE905D-281B-1985-886A-E5E78C05AEBF}"/>
              </a:ext>
            </a:extLst>
          </p:cNvPr>
          <p:cNvSpPr>
            <a:spLocks noGrp="1"/>
          </p:cNvSpPr>
          <p:nvPr>
            <p:ph type="ftr" sz="quarter" idx="11"/>
          </p:nvPr>
        </p:nvSpPr>
        <p:spPr/>
        <p:txBody>
          <a:bodyPr/>
          <a:lstStyle/>
          <a:p>
            <a:r>
              <a:rPr lang="en-US" dirty="0"/>
              <a:t>Stroke Classification</a:t>
            </a:r>
          </a:p>
        </p:txBody>
      </p:sp>
      <p:sp>
        <p:nvSpPr>
          <p:cNvPr id="4" name="Slide Number Placeholder 3">
            <a:extLst>
              <a:ext uri="{FF2B5EF4-FFF2-40B4-BE49-F238E27FC236}">
                <a16:creationId xmlns:a16="http://schemas.microsoft.com/office/drawing/2014/main" id="{49FF1748-BF35-4A26-4BBE-166FE4247A1B}"/>
              </a:ext>
            </a:extLst>
          </p:cNvPr>
          <p:cNvSpPr>
            <a:spLocks noGrp="1"/>
          </p:cNvSpPr>
          <p:nvPr>
            <p:ph type="sldNum" sz="quarter" idx="12"/>
          </p:nvPr>
        </p:nvSpPr>
        <p:spPr/>
        <p:txBody>
          <a:bodyPr/>
          <a:lstStyle/>
          <a:p>
            <a:fld id="{58FB4751-880F-D840-AAA9-3A15815CC996}" type="slidenum">
              <a:rPr lang="en-US" smtClean="0"/>
              <a:t>23</a:t>
            </a:fld>
            <a:endParaRPr lang="en-US" dirty="0"/>
          </a:p>
        </p:txBody>
      </p:sp>
      <p:sp>
        <p:nvSpPr>
          <p:cNvPr id="5" name="Title 4">
            <a:extLst>
              <a:ext uri="{FF2B5EF4-FFF2-40B4-BE49-F238E27FC236}">
                <a16:creationId xmlns:a16="http://schemas.microsoft.com/office/drawing/2014/main" id="{A06FB8B4-F76C-2263-EB65-8ACB16336B89}"/>
              </a:ext>
            </a:extLst>
          </p:cNvPr>
          <p:cNvSpPr>
            <a:spLocks noGrp="1"/>
          </p:cNvSpPr>
          <p:nvPr>
            <p:ph type="title"/>
          </p:nvPr>
        </p:nvSpPr>
        <p:spPr/>
        <p:txBody>
          <a:bodyPr/>
          <a:lstStyle/>
          <a:p>
            <a:r>
              <a:rPr lang="en-US" dirty="0"/>
              <a:t>AUC</a:t>
            </a:r>
          </a:p>
        </p:txBody>
      </p:sp>
      <p:pic>
        <p:nvPicPr>
          <p:cNvPr id="12" name="Content Placeholder 11">
            <a:extLst>
              <a:ext uri="{FF2B5EF4-FFF2-40B4-BE49-F238E27FC236}">
                <a16:creationId xmlns:a16="http://schemas.microsoft.com/office/drawing/2014/main" id="{575B045D-6A73-5ADB-E1DA-52879DA8B44B}"/>
              </a:ext>
            </a:extLst>
          </p:cNvPr>
          <p:cNvPicPr>
            <a:picLocks noGrp="1" noChangeAspect="1"/>
          </p:cNvPicPr>
          <p:nvPr>
            <p:ph idx="1"/>
          </p:nvPr>
        </p:nvPicPr>
        <p:blipFill>
          <a:blip r:embed="rId2"/>
          <a:stretch>
            <a:fillRect/>
          </a:stretch>
        </p:blipFill>
        <p:spPr>
          <a:xfrm>
            <a:off x="3283194" y="1901825"/>
            <a:ext cx="5101737" cy="3876675"/>
          </a:xfrm>
        </p:spPr>
      </p:pic>
    </p:spTree>
    <p:extLst>
      <p:ext uri="{BB962C8B-B14F-4D97-AF65-F5344CB8AC3E}">
        <p14:creationId xmlns:p14="http://schemas.microsoft.com/office/powerpoint/2010/main" val="567952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2BD91-F167-8A4E-8412-CFC15634664E}"/>
              </a:ext>
            </a:extLst>
          </p:cNvPr>
          <p:cNvSpPr>
            <a:spLocks noGrp="1"/>
          </p:cNvSpPr>
          <p:nvPr>
            <p:ph type="title"/>
          </p:nvPr>
        </p:nvSpPr>
        <p:spPr>
          <a:xfrm>
            <a:off x="1576648" y="3161608"/>
            <a:ext cx="4840641" cy="1773555"/>
          </a:xfrm>
        </p:spPr>
        <p:txBody>
          <a:bodyPr/>
          <a:lstStyle/>
          <a:p>
            <a:r>
              <a:rPr lang="en-US" dirty="0"/>
              <a:t>The results of ResNet50</a:t>
            </a:r>
          </a:p>
        </p:txBody>
      </p:sp>
    </p:spTree>
    <p:extLst>
      <p:ext uri="{BB962C8B-B14F-4D97-AF65-F5344CB8AC3E}">
        <p14:creationId xmlns:p14="http://schemas.microsoft.com/office/powerpoint/2010/main" val="2745737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03EE-D534-A0F9-1D48-48568C70A552}"/>
              </a:ext>
            </a:extLst>
          </p:cNvPr>
          <p:cNvSpPr>
            <a:spLocks noGrp="1"/>
          </p:cNvSpPr>
          <p:nvPr>
            <p:ph type="title"/>
          </p:nvPr>
        </p:nvSpPr>
        <p:spPr/>
        <p:txBody>
          <a:bodyPr/>
          <a:lstStyle/>
          <a:p>
            <a:r>
              <a:rPr lang="en-US" dirty="0">
                <a:latin typeface="Sagona Book" panose="020F0502020204030204" pitchFamily="34" charset="0"/>
              </a:rPr>
              <a:t>Training and validation accuracy</a:t>
            </a:r>
            <a:endParaRPr lang="en-US" dirty="0"/>
          </a:p>
        </p:txBody>
      </p:sp>
      <p:sp>
        <p:nvSpPr>
          <p:cNvPr id="4" name="Date Placeholder 3">
            <a:extLst>
              <a:ext uri="{FF2B5EF4-FFF2-40B4-BE49-F238E27FC236}">
                <a16:creationId xmlns:a16="http://schemas.microsoft.com/office/drawing/2014/main" id="{E55266F3-42D6-50C5-93B3-9C3CBF306CCD}"/>
              </a:ext>
            </a:extLst>
          </p:cNvPr>
          <p:cNvSpPr>
            <a:spLocks noGrp="1"/>
          </p:cNvSpPr>
          <p:nvPr>
            <p:ph type="dt" sz="half" idx="10"/>
          </p:nvPr>
        </p:nvSpPr>
        <p:spPr/>
        <p:txBody>
          <a:bodyPr/>
          <a:lstStyle/>
          <a:p>
            <a:r>
              <a:rPr lang="en-US" dirty="0"/>
              <a:t>17/5/2023</a:t>
            </a:r>
          </a:p>
        </p:txBody>
      </p:sp>
      <p:sp>
        <p:nvSpPr>
          <p:cNvPr id="5" name="Footer Placeholder 4">
            <a:extLst>
              <a:ext uri="{FF2B5EF4-FFF2-40B4-BE49-F238E27FC236}">
                <a16:creationId xmlns:a16="http://schemas.microsoft.com/office/drawing/2014/main" id="{E1514C25-D6EC-60DD-8BDB-37FD55040916}"/>
              </a:ext>
            </a:extLst>
          </p:cNvPr>
          <p:cNvSpPr>
            <a:spLocks noGrp="1"/>
          </p:cNvSpPr>
          <p:nvPr>
            <p:ph type="ftr" sz="quarter" idx="11"/>
          </p:nvPr>
        </p:nvSpPr>
        <p:spPr/>
        <p:txBody>
          <a:bodyPr/>
          <a:lstStyle/>
          <a:p>
            <a:r>
              <a:rPr lang="en-US" dirty="0"/>
              <a:t>Stroke Classification</a:t>
            </a:r>
          </a:p>
        </p:txBody>
      </p:sp>
      <p:sp>
        <p:nvSpPr>
          <p:cNvPr id="6" name="Slide Number Placeholder 5">
            <a:extLst>
              <a:ext uri="{FF2B5EF4-FFF2-40B4-BE49-F238E27FC236}">
                <a16:creationId xmlns:a16="http://schemas.microsoft.com/office/drawing/2014/main" id="{97F2C095-3E86-AF07-F6BA-9ACACE1B1F94}"/>
              </a:ext>
            </a:extLst>
          </p:cNvPr>
          <p:cNvSpPr>
            <a:spLocks noGrp="1"/>
          </p:cNvSpPr>
          <p:nvPr>
            <p:ph type="sldNum" sz="quarter" idx="12"/>
          </p:nvPr>
        </p:nvSpPr>
        <p:spPr/>
        <p:txBody>
          <a:bodyPr/>
          <a:lstStyle/>
          <a:p>
            <a:fld id="{58FB4751-880F-D840-AAA9-3A15815CC996}" type="slidenum">
              <a:rPr lang="en-US" smtClean="0"/>
              <a:t>25</a:t>
            </a:fld>
            <a:endParaRPr lang="en-US" dirty="0"/>
          </a:p>
        </p:txBody>
      </p:sp>
      <p:pic>
        <p:nvPicPr>
          <p:cNvPr id="9" name="Content Placeholder 8">
            <a:extLst>
              <a:ext uri="{FF2B5EF4-FFF2-40B4-BE49-F238E27FC236}">
                <a16:creationId xmlns:a16="http://schemas.microsoft.com/office/drawing/2014/main" id="{CA0A2919-A690-2BBA-8442-B1D32600DF31}"/>
              </a:ext>
            </a:extLst>
          </p:cNvPr>
          <p:cNvPicPr>
            <a:picLocks noGrp="1" noChangeAspect="1"/>
          </p:cNvPicPr>
          <p:nvPr>
            <p:ph idx="1"/>
          </p:nvPr>
        </p:nvPicPr>
        <p:blipFill>
          <a:blip r:embed="rId2"/>
          <a:stretch>
            <a:fillRect/>
          </a:stretch>
        </p:blipFill>
        <p:spPr>
          <a:xfrm>
            <a:off x="2792267" y="1901825"/>
            <a:ext cx="4931067" cy="3876675"/>
          </a:xfrm>
        </p:spPr>
      </p:pic>
    </p:spTree>
    <p:extLst>
      <p:ext uri="{BB962C8B-B14F-4D97-AF65-F5344CB8AC3E}">
        <p14:creationId xmlns:p14="http://schemas.microsoft.com/office/powerpoint/2010/main" val="3011860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CFACE-DE3F-8C98-287F-A12346B9FC14}"/>
              </a:ext>
            </a:extLst>
          </p:cNvPr>
          <p:cNvSpPr>
            <a:spLocks noGrp="1"/>
          </p:cNvSpPr>
          <p:nvPr>
            <p:ph type="title"/>
          </p:nvPr>
        </p:nvSpPr>
        <p:spPr/>
        <p:txBody>
          <a:bodyPr/>
          <a:lstStyle/>
          <a:p>
            <a:r>
              <a:rPr lang="en-US" dirty="0"/>
              <a:t>Training and validation loss</a:t>
            </a:r>
          </a:p>
        </p:txBody>
      </p:sp>
      <p:sp>
        <p:nvSpPr>
          <p:cNvPr id="4" name="Date Placeholder 3">
            <a:extLst>
              <a:ext uri="{FF2B5EF4-FFF2-40B4-BE49-F238E27FC236}">
                <a16:creationId xmlns:a16="http://schemas.microsoft.com/office/drawing/2014/main" id="{67B93237-FFE8-DF9F-CA94-0E93D49E7F2E}"/>
              </a:ext>
            </a:extLst>
          </p:cNvPr>
          <p:cNvSpPr>
            <a:spLocks noGrp="1"/>
          </p:cNvSpPr>
          <p:nvPr>
            <p:ph type="dt" sz="half" idx="10"/>
          </p:nvPr>
        </p:nvSpPr>
        <p:spPr/>
        <p:txBody>
          <a:bodyPr/>
          <a:lstStyle/>
          <a:p>
            <a:r>
              <a:rPr lang="en-US" dirty="0"/>
              <a:t>17/5/2023</a:t>
            </a:r>
          </a:p>
        </p:txBody>
      </p:sp>
      <p:sp>
        <p:nvSpPr>
          <p:cNvPr id="5" name="Footer Placeholder 4">
            <a:extLst>
              <a:ext uri="{FF2B5EF4-FFF2-40B4-BE49-F238E27FC236}">
                <a16:creationId xmlns:a16="http://schemas.microsoft.com/office/drawing/2014/main" id="{15B78852-81AB-4AF0-590C-9C8E97F991F8}"/>
              </a:ext>
            </a:extLst>
          </p:cNvPr>
          <p:cNvSpPr>
            <a:spLocks noGrp="1"/>
          </p:cNvSpPr>
          <p:nvPr>
            <p:ph type="ftr" sz="quarter" idx="11"/>
          </p:nvPr>
        </p:nvSpPr>
        <p:spPr>
          <a:xfrm>
            <a:off x="4376928" y="6464808"/>
            <a:ext cx="3438144" cy="310896"/>
          </a:xfrm>
        </p:spPr>
        <p:txBody>
          <a:bodyPr/>
          <a:lstStyle/>
          <a:p>
            <a:r>
              <a:rPr lang="en-US" dirty="0"/>
              <a:t>Stroke Classification</a:t>
            </a:r>
          </a:p>
        </p:txBody>
      </p:sp>
      <p:sp>
        <p:nvSpPr>
          <p:cNvPr id="6" name="Slide Number Placeholder 5">
            <a:extLst>
              <a:ext uri="{FF2B5EF4-FFF2-40B4-BE49-F238E27FC236}">
                <a16:creationId xmlns:a16="http://schemas.microsoft.com/office/drawing/2014/main" id="{7653628E-5B15-73FB-6D94-70FEA2D30662}"/>
              </a:ext>
            </a:extLst>
          </p:cNvPr>
          <p:cNvSpPr>
            <a:spLocks noGrp="1"/>
          </p:cNvSpPr>
          <p:nvPr>
            <p:ph type="sldNum" sz="quarter" idx="12"/>
          </p:nvPr>
        </p:nvSpPr>
        <p:spPr/>
        <p:txBody>
          <a:bodyPr/>
          <a:lstStyle/>
          <a:p>
            <a:fld id="{58FB4751-880F-D840-AAA9-3A15815CC996}" type="slidenum">
              <a:rPr lang="en-US" smtClean="0"/>
              <a:t>26</a:t>
            </a:fld>
            <a:endParaRPr lang="en-US" dirty="0"/>
          </a:p>
        </p:txBody>
      </p:sp>
      <p:pic>
        <p:nvPicPr>
          <p:cNvPr id="10" name="Content Placeholder 9">
            <a:extLst>
              <a:ext uri="{FF2B5EF4-FFF2-40B4-BE49-F238E27FC236}">
                <a16:creationId xmlns:a16="http://schemas.microsoft.com/office/drawing/2014/main" id="{B4F5420C-0EBE-94E3-687D-B5D192CCBBC5}"/>
              </a:ext>
            </a:extLst>
          </p:cNvPr>
          <p:cNvPicPr>
            <a:picLocks noGrp="1" noChangeAspect="1"/>
          </p:cNvPicPr>
          <p:nvPr>
            <p:ph idx="1"/>
          </p:nvPr>
        </p:nvPicPr>
        <p:blipFill>
          <a:blip r:embed="rId2"/>
          <a:stretch>
            <a:fillRect/>
          </a:stretch>
        </p:blipFill>
        <p:spPr>
          <a:xfrm>
            <a:off x="2845016" y="1901825"/>
            <a:ext cx="4825568" cy="3876675"/>
          </a:xfrm>
        </p:spPr>
      </p:pic>
    </p:spTree>
    <p:extLst>
      <p:ext uri="{BB962C8B-B14F-4D97-AF65-F5344CB8AC3E}">
        <p14:creationId xmlns:p14="http://schemas.microsoft.com/office/powerpoint/2010/main" val="3300645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296AA3-AB42-E634-73A3-103AA5A3B23E}"/>
              </a:ext>
            </a:extLst>
          </p:cNvPr>
          <p:cNvSpPr>
            <a:spLocks noGrp="1"/>
          </p:cNvSpPr>
          <p:nvPr>
            <p:ph type="dt" sz="half" idx="10"/>
          </p:nvPr>
        </p:nvSpPr>
        <p:spPr/>
        <p:txBody>
          <a:bodyPr/>
          <a:lstStyle/>
          <a:p>
            <a:r>
              <a:rPr lang="en-US" dirty="0"/>
              <a:t>17/5/2023</a:t>
            </a:r>
          </a:p>
        </p:txBody>
      </p:sp>
      <p:sp>
        <p:nvSpPr>
          <p:cNvPr id="3" name="Footer Placeholder 2">
            <a:extLst>
              <a:ext uri="{FF2B5EF4-FFF2-40B4-BE49-F238E27FC236}">
                <a16:creationId xmlns:a16="http://schemas.microsoft.com/office/drawing/2014/main" id="{8338ECCB-DC7D-7CA0-7FFB-CA198FD92583}"/>
              </a:ext>
            </a:extLst>
          </p:cNvPr>
          <p:cNvSpPr>
            <a:spLocks noGrp="1"/>
          </p:cNvSpPr>
          <p:nvPr>
            <p:ph type="ftr" sz="quarter" idx="11"/>
          </p:nvPr>
        </p:nvSpPr>
        <p:spPr/>
        <p:txBody>
          <a:bodyPr/>
          <a:lstStyle/>
          <a:p>
            <a:r>
              <a:rPr lang="en-US" dirty="0"/>
              <a:t>Stroke Classification</a:t>
            </a:r>
          </a:p>
        </p:txBody>
      </p:sp>
      <p:sp>
        <p:nvSpPr>
          <p:cNvPr id="4" name="Slide Number Placeholder 3">
            <a:extLst>
              <a:ext uri="{FF2B5EF4-FFF2-40B4-BE49-F238E27FC236}">
                <a16:creationId xmlns:a16="http://schemas.microsoft.com/office/drawing/2014/main" id="{522253B9-725C-DC80-C807-3A216CF4A30D}"/>
              </a:ext>
            </a:extLst>
          </p:cNvPr>
          <p:cNvSpPr>
            <a:spLocks noGrp="1"/>
          </p:cNvSpPr>
          <p:nvPr>
            <p:ph type="sldNum" sz="quarter" idx="12"/>
          </p:nvPr>
        </p:nvSpPr>
        <p:spPr/>
        <p:txBody>
          <a:bodyPr/>
          <a:lstStyle/>
          <a:p>
            <a:fld id="{58FB4751-880F-D840-AAA9-3A15815CC996}" type="slidenum">
              <a:rPr lang="en-US" smtClean="0"/>
              <a:t>27</a:t>
            </a:fld>
            <a:endParaRPr lang="en-US" dirty="0"/>
          </a:p>
        </p:txBody>
      </p:sp>
      <p:sp>
        <p:nvSpPr>
          <p:cNvPr id="5" name="Title 4">
            <a:extLst>
              <a:ext uri="{FF2B5EF4-FFF2-40B4-BE49-F238E27FC236}">
                <a16:creationId xmlns:a16="http://schemas.microsoft.com/office/drawing/2014/main" id="{4F890A5F-449D-6F4B-A2CB-53F5C7589105}"/>
              </a:ext>
            </a:extLst>
          </p:cNvPr>
          <p:cNvSpPr>
            <a:spLocks noGrp="1"/>
          </p:cNvSpPr>
          <p:nvPr>
            <p:ph type="title"/>
          </p:nvPr>
        </p:nvSpPr>
        <p:spPr/>
        <p:txBody>
          <a:bodyPr/>
          <a:lstStyle/>
          <a:p>
            <a:r>
              <a:rPr lang="en-US" dirty="0"/>
              <a:t>Confusion matrix</a:t>
            </a:r>
          </a:p>
        </p:txBody>
      </p:sp>
      <p:pic>
        <p:nvPicPr>
          <p:cNvPr id="9" name="Content Placeholder 8">
            <a:extLst>
              <a:ext uri="{FF2B5EF4-FFF2-40B4-BE49-F238E27FC236}">
                <a16:creationId xmlns:a16="http://schemas.microsoft.com/office/drawing/2014/main" id="{38716183-1171-169D-D303-72683ECF36DA}"/>
              </a:ext>
            </a:extLst>
          </p:cNvPr>
          <p:cNvPicPr>
            <a:picLocks noGrp="1" noChangeAspect="1"/>
          </p:cNvPicPr>
          <p:nvPr>
            <p:ph idx="1"/>
          </p:nvPr>
        </p:nvPicPr>
        <p:blipFill>
          <a:blip r:embed="rId2"/>
          <a:stretch>
            <a:fillRect/>
          </a:stretch>
        </p:blipFill>
        <p:spPr>
          <a:xfrm>
            <a:off x="3919271" y="1973002"/>
            <a:ext cx="3829584" cy="3734321"/>
          </a:xfrm>
        </p:spPr>
      </p:pic>
    </p:spTree>
    <p:extLst>
      <p:ext uri="{BB962C8B-B14F-4D97-AF65-F5344CB8AC3E}">
        <p14:creationId xmlns:p14="http://schemas.microsoft.com/office/powerpoint/2010/main" val="3746638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AE936F-8C39-B305-F19A-8D11FC6259E6}"/>
              </a:ext>
            </a:extLst>
          </p:cNvPr>
          <p:cNvSpPr>
            <a:spLocks noGrp="1"/>
          </p:cNvSpPr>
          <p:nvPr>
            <p:ph type="dt" sz="half" idx="10"/>
          </p:nvPr>
        </p:nvSpPr>
        <p:spPr/>
        <p:txBody>
          <a:bodyPr/>
          <a:lstStyle/>
          <a:p>
            <a:r>
              <a:rPr lang="en-US" dirty="0"/>
              <a:t>17/5/2023</a:t>
            </a:r>
          </a:p>
        </p:txBody>
      </p:sp>
      <p:sp>
        <p:nvSpPr>
          <p:cNvPr id="3" name="Footer Placeholder 2">
            <a:extLst>
              <a:ext uri="{FF2B5EF4-FFF2-40B4-BE49-F238E27FC236}">
                <a16:creationId xmlns:a16="http://schemas.microsoft.com/office/drawing/2014/main" id="{73BE905D-281B-1985-886A-E5E78C05AEBF}"/>
              </a:ext>
            </a:extLst>
          </p:cNvPr>
          <p:cNvSpPr>
            <a:spLocks noGrp="1"/>
          </p:cNvSpPr>
          <p:nvPr>
            <p:ph type="ftr" sz="quarter" idx="11"/>
          </p:nvPr>
        </p:nvSpPr>
        <p:spPr/>
        <p:txBody>
          <a:bodyPr/>
          <a:lstStyle/>
          <a:p>
            <a:r>
              <a:rPr lang="en-US" dirty="0"/>
              <a:t>Stroke Classification</a:t>
            </a:r>
          </a:p>
        </p:txBody>
      </p:sp>
      <p:sp>
        <p:nvSpPr>
          <p:cNvPr id="4" name="Slide Number Placeholder 3">
            <a:extLst>
              <a:ext uri="{FF2B5EF4-FFF2-40B4-BE49-F238E27FC236}">
                <a16:creationId xmlns:a16="http://schemas.microsoft.com/office/drawing/2014/main" id="{49FF1748-BF35-4A26-4BBE-166FE4247A1B}"/>
              </a:ext>
            </a:extLst>
          </p:cNvPr>
          <p:cNvSpPr>
            <a:spLocks noGrp="1"/>
          </p:cNvSpPr>
          <p:nvPr>
            <p:ph type="sldNum" sz="quarter" idx="12"/>
          </p:nvPr>
        </p:nvSpPr>
        <p:spPr/>
        <p:txBody>
          <a:bodyPr/>
          <a:lstStyle/>
          <a:p>
            <a:fld id="{58FB4751-880F-D840-AAA9-3A15815CC996}" type="slidenum">
              <a:rPr lang="en-US" smtClean="0"/>
              <a:t>28</a:t>
            </a:fld>
            <a:endParaRPr lang="en-US" dirty="0"/>
          </a:p>
        </p:txBody>
      </p:sp>
      <p:sp>
        <p:nvSpPr>
          <p:cNvPr id="5" name="Title 4">
            <a:extLst>
              <a:ext uri="{FF2B5EF4-FFF2-40B4-BE49-F238E27FC236}">
                <a16:creationId xmlns:a16="http://schemas.microsoft.com/office/drawing/2014/main" id="{A06FB8B4-F76C-2263-EB65-8ACB16336B89}"/>
              </a:ext>
            </a:extLst>
          </p:cNvPr>
          <p:cNvSpPr>
            <a:spLocks noGrp="1"/>
          </p:cNvSpPr>
          <p:nvPr>
            <p:ph type="title"/>
          </p:nvPr>
        </p:nvSpPr>
        <p:spPr/>
        <p:txBody>
          <a:bodyPr/>
          <a:lstStyle/>
          <a:p>
            <a:r>
              <a:rPr lang="en-US" dirty="0"/>
              <a:t>AUC</a:t>
            </a:r>
          </a:p>
        </p:txBody>
      </p:sp>
      <p:pic>
        <p:nvPicPr>
          <p:cNvPr id="9" name="Content Placeholder 8">
            <a:extLst>
              <a:ext uri="{FF2B5EF4-FFF2-40B4-BE49-F238E27FC236}">
                <a16:creationId xmlns:a16="http://schemas.microsoft.com/office/drawing/2014/main" id="{85440382-38F5-42E4-E209-D75E00E230D3}"/>
              </a:ext>
            </a:extLst>
          </p:cNvPr>
          <p:cNvPicPr>
            <a:picLocks noGrp="1" noChangeAspect="1"/>
          </p:cNvPicPr>
          <p:nvPr>
            <p:ph idx="1"/>
          </p:nvPr>
        </p:nvPicPr>
        <p:blipFill>
          <a:blip r:embed="rId2"/>
          <a:stretch>
            <a:fillRect/>
          </a:stretch>
        </p:blipFill>
        <p:spPr>
          <a:xfrm>
            <a:off x="3341915" y="1901825"/>
            <a:ext cx="4984296" cy="3876675"/>
          </a:xfrm>
        </p:spPr>
      </p:pic>
    </p:spTree>
    <p:extLst>
      <p:ext uri="{BB962C8B-B14F-4D97-AF65-F5344CB8AC3E}">
        <p14:creationId xmlns:p14="http://schemas.microsoft.com/office/powerpoint/2010/main" val="2144851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2BD91-F167-8A4E-8412-CFC15634664E}"/>
              </a:ext>
            </a:extLst>
          </p:cNvPr>
          <p:cNvSpPr>
            <a:spLocks noGrp="1"/>
          </p:cNvSpPr>
          <p:nvPr>
            <p:ph type="title"/>
          </p:nvPr>
        </p:nvSpPr>
        <p:spPr>
          <a:xfrm>
            <a:off x="1576648" y="3244735"/>
            <a:ext cx="5073534" cy="1773555"/>
          </a:xfrm>
        </p:spPr>
        <p:txBody>
          <a:bodyPr/>
          <a:lstStyle/>
          <a:p>
            <a:r>
              <a:rPr lang="en-US" dirty="0"/>
              <a:t>The results of MobileNet</a:t>
            </a:r>
          </a:p>
        </p:txBody>
      </p:sp>
    </p:spTree>
    <p:extLst>
      <p:ext uri="{BB962C8B-B14F-4D97-AF65-F5344CB8AC3E}">
        <p14:creationId xmlns:p14="http://schemas.microsoft.com/office/powerpoint/2010/main" val="2746636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3052-EFB2-D7FB-9E34-3C38A4006BBD}"/>
              </a:ext>
            </a:extLst>
          </p:cNvPr>
          <p:cNvSpPr>
            <a:spLocks noGrp="1"/>
          </p:cNvSpPr>
          <p:nvPr>
            <p:ph type="ctrTitle"/>
          </p:nvPr>
        </p:nvSpPr>
        <p:spPr>
          <a:xfrm>
            <a:off x="1657165" y="1624613"/>
            <a:ext cx="9144000" cy="628401"/>
          </a:xfrm>
        </p:spPr>
        <p:txBody>
          <a:bodyPr/>
          <a:lstStyle/>
          <a:p>
            <a:r>
              <a:rPr lang="en-US" sz="2800" dirty="0"/>
              <a:t>Eng/ Ahmed Youssry</a:t>
            </a:r>
          </a:p>
        </p:txBody>
      </p:sp>
      <p:sp>
        <p:nvSpPr>
          <p:cNvPr id="3" name="Subtitle 2">
            <a:extLst>
              <a:ext uri="{FF2B5EF4-FFF2-40B4-BE49-F238E27FC236}">
                <a16:creationId xmlns:a16="http://schemas.microsoft.com/office/drawing/2014/main" id="{0B03A145-B7F1-9923-C5BC-F9824789B005}"/>
              </a:ext>
            </a:extLst>
          </p:cNvPr>
          <p:cNvSpPr>
            <a:spLocks noGrp="1"/>
          </p:cNvSpPr>
          <p:nvPr>
            <p:ph type="subTitle" idx="1"/>
          </p:nvPr>
        </p:nvSpPr>
        <p:spPr>
          <a:xfrm>
            <a:off x="1524000" y="2172733"/>
            <a:ext cx="9144000" cy="3180502"/>
          </a:xfrm>
        </p:spPr>
        <p:txBody>
          <a:bodyPr>
            <a:normAutofit/>
          </a:bodyPr>
          <a:lstStyle/>
          <a:p>
            <a:r>
              <a:rPr lang="en-US" sz="2800" dirty="0">
                <a:solidFill>
                  <a:schemeClr val="tx1"/>
                </a:solidFill>
                <a:latin typeface="+mj-lt"/>
                <a:ea typeface="+mj-ea"/>
                <a:cs typeface="+mj-cs"/>
              </a:rPr>
              <a:t>Team Member</a:t>
            </a:r>
          </a:p>
          <a:p>
            <a:pPr marL="342900" indent="-342900">
              <a:buFont typeface="Wingdings" panose="05000000000000000000" pitchFamily="2" charset="2"/>
              <a:buChar char="ü"/>
            </a:pPr>
            <a:r>
              <a:rPr lang="en-US" sz="2800" dirty="0">
                <a:solidFill>
                  <a:schemeClr val="tx1"/>
                </a:solidFill>
                <a:latin typeface="+mj-lt"/>
                <a:ea typeface="+mj-ea"/>
                <a:cs typeface="+mj-cs"/>
              </a:rPr>
              <a:t>Ahmed Adel Mohieddin</a:t>
            </a:r>
          </a:p>
          <a:p>
            <a:pPr marL="342900" indent="-342900">
              <a:buFont typeface="Wingdings" panose="05000000000000000000" pitchFamily="2" charset="2"/>
              <a:buChar char="ü"/>
            </a:pPr>
            <a:r>
              <a:rPr lang="en-US" sz="2800" dirty="0">
                <a:solidFill>
                  <a:schemeClr val="tx1"/>
                </a:solidFill>
                <a:latin typeface="+mj-lt"/>
                <a:ea typeface="+mj-ea"/>
                <a:cs typeface="+mj-cs"/>
              </a:rPr>
              <a:t>Khaled Ahmed Salah</a:t>
            </a:r>
          </a:p>
          <a:p>
            <a:pPr marL="342900" indent="-342900">
              <a:buFont typeface="Wingdings" panose="05000000000000000000" pitchFamily="2" charset="2"/>
              <a:buChar char="ü"/>
            </a:pPr>
            <a:r>
              <a:rPr lang="en-US" sz="2800" dirty="0">
                <a:solidFill>
                  <a:schemeClr val="tx1"/>
                </a:solidFill>
                <a:latin typeface="+mj-lt"/>
                <a:ea typeface="+mj-ea"/>
                <a:cs typeface="+mj-cs"/>
              </a:rPr>
              <a:t>Menna Hesham Ahmed</a:t>
            </a:r>
          </a:p>
          <a:p>
            <a:pPr marL="342900" indent="-342900">
              <a:buFont typeface="Wingdings" panose="05000000000000000000" pitchFamily="2" charset="2"/>
              <a:buChar char="ü"/>
            </a:pPr>
            <a:r>
              <a:rPr lang="en-US" sz="2800" dirty="0">
                <a:solidFill>
                  <a:schemeClr val="tx1"/>
                </a:solidFill>
                <a:latin typeface="+mj-lt"/>
                <a:ea typeface="+mj-ea"/>
                <a:cs typeface="+mj-cs"/>
              </a:rPr>
              <a:t>Mayar Mahmoud Abdel-Hamied</a:t>
            </a:r>
          </a:p>
          <a:p>
            <a:endParaRPr lang="en-US" sz="2800" dirty="0">
              <a:solidFill>
                <a:schemeClr val="tx1"/>
              </a:solidFill>
              <a:latin typeface="+mj-lt"/>
              <a:ea typeface="+mj-ea"/>
              <a:cs typeface="+mj-cs"/>
            </a:endParaRPr>
          </a:p>
          <a:p>
            <a:pPr marL="342900" indent="-342900">
              <a:buFont typeface="Wingdings" panose="05000000000000000000" pitchFamily="2" charset="2"/>
              <a:buChar char="ü"/>
            </a:pPr>
            <a:endParaRPr lang="en-US" dirty="0"/>
          </a:p>
          <a:p>
            <a:endParaRPr lang="en-US" dirty="0"/>
          </a:p>
          <a:p>
            <a:pPr marL="342900" indent="-342900">
              <a:buFont typeface="Wingdings" panose="05000000000000000000" pitchFamily="2" charset="2"/>
              <a:buChar char="ü"/>
            </a:pPr>
            <a:endParaRPr lang="en-US" dirty="0"/>
          </a:p>
        </p:txBody>
      </p:sp>
    </p:spTree>
    <p:extLst>
      <p:ext uri="{BB962C8B-B14F-4D97-AF65-F5344CB8AC3E}">
        <p14:creationId xmlns:p14="http://schemas.microsoft.com/office/powerpoint/2010/main" val="2576139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03EE-D534-A0F9-1D48-48568C70A552}"/>
              </a:ext>
            </a:extLst>
          </p:cNvPr>
          <p:cNvSpPr>
            <a:spLocks noGrp="1"/>
          </p:cNvSpPr>
          <p:nvPr>
            <p:ph type="title"/>
          </p:nvPr>
        </p:nvSpPr>
        <p:spPr/>
        <p:txBody>
          <a:bodyPr/>
          <a:lstStyle/>
          <a:p>
            <a:r>
              <a:rPr lang="en-US" dirty="0">
                <a:latin typeface="Sagona Book" panose="020F0502020204030204" pitchFamily="34" charset="0"/>
              </a:rPr>
              <a:t>Training and validation accuracy</a:t>
            </a:r>
            <a:endParaRPr lang="en-US" dirty="0"/>
          </a:p>
        </p:txBody>
      </p:sp>
      <p:sp>
        <p:nvSpPr>
          <p:cNvPr id="4" name="Date Placeholder 3">
            <a:extLst>
              <a:ext uri="{FF2B5EF4-FFF2-40B4-BE49-F238E27FC236}">
                <a16:creationId xmlns:a16="http://schemas.microsoft.com/office/drawing/2014/main" id="{E55266F3-42D6-50C5-93B3-9C3CBF306CCD}"/>
              </a:ext>
            </a:extLst>
          </p:cNvPr>
          <p:cNvSpPr>
            <a:spLocks noGrp="1"/>
          </p:cNvSpPr>
          <p:nvPr>
            <p:ph type="dt" sz="half" idx="10"/>
          </p:nvPr>
        </p:nvSpPr>
        <p:spPr/>
        <p:txBody>
          <a:bodyPr/>
          <a:lstStyle/>
          <a:p>
            <a:r>
              <a:rPr lang="en-US" dirty="0"/>
              <a:t>17/5/2023</a:t>
            </a:r>
          </a:p>
        </p:txBody>
      </p:sp>
      <p:sp>
        <p:nvSpPr>
          <p:cNvPr id="5" name="Footer Placeholder 4">
            <a:extLst>
              <a:ext uri="{FF2B5EF4-FFF2-40B4-BE49-F238E27FC236}">
                <a16:creationId xmlns:a16="http://schemas.microsoft.com/office/drawing/2014/main" id="{E1514C25-D6EC-60DD-8BDB-37FD55040916}"/>
              </a:ext>
            </a:extLst>
          </p:cNvPr>
          <p:cNvSpPr>
            <a:spLocks noGrp="1"/>
          </p:cNvSpPr>
          <p:nvPr>
            <p:ph type="ftr" sz="quarter" idx="11"/>
          </p:nvPr>
        </p:nvSpPr>
        <p:spPr/>
        <p:txBody>
          <a:bodyPr/>
          <a:lstStyle/>
          <a:p>
            <a:r>
              <a:rPr lang="en-US" dirty="0"/>
              <a:t>Stroke Classification</a:t>
            </a:r>
          </a:p>
        </p:txBody>
      </p:sp>
      <p:sp>
        <p:nvSpPr>
          <p:cNvPr id="6" name="Slide Number Placeholder 5">
            <a:extLst>
              <a:ext uri="{FF2B5EF4-FFF2-40B4-BE49-F238E27FC236}">
                <a16:creationId xmlns:a16="http://schemas.microsoft.com/office/drawing/2014/main" id="{97F2C095-3E86-AF07-F6BA-9ACACE1B1F94}"/>
              </a:ext>
            </a:extLst>
          </p:cNvPr>
          <p:cNvSpPr>
            <a:spLocks noGrp="1"/>
          </p:cNvSpPr>
          <p:nvPr>
            <p:ph type="sldNum" sz="quarter" idx="12"/>
          </p:nvPr>
        </p:nvSpPr>
        <p:spPr/>
        <p:txBody>
          <a:bodyPr/>
          <a:lstStyle/>
          <a:p>
            <a:fld id="{58FB4751-880F-D840-AAA9-3A15815CC996}" type="slidenum">
              <a:rPr lang="en-US" smtClean="0"/>
              <a:t>30</a:t>
            </a:fld>
            <a:endParaRPr lang="en-US" dirty="0"/>
          </a:p>
        </p:txBody>
      </p:sp>
      <p:pic>
        <p:nvPicPr>
          <p:cNvPr id="14" name="Content Placeholder 13">
            <a:extLst>
              <a:ext uri="{FF2B5EF4-FFF2-40B4-BE49-F238E27FC236}">
                <a16:creationId xmlns:a16="http://schemas.microsoft.com/office/drawing/2014/main" id="{7AA94A99-7139-2A4A-88EE-F76C34BB1F2C}"/>
              </a:ext>
            </a:extLst>
          </p:cNvPr>
          <p:cNvPicPr>
            <a:picLocks noGrp="1" noChangeAspect="1"/>
          </p:cNvPicPr>
          <p:nvPr>
            <p:ph idx="1"/>
          </p:nvPr>
        </p:nvPicPr>
        <p:blipFill>
          <a:blip r:embed="rId2"/>
          <a:stretch>
            <a:fillRect/>
          </a:stretch>
        </p:blipFill>
        <p:spPr>
          <a:xfrm>
            <a:off x="2800636" y="1901825"/>
            <a:ext cx="4914328" cy="3876675"/>
          </a:xfrm>
        </p:spPr>
      </p:pic>
    </p:spTree>
    <p:extLst>
      <p:ext uri="{BB962C8B-B14F-4D97-AF65-F5344CB8AC3E}">
        <p14:creationId xmlns:p14="http://schemas.microsoft.com/office/powerpoint/2010/main" val="714437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CFACE-DE3F-8C98-287F-A12346B9FC14}"/>
              </a:ext>
            </a:extLst>
          </p:cNvPr>
          <p:cNvSpPr>
            <a:spLocks noGrp="1"/>
          </p:cNvSpPr>
          <p:nvPr>
            <p:ph type="title"/>
          </p:nvPr>
        </p:nvSpPr>
        <p:spPr/>
        <p:txBody>
          <a:bodyPr/>
          <a:lstStyle/>
          <a:p>
            <a:r>
              <a:rPr lang="en-US" dirty="0"/>
              <a:t>Training and validation loss</a:t>
            </a:r>
          </a:p>
        </p:txBody>
      </p:sp>
      <p:sp>
        <p:nvSpPr>
          <p:cNvPr id="4" name="Date Placeholder 3">
            <a:extLst>
              <a:ext uri="{FF2B5EF4-FFF2-40B4-BE49-F238E27FC236}">
                <a16:creationId xmlns:a16="http://schemas.microsoft.com/office/drawing/2014/main" id="{67B93237-FFE8-DF9F-CA94-0E93D49E7F2E}"/>
              </a:ext>
            </a:extLst>
          </p:cNvPr>
          <p:cNvSpPr>
            <a:spLocks noGrp="1"/>
          </p:cNvSpPr>
          <p:nvPr>
            <p:ph type="dt" sz="half" idx="10"/>
          </p:nvPr>
        </p:nvSpPr>
        <p:spPr/>
        <p:txBody>
          <a:bodyPr/>
          <a:lstStyle/>
          <a:p>
            <a:r>
              <a:rPr lang="en-US" dirty="0"/>
              <a:t>17/5/2023</a:t>
            </a:r>
          </a:p>
        </p:txBody>
      </p:sp>
      <p:sp>
        <p:nvSpPr>
          <p:cNvPr id="5" name="Footer Placeholder 4">
            <a:extLst>
              <a:ext uri="{FF2B5EF4-FFF2-40B4-BE49-F238E27FC236}">
                <a16:creationId xmlns:a16="http://schemas.microsoft.com/office/drawing/2014/main" id="{15B78852-81AB-4AF0-590C-9C8E97F991F8}"/>
              </a:ext>
            </a:extLst>
          </p:cNvPr>
          <p:cNvSpPr>
            <a:spLocks noGrp="1"/>
          </p:cNvSpPr>
          <p:nvPr>
            <p:ph type="ftr" sz="quarter" idx="11"/>
          </p:nvPr>
        </p:nvSpPr>
        <p:spPr>
          <a:xfrm>
            <a:off x="4376928" y="6464808"/>
            <a:ext cx="3438144" cy="310896"/>
          </a:xfrm>
        </p:spPr>
        <p:txBody>
          <a:bodyPr/>
          <a:lstStyle/>
          <a:p>
            <a:r>
              <a:rPr lang="en-US" dirty="0"/>
              <a:t>Stroke Classification</a:t>
            </a:r>
          </a:p>
        </p:txBody>
      </p:sp>
      <p:sp>
        <p:nvSpPr>
          <p:cNvPr id="6" name="Slide Number Placeholder 5">
            <a:extLst>
              <a:ext uri="{FF2B5EF4-FFF2-40B4-BE49-F238E27FC236}">
                <a16:creationId xmlns:a16="http://schemas.microsoft.com/office/drawing/2014/main" id="{7653628E-5B15-73FB-6D94-70FEA2D30662}"/>
              </a:ext>
            </a:extLst>
          </p:cNvPr>
          <p:cNvSpPr>
            <a:spLocks noGrp="1"/>
          </p:cNvSpPr>
          <p:nvPr>
            <p:ph type="sldNum" sz="quarter" idx="12"/>
          </p:nvPr>
        </p:nvSpPr>
        <p:spPr/>
        <p:txBody>
          <a:bodyPr/>
          <a:lstStyle/>
          <a:p>
            <a:fld id="{58FB4751-880F-D840-AAA9-3A15815CC996}" type="slidenum">
              <a:rPr lang="en-US" smtClean="0"/>
              <a:t>31</a:t>
            </a:fld>
            <a:endParaRPr lang="en-US" dirty="0"/>
          </a:p>
        </p:txBody>
      </p:sp>
      <p:pic>
        <p:nvPicPr>
          <p:cNvPr id="9" name="Content Placeholder 8">
            <a:extLst>
              <a:ext uri="{FF2B5EF4-FFF2-40B4-BE49-F238E27FC236}">
                <a16:creationId xmlns:a16="http://schemas.microsoft.com/office/drawing/2014/main" id="{4A0178C3-99FB-8EBC-BB55-76A13B1D80F3}"/>
              </a:ext>
            </a:extLst>
          </p:cNvPr>
          <p:cNvPicPr>
            <a:picLocks noGrp="1" noChangeAspect="1"/>
          </p:cNvPicPr>
          <p:nvPr>
            <p:ph idx="1"/>
          </p:nvPr>
        </p:nvPicPr>
        <p:blipFill>
          <a:blip r:embed="rId2"/>
          <a:stretch>
            <a:fillRect/>
          </a:stretch>
        </p:blipFill>
        <p:spPr>
          <a:xfrm>
            <a:off x="2860276" y="1901825"/>
            <a:ext cx="4795048" cy="3876675"/>
          </a:xfrm>
        </p:spPr>
      </p:pic>
    </p:spTree>
    <p:extLst>
      <p:ext uri="{BB962C8B-B14F-4D97-AF65-F5344CB8AC3E}">
        <p14:creationId xmlns:p14="http://schemas.microsoft.com/office/powerpoint/2010/main" val="26043203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296AA3-AB42-E634-73A3-103AA5A3B23E}"/>
              </a:ext>
            </a:extLst>
          </p:cNvPr>
          <p:cNvSpPr>
            <a:spLocks noGrp="1"/>
          </p:cNvSpPr>
          <p:nvPr>
            <p:ph type="dt" sz="half" idx="10"/>
          </p:nvPr>
        </p:nvSpPr>
        <p:spPr/>
        <p:txBody>
          <a:bodyPr/>
          <a:lstStyle/>
          <a:p>
            <a:r>
              <a:rPr lang="en-US" dirty="0"/>
              <a:t>17/5/2023</a:t>
            </a:r>
          </a:p>
        </p:txBody>
      </p:sp>
      <p:sp>
        <p:nvSpPr>
          <p:cNvPr id="3" name="Footer Placeholder 2">
            <a:extLst>
              <a:ext uri="{FF2B5EF4-FFF2-40B4-BE49-F238E27FC236}">
                <a16:creationId xmlns:a16="http://schemas.microsoft.com/office/drawing/2014/main" id="{8338ECCB-DC7D-7CA0-7FFB-CA198FD92583}"/>
              </a:ext>
            </a:extLst>
          </p:cNvPr>
          <p:cNvSpPr>
            <a:spLocks noGrp="1"/>
          </p:cNvSpPr>
          <p:nvPr>
            <p:ph type="ftr" sz="quarter" idx="11"/>
          </p:nvPr>
        </p:nvSpPr>
        <p:spPr/>
        <p:txBody>
          <a:bodyPr/>
          <a:lstStyle/>
          <a:p>
            <a:r>
              <a:rPr lang="en-US" dirty="0"/>
              <a:t>Stroke Classification</a:t>
            </a:r>
          </a:p>
        </p:txBody>
      </p:sp>
      <p:sp>
        <p:nvSpPr>
          <p:cNvPr id="4" name="Slide Number Placeholder 3">
            <a:extLst>
              <a:ext uri="{FF2B5EF4-FFF2-40B4-BE49-F238E27FC236}">
                <a16:creationId xmlns:a16="http://schemas.microsoft.com/office/drawing/2014/main" id="{522253B9-725C-DC80-C807-3A216CF4A30D}"/>
              </a:ext>
            </a:extLst>
          </p:cNvPr>
          <p:cNvSpPr>
            <a:spLocks noGrp="1"/>
          </p:cNvSpPr>
          <p:nvPr>
            <p:ph type="sldNum" sz="quarter" idx="12"/>
          </p:nvPr>
        </p:nvSpPr>
        <p:spPr/>
        <p:txBody>
          <a:bodyPr/>
          <a:lstStyle/>
          <a:p>
            <a:fld id="{58FB4751-880F-D840-AAA9-3A15815CC996}" type="slidenum">
              <a:rPr lang="en-US" smtClean="0"/>
              <a:t>32</a:t>
            </a:fld>
            <a:endParaRPr lang="en-US" dirty="0"/>
          </a:p>
        </p:txBody>
      </p:sp>
      <p:sp>
        <p:nvSpPr>
          <p:cNvPr id="5" name="Title 4">
            <a:extLst>
              <a:ext uri="{FF2B5EF4-FFF2-40B4-BE49-F238E27FC236}">
                <a16:creationId xmlns:a16="http://schemas.microsoft.com/office/drawing/2014/main" id="{4F890A5F-449D-6F4B-A2CB-53F5C7589105}"/>
              </a:ext>
            </a:extLst>
          </p:cNvPr>
          <p:cNvSpPr>
            <a:spLocks noGrp="1"/>
          </p:cNvSpPr>
          <p:nvPr>
            <p:ph type="title"/>
          </p:nvPr>
        </p:nvSpPr>
        <p:spPr/>
        <p:txBody>
          <a:bodyPr/>
          <a:lstStyle/>
          <a:p>
            <a:r>
              <a:rPr lang="en-US" dirty="0"/>
              <a:t>Confusion matrix</a:t>
            </a:r>
          </a:p>
        </p:txBody>
      </p:sp>
      <p:pic>
        <p:nvPicPr>
          <p:cNvPr id="9" name="Content Placeholder 8">
            <a:extLst>
              <a:ext uri="{FF2B5EF4-FFF2-40B4-BE49-F238E27FC236}">
                <a16:creationId xmlns:a16="http://schemas.microsoft.com/office/drawing/2014/main" id="{38716183-1171-169D-D303-72683ECF36DA}"/>
              </a:ext>
            </a:extLst>
          </p:cNvPr>
          <p:cNvPicPr>
            <a:picLocks noGrp="1" noChangeAspect="1"/>
          </p:cNvPicPr>
          <p:nvPr>
            <p:ph idx="1"/>
          </p:nvPr>
        </p:nvPicPr>
        <p:blipFill>
          <a:blip r:embed="rId2"/>
          <a:stretch>
            <a:fillRect/>
          </a:stretch>
        </p:blipFill>
        <p:spPr>
          <a:xfrm>
            <a:off x="3919271" y="1973002"/>
            <a:ext cx="3829584" cy="3734321"/>
          </a:xfrm>
        </p:spPr>
      </p:pic>
    </p:spTree>
    <p:extLst>
      <p:ext uri="{BB962C8B-B14F-4D97-AF65-F5344CB8AC3E}">
        <p14:creationId xmlns:p14="http://schemas.microsoft.com/office/powerpoint/2010/main" val="25116981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AE936F-8C39-B305-F19A-8D11FC6259E6}"/>
              </a:ext>
            </a:extLst>
          </p:cNvPr>
          <p:cNvSpPr>
            <a:spLocks noGrp="1"/>
          </p:cNvSpPr>
          <p:nvPr>
            <p:ph type="dt" sz="half" idx="10"/>
          </p:nvPr>
        </p:nvSpPr>
        <p:spPr/>
        <p:txBody>
          <a:bodyPr/>
          <a:lstStyle/>
          <a:p>
            <a:r>
              <a:rPr lang="en-US" dirty="0"/>
              <a:t>17/5/2023</a:t>
            </a:r>
          </a:p>
        </p:txBody>
      </p:sp>
      <p:sp>
        <p:nvSpPr>
          <p:cNvPr id="3" name="Footer Placeholder 2">
            <a:extLst>
              <a:ext uri="{FF2B5EF4-FFF2-40B4-BE49-F238E27FC236}">
                <a16:creationId xmlns:a16="http://schemas.microsoft.com/office/drawing/2014/main" id="{73BE905D-281B-1985-886A-E5E78C05AEBF}"/>
              </a:ext>
            </a:extLst>
          </p:cNvPr>
          <p:cNvSpPr>
            <a:spLocks noGrp="1"/>
          </p:cNvSpPr>
          <p:nvPr>
            <p:ph type="ftr" sz="quarter" idx="11"/>
          </p:nvPr>
        </p:nvSpPr>
        <p:spPr/>
        <p:txBody>
          <a:bodyPr/>
          <a:lstStyle/>
          <a:p>
            <a:r>
              <a:rPr lang="en-US" dirty="0"/>
              <a:t>Stroke Classification</a:t>
            </a:r>
          </a:p>
        </p:txBody>
      </p:sp>
      <p:sp>
        <p:nvSpPr>
          <p:cNvPr id="4" name="Slide Number Placeholder 3">
            <a:extLst>
              <a:ext uri="{FF2B5EF4-FFF2-40B4-BE49-F238E27FC236}">
                <a16:creationId xmlns:a16="http://schemas.microsoft.com/office/drawing/2014/main" id="{49FF1748-BF35-4A26-4BBE-166FE4247A1B}"/>
              </a:ext>
            </a:extLst>
          </p:cNvPr>
          <p:cNvSpPr>
            <a:spLocks noGrp="1"/>
          </p:cNvSpPr>
          <p:nvPr>
            <p:ph type="sldNum" sz="quarter" idx="12"/>
          </p:nvPr>
        </p:nvSpPr>
        <p:spPr/>
        <p:txBody>
          <a:bodyPr/>
          <a:lstStyle/>
          <a:p>
            <a:fld id="{58FB4751-880F-D840-AAA9-3A15815CC996}" type="slidenum">
              <a:rPr lang="en-US" smtClean="0"/>
              <a:t>33</a:t>
            </a:fld>
            <a:endParaRPr lang="en-US" dirty="0"/>
          </a:p>
        </p:txBody>
      </p:sp>
      <p:sp>
        <p:nvSpPr>
          <p:cNvPr id="5" name="Title 4">
            <a:extLst>
              <a:ext uri="{FF2B5EF4-FFF2-40B4-BE49-F238E27FC236}">
                <a16:creationId xmlns:a16="http://schemas.microsoft.com/office/drawing/2014/main" id="{A06FB8B4-F76C-2263-EB65-8ACB16336B89}"/>
              </a:ext>
            </a:extLst>
          </p:cNvPr>
          <p:cNvSpPr>
            <a:spLocks noGrp="1"/>
          </p:cNvSpPr>
          <p:nvPr>
            <p:ph type="title"/>
          </p:nvPr>
        </p:nvSpPr>
        <p:spPr/>
        <p:txBody>
          <a:bodyPr/>
          <a:lstStyle/>
          <a:p>
            <a:r>
              <a:rPr lang="en-US" dirty="0"/>
              <a:t>AUC</a:t>
            </a:r>
          </a:p>
        </p:txBody>
      </p:sp>
      <p:pic>
        <p:nvPicPr>
          <p:cNvPr id="10" name="Content Placeholder 9">
            <a:extLst>
              <a:ext uri="{FF2B5EF4-FFF2-40B4-BE49-F238E27FC236}">
                <a16:creationId xmlns:a16="http://schemas.microsoft.com/office/drawing/2014/main" id="{7448E988-0B58-D329-3D0F-1E6CF5564279}"/>
              </a:ext>
            </a:extLst>
          </p:cNvPr>
          <p:cNvPicPr>
            <a:picLocks noGrp="1" noChangeAspect="1"/>
          </p:cNvPicPr>
          <p:nvPr>
            <p:ph idx="1"/>
          </p:nvPr>
        </p:nvPicPr>
        <p:blipFill>
          <a:blip r:embed="rId2"/>
          <a:stretch>
            <a:fillRect/>
          </a:stretch>
        </p:blipFill>
        <p:spPr>
          <a:xfrm>
            <a:off x="3337843" y="1901825"/>
            <a:ext cx="4992440" cy="3876675"/>
          </a:xfrm>
        </p:spPr>
      </p:pic>
    </p:spTree>
    <p:extLst>
      <p:ext uri="{BB962C8B-B14F-4D97-AF65-F5344CB8AC3E}">
        <p14:creationId xmlns:p14="http://schemas.microsoft.com/office/powerpoint/2010/main" val="16139116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2BD91-F167-8A4E-8412-CFC15634664E}"/>
              </a:ext>
            </a:extLst>
          </p:cNvPr>
          <p:cNvSpPr>
            <a:spLocks noGrp="1"/>
          </p:cNvSpPr>
          <p:nvPr>
            <p:ph type="title"/>
          </p:nvPr>
        </p:nvSpPr>
        <p:spPr>
          <a:xfrm>
            <a:off x="1576648" y="3244735"/>
            <a:ext cx="5073534" cy="1773555"/>
          </a:xfrm>
        </p:spPr>
        <p:txBody>
          <a:bodyPr/>
          <a:lstStyle/>
          <a:p>
            <a:r>
              <a:rPr lang="en-US" dirty="0"/>
              <a:t>The results of Xception</a:t>
            </a:r>
          </a:p>
        </p:txBody>
      </p:sp>
    </p:spTree>
    <p:extLst>
      <p:ext uri="{BB962C8B-B14F-4D97-AF65-F5344CB8AC3E}">
        <p14:creationId xmlns:p14="http://schemas.microsoft.com/office/powerpoint/2010/main" val="31548448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03EE-D534-A0F9-1D48-48568C70A552}"/>
              </a:ext>
            </a:extLst>
          </p:cNvPr>
          <p:cNvSpPr>
            <a:spLocks noGrp="1"/>
          </p:cNvSpPr>
          <p:nvPr>
            <p:ph type="title"/>
          </p:nvPr>
        </p:nvSpPr>
        <p:spPr/>
        <p:txBody>
          <a:bodyPr/>
          <a:lstStyle/>
          <a:p>
            <a:r>
              <a:rPr lang="en-US" dirty="0">
                <a:latin typeface="Sagona Book" panose="020F0502020204030204" pitchFamily="34" charset="0"/>
              </a:rPr>
              <a:t>Training and validation accuracy</a:t>
            </a:r>
            <a:endParaRPr lang="en-US" dirty="0"/>
          </a:p>
        </p:txBody>
      </p:sp>
      <p:sp>
        <p:nvSpPr>
          <p:cNvPr id="4" name="Date Placeholder 3">
            <a:extLst>
              <a:ext uri="{FF2B5EF4-FFF2-40B4-BE49-F238E27FC236}">
                <a16:creationId xmlns:a16="http://schemas.microsoft.com/office/drawing/2014/main" id="{E55266F3-42D6-50C5-93B3-9C3CBF306CCD}"/>
              </a:ext>
            </a:extLst>
          </p:cNvPr>
          <p:cNvSpPr>
            <a:spLocks noGrp="1"/>
          </p:cNvSpPr>
          <p:nvPr>
            <p:ph type="dt" sz="half" idx="10"/>
          </p:nvPr>
        </p:nvSpPr>
        <p:spPr/>
        <p:txBody>
          <a:bodyPr/>
          <a:lstStyle/>
          <a:p>
            <a:r>
              <a:rPr lang="en-US" dirty="0"/>
              <a:t>17/5/2023</a:t>
            </a:r>
          </a:p>
        </p:txBody>
      </p:sp>
      <p:sp>
        <p:nvSpPr>
          <p:cNvPr id="5" name="Footer Placeholder 4">
            <a:extLst>
              <a:ext uri="{FF2B5EF4-FFF2-40B4-BE49-F238E27FC236}">
                <a16:creationId xmlns:a16="http://schemas.microsoft.com/office/drawing/2014/main" id="{E1514C25-D6EC-60DD-8BDB-37FD55040916}"/>
              </a:ext>
            </a:extLst>
          </p:cNvPr>
          <p:cNvSpPr>
            <a:spLocks noGrp="1"/>
          </p:cNvSpPr>
          <p:nvPr>
            <p:ph type="ftr" sz="quarter" idx="11"/>
          </p:nvPr>
        </p:nvSpPr>
        <p:spPr/>
        <p:txBody>
          <a:bodyPr/>
          <a:lstStyle/>
          <a:p>
            <a:r>
              <a:rPr lang="en-US" dirty="0"/>
              <a:t>Stroke Classification</a:t>
            </a:r>
          </a:p>
        </p:txBody>
      </p:sp>
      <p:sp>
        <p:nvSpPr>
          <p:cNvPr id="6" name="Slide Number Placeholder 5">
            <a:extLst>
              <a:ext uri="{FF2B5EF4-FFF2-40B4-BE49-F238E27FC236}">
                <a16:creationId xmlns:a16="http://schemas.microsoft.com/office/drawing/2014/main" id="{97F2C095-3E86-AF07-F6BA-9ACACE1B1F94}"/>
              </a:ext>
            </a:extLst>
          </p:cNvPr>
          <p:cNvSpPr>
            <a:spLocks noGrp="1"/>
          </p:cNvSpPr>
          <p:nvPr>
            <p:ph type="sldNum" sz="quarter" idx="12"/>
          </p:nvPr>
        </p:nvSpPr>
        <p:spPr/>
        <p:txBody>
          <a:bodyPr/>
          <a:lstStyle/>
          <a:p>
            <a:fld id="{58FB4751-880F-D840-AAA9-3A15815CC996}" type="slidenum">
              <a:rPr lang="en-US" smtClean="0"/>
              <a:t>35</a:t>
            </a:fld>
            <a:endParaRPr lang="en-US" dirty="0"/>
          </a:p>
        </p:txBody>
      </p:sp>
      <p:pic>
        <p:nvPicPr>
          <p:cNvPr id="9" name="Content Placeholder 8">
            <a:extLst>
              <a:ext uri="{FF2B5EF4-FFF2-40B4-BE49-F238E27FC236}">
                <a16:creationId xmlns:a16="http://schemas.microsoft.com/office/drawing/2014/main" id="{052AF86A-EB26-5217-92A3-160588DB7E99}"/>
              </a:ext>
            </a:extLst>
          </p:cNvPr>
          <p:cNvPicPr>
            <a:picLocks noGrp="1" noChangeAspect="1"/>
          </p:cNvPicPr>
          <p:nvPr>
            <p:ph idx="1"/>
          </p:nvPr>
        </p:nvPicPr>
        <p:blipFill>
          <a:blip r:embed="rId2"/>
          <a:stretch>
            <a:fillRect/>
          </a:stretch>
        </p:blipFill>
        <p:spPr>
          <a:xfrm>
            <a:off x="2815576" y="1901825"/>
            <a:ext cx="4884448" cy="3876675"/>
          </a:xfrm>
        </p:spPr>
      </p:pic>
    </p:spTree>
    <p:extLst>
      <p:ext uri="{BB962C8B-B14F-4D97-AF65-F5344CB8AC3E}">
        <p14:creationId xmlns:p14="http://schemas.microsoft.com/office/powerpoint/2010/main" val="4080139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CFACE-DE3F-8C98-287F-A12346B9FC14}"/>
              </a:ext>
            </a:extLst>
          </p:cNvPr>
          <p:cNvSpPr>
            <a:spLocks noGrp="1"/>
          </p:cNvSpPr>
          <p:nvPr>
            <p:ph type="title"/>
          </p:nvPr>
        </p:nvSpPr>
        <p:spPr/>
        <p:txBody>
          <a:bodyPr/>
          <a:lstStyle/>
          <a:p>
            <a:r>
              <a:rPr lang="en-US" dirty="0"/>
              <a:t>Training and validation loss</a:t>
            </a:r>
          </a:p>
        </p:txBody>
      </p:sp>
      <p:sp>
        <p:nvSpPr>
          <p:cNvPr id="4" name="Date Placeholder 3">
            <a:extLst>
              <a:ext uri="{FF2B5EF4-FFF2-40B4-BE49-F238E27FC236}">
                <a16:creationId xmlns:a16="http://schemas.microsoft.com/office/drawing/2014/main" id="{67B93237-FFE8-DF9F-CA94-0E93D49E7F2E}"/>
              </a:ext>
            </a:extLst>
          </p:cNvPr>
          <p:cNvSpPr>
            <a:spLocks noGrp="1"/>
          </p:cNvSpPr>
          <p:nvPr>
            <p:ph type="dt" sz="half" idx="10"/>
          </p:nvPr>
        </p:nvSpPr>
        <p:spPr/>
        <p:txBody>
          <a:bodyPr/>
          <a:lstStyle/>
          <a:p>
            <a:r>
              <a:rPr lang="en-US" dirty="0"/>
              <a:t>17/5/2023</a:t>
            </a:r>
          </a:p>
        </p:txBody>
      </p:sp>
      <p:sp>
        <p:nvSpPr>
          <p:cNvPr id="5" name="Footer Placeholder 4">
            <a:extLst>
              <a:ext uri="{FF2B5EF4-FFF2-40B4-BE49-F238E27FC236}">
                <a16:creationId xmlns:a16="http://schemas.microsoft.com/office/drawing/2014/main" id="{15B78852-81AB-4AF0-590C-9C8E97F991F8}"/>
              </a:ext>
            </a:extLst>
          </p:cNvPr>
          <p:cNvSpPr>
            <a:spLocks noGrp="1"/>
          </p:cNvSpPr>
          <p:nvPr>
            <p:ph type="ftr" sz="quarter" idx="11"/>
          </p:nvPr>
        </p:nvSpPr>
        <p:spPr>
          <a:xfrm>
            <a:off x="4376928" y="6464808"/>
            <a:ext cx="3438144" cy="310896"/>
          </a:xfrm>
        </p:spPr>
        <p:txBody>
          <a:bodyPr/>
          <a:lstStyle/>
          <a:p>
            <a:r>
              <a:rPr lang="en-US" dirty="0"/>
              <a:t>Stroke Classification</a:t>
            </a:r>
          </a:p>
        </p:txBody>
      </p:sp>
      <p:sp>
        <p:nvSpPr>
          <p:cNvPr id="6" name="Slide Number Placeholder 5">
            <a:extLst>
              <a:ext uri="{FF2B5EF4-FFF2-40B4-BE49-F238E27FC236}">
                <a16:creationId xmlns:a16="http://schemas.microsoft.com/office/drawing/2014/main" id="{7653628E-5B15-73FB-6D94-70FEA2D30662}"/>
              </a:ext>
            </a:extLst>
          </p:cNvPr>
          <p:cNvSpPr>
            <a:spLocks noGrp="1"/>
          </p:cNvSpPr>
          <p:nvPr>
            <p:ph type="sldNum" sz="quarter" idx="12"/>
          </p:nvPr>
        </p:nvSpPr>
        <p:spPr/>
        <p:txBody>
          <a:bodyPr/>
          <a:lstStyle/>
          <a:p>
            <a:fld id="{58FB4751-880F-D840-AAA9-3A15815CC996}" type="slidenum">
              <a:rPr lang="en-US" smtClean="0"/>
              <a:t>36</a:t>
            </a:fld>
            <a:endParaRPr lang="en-US" dirty="0"/>
          </a:p>
        </p:txBody>
      </p:sp>
      <p:pic>
        <p:nvPicPr>
          <p:cNvPr id="10" name="Content Placeholder 9">
            <a:extLst>
              <a:ext uri="{FF2B5EF4-FFF2-40B4-BE49-F238E27FC236}">
                <a16:creationId xmlns:a16="http://schemas.microsoft.com/office/drawing/2014/main" id="{920D7473-B264-5B61-5F75-1E803E339446}"/>
              </a:ext>
            </a:extLst>
          </p:cNvPr>
          <p:cNvPicPr>
            <a:picLocks noGrp="1" noChangeAspect="1"/>
          </p:cNvPicPr>
          <p:nvPr>
            <p:ph idx="1"/>
          </p:nvPr>
        </p:nvPicPr>
        <p:blipFill>
          <a:blip r:embed="rId2"/>
          <a:stretch>
            <a:fillRect/>
          </a:stretch>
        </p:blipFill>
        <p:spPr>
          <a:xfrm>
            <a:off x="2864340" y="1901825"/>
            <a:ext cx="4786921" cy="3876675"/>
          </a:xfrm>
        </p:spPr>
      </p:pic>
    </p:spTree>
    <p:extLst>
      <p:ext uri="{BB962C8B-B14F-4D97-AF65-F5344CB8AC3E}">
        <p14:creationId xmlns:p14="http://schemas.microsoft.com/office/powerpoint/2010/main" val="26110940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296AA3-AB42-E634-73A3-103AA5A3B23E}"/>
              </a:ext>
            </a:extLst>
          </p:cNvPr>
          <p:cNvSpPr>
            <a:spLocks noGrp="1"/>
          </p:cNvSpPr>
          <p:nvPr>
            <p:ph type="dt" sz="half" idx="10"/>
          </p:nvPr>
        </p:nvSpPr>
        <p:spPr/>
        <p:txBody>
          <a:bodyPr/>
          <a:lstStyle/>
          <a:p>
            <a:r>
              <a:rPr lang="en-US" dirty="0"/>
              <a:t>17/5/2023</a:t>
            </a:r>
          </a:p>
        </p:txBody>
      </p:sp>
      <p:sp>
        <p:nvSpPr>
          <p:cNvPr id="3" name="Footer Placeholder 2">
            <a:extLst>
              <a:ext uri="{FF2B5EF4-FFF2-40B4-BE49-F238E27FC236}">
                <a16:creationId xmlns:a16="http://schemas.microsoft.com/office/drawing/2014/main" id="{8338ECCB-DC7D-7CA0-7FFB-CA198FD92583}"/>
              </a:ext>
            </a:extLst>
          </p:cNvPr>
          <p:cNvSpPr>
            <a:spLocks noGrp="1"/>
          </p:cNvSpPr>
          <p:nvPr>
            <p:ph type="ftr" sz="quarter" idx="11"/>
          </p:nvPr>
        </p:nvSpPr>
        <p:spPr/>
        <p:txBody>
          <a:bodyPr/>
          <a:lstStyle/>
          <a:p>
            <a:r>
              <a:rPr lang="en-US" dirty="0"/>
              <a:t>Stroke Classification</a:t>
            </a:r>
          </a:p>
        </p:txBody>
      </p:sp>
      <p:sp>
        <p:nvSpPr>
          <p:cNvPr id="4" name="Slide Number Placeholder 3">
            <a:extLst>
              <a:ext uri="{FF2B5EF4-FFF2-40B4-BE49-F238E27FC236}">
                <a16:creationId xmlns:a16="http://schemas.microsoft.com/office/drawing/2014/main" id="{522253B9-725C-DC80-C807-3A216CF4A30D}"/>
              </a:ext>
            </a:extLst>
          </p:cNvPr>
          <p:cNvSpPr>
            <a:spLocks noGrp="1"/>
          </p:cNvSpPr>
          <p:nvPr>
            <p:ph type="sldNum" sz="quarter" idx="12"/>
          </p:nvPr>
        </p:nvSpPr>
        <p:spPr/>
        <p:txBody>
          <a:bodyPr/>
          <a:lstStyle/>
          <a:p>
            <a:fld id="{58FB4751-880F-D840-AAA9-3A15815CC996}" type="slidenum">
              <a:rPr lang="en-US" smtClean="0"/>
              <a:t>37</a:t>
            </a:fld>
            <a:endParaRPr lang="en-US" dirty="0"/>
          </a:p>
        </p:txBody>
      </p:sp>
      <p:sp>
        <p:nvSpPr>
          <p:cNvPr id="5" name="Title 4">
            <a:extLst>
              <a:ext uri="{FF2B5EF4-FFF2-40B4-BE49-F238E27FC236}">
                <a16:creationId xmlns:a16="http://schemas.microsoft.com/office/drawing/2014/main" id="{4F890A5F-449D-6F4B-A2CB-53F5C7589105}"/>
              </a:ext>
            </a:extLst>
          </p:cNvPr>
          <p:cNvSpPr>
            <a:spLocks noGrp="1"/>
          </p:cNvSpPr>
          <p:nvPr>
            <p:ph type="title"/>
          </p:nvPr>
        </p:nvSpPr>
        <p:spPr/>
        <p:txBody>
          <a:bodyPr/>
          <a:lstStyle/>
          <a:p>
            <a:r>
              <a:rPr lang="en-US" dirty="0"/>
              <a:t>Confusion matrix</a:t>
            </a:r>
          </a:p>
        </p:txBody>
      </p:sp>
      <p:pic>
        <p:nvPicPr>
          <p:cNvPr id="9" name="Content Placeholder 8">
            <a:extLst>
              <a:ext uri="{FF2B5EF4-FFF2-40B4-BE49-F238E27FC236}">
                <a16:creationId xmlns:a16="http://schemas.microsoft.com/office/drawing/2014/main" id="{38716183-1171-169D-D303-72683ECF36DA}"/>
              </a:ext>
            </a:extLst>
          </p:cNvPr>
          <p:cNvPicPr>
            <a:picLocks noGrp="1" noChangeAspect="1"/>
          </p:cNvPicPr>
          <p:nvPr>
            <p:ph idx="1"/>
          </p:nvPr>
        </p:nvPicPr>
        <p:blipFill>
          <a:blip r:embed="rId2"/>
          <a:stretch>
            <a:fillRect/>
          </a:stretch>
        </p:blipFill>
        <p:spPr>
          <a:xfrm>
            <a:off x="3919271" y="1973002"/>
            <a:ext cx="3829584" cy="3734321"/>
          </a:xfrm>
        </p:spPr>
      </p:pic>
    </p:spTree>
    <p:extLst>
      <p:ext uri="{BB962C8B-B14F-4D97-AF65-F5344CB8AC3E}">
        <p14:creationId xmlns:p14="http://schemas.microsoft.com/office/powerpoint/2010/main" val="29855326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AE936F-8C39-B305-F19A-8D11FC6259E6}"/>
              </a:ext>
            </a:extLst>
          </p:cNvPr>
          <p:cNvSpPr>
            <a:spLocks noGrp="1"/>
          </p:cNvSpPr>
          <p:nvPr>
            <p:ph type="dt" sz="half" idx="10"/>
          </p:nvPr>
        </p:nvSpPr>
        <p:spPr/>
        <p:txBody>
          <a:bodyPr/>
          <a:lstStyle/>
          <a:p>
            <a:r>
              <a:rPr lang="en-US" dirty="0"/>
              <a:t>17/5/2023</a:t>
            </a:r>
          </a:p>
        </p:txBody>
      </p:sp>
      <p:sp>
        <p:nvSpPr>
          <p:cNvPr id="3" name="Footer Placeholder 2">
            <a:extLst>
              <a:ext uri="{FF2B5EF4-FFF2-40B4-BE49-F238E27FC236}">
                <a16:creationId xmlns:a16="http://schemas.microsoft.com/office/drawing/2014/main" id="{73BE905D-281B-1985-886A-E5E78C05AEBF}"/>
              </a:ext>
            </a:extLst>
          </p:cNvPr>
          <p:cNvSpPr>
            <a:spLocks noGrp="1"/>
          </p:cNvSpPr>
          <p:nvPr>
            <p:ph type="ftr" sz="quarter" idx="11"/>
          </p:nvPr>
        </p:nvSpPr>
        <p:spPr/>
        <p:txBody>
          <a:bodyPr/>
          <a:lstStyle/>
          <a:p>
            <a:r>
              <a:rPr lang="en-US" dirty="0"/>
              <a:t>Stroke Classification</a:t>
            </a:r>
          </a:p>
        </p:txBody>
      </p:sp>
      <p:sp>
        <p:nvSpPr>
          <p:cNvPr id="4" name="Slide Number Placeholder 3">
            <a:extLst>
              <a:ext uri="{FF2B5EF4-FFF2-40B4-BE49-F238E27FC236}">
                <a16:creationId xmlns:a16="http://schemas.microsoft.com/office/drawing/2014/main" id="{49FF1748-BF35-4A26-4BBE-166FE4247A1B}"/>
              </a:ext>
            </a:extLst>
          </p:cNvPr>
          <p:cNvSpPr>
            <a:spLocks noGrp="1"/>
          </p:cNvSpPr>
          <p:nvPr>
            <p:ph type="sldNum" sz="quarter" idx="12"/>
          </p:nvPr>
        </p:nvSpPr>
        <p:spPr/>
        <p:txBody>
          <a:bodyPr/>
          <a:lstStyle/>
          <a:p>
            <a:fld id="{58FB4751-880F-D840-AAA9-3A15815CC996}" type="slidenum">
              <a:rPr lang="en-US" smtClean="0"/>
              <a:t>38</a:t>
            </a:fld>
            <a:endParaRPr lang="en-US" dirty="0"/>
          </a:p>
        </p:txBody>
      </p:sp>
      <p:sp>
        <p:nvSpPr>
          <p:cNvPr id="5" name="Title 4">
            <a:extLst>
              <a:ext uri="{FF2B5EF4-FFF2-40B4-BE49-F238E27FC236}">
                <a16:creationId xmlns:a16="http://schemas.microsoft.com/office/drawing/2014/main" id="{A06FB8B4-F76C-2263-EB65-8ACB16336B89}"/>
              </a:ext>
            </a:extLst>
          </p:cNvPr>
          <p:cNvSpPr>
            <a:spLocks noGrp="1"/>
          </p:cNvSpPr>
          <p:nvPr>
            <p:ph type="title"/>
          </p:nvPr>
        </p:nvSpPr>
        <p:spPr/>
        <p:txBody>
          <a:bodyPr/>
          <a:lstStyle/>
          <a:p>
            <a:r>
              <a:rPr lang="en-US" dirty="0"/>
              <a:t>AUC</a:t>
            </a:r>
          </a:p>
        </p:txBody>
      </p:sp>
      <p:pic>
        <p:nvPicPr>
          <p:cNvPr id="9" name="Content Placeholder 8">
            <a:extLst>
              <a:ext uri="{FF2B5EF4-FFF2-40B4-BE49-F238E27FC236}">
                <a16:creationId xmlns:a16="http://schemas.microsoft.com/office/drawing/2014/main" id="{E0D57E9B-656F-633F-2FBC-74844B1B68E6}"/>
              </a:ext>
            </a:extLst>
          </p:cNvPr>
          <p:cNvPicPr>
            <a:picLocks noGrp="1" noChangeAspect="1"/>
          </p:cNvPicPr>
          <p:nvPr>
            <p:ph idx="1"/>
          </p:nvPr>
        </p:nvPicPr>
        <p:blipFill>
          <a:blip r:embed="rId2"/>
          <a:stretch>
            <a:fillRect/>
          </a:stretch>
        </p:blipFill>
        <p:spPr>
          <a:xfrm>
            <a:off x="3343667" y="1901825"/>
            <a:ext cx="4980791" cy="3876675"/>
          </a:xfrm>
        </p:spPr>
      </p:pic>
    </p:spTree>
    <p:extLst>
      <p:ext uri="{BB962C8B-B14F-4D97-AF65-F5344CB8AC3E}">
        <p14:creationId xmlns:p14="http://schemas.microsoft.com/office/powerpoint/2010/main" val="22325131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2BD91-F167-8A4E-8412-CFC15634664E}"/>
              </a:ext>
            </a:extLst>
          </p:cNvPr>
          <p:cNvSpPr>
            <a:spLocks noGrp="1"/>
          </p:cNvSpPr>
          <p:nvPr>
            <p:ph type="title"/>
          </p:nvPr>
        </p:nvSpPr>
        <p:spPr>
          <a:xfrm>
            <a:off x="1576648" y="3244735"/>
            <a:ext cx="5073534" cy="1773555"/>
          </a:xfrm>
        </p:spPr>
        <p:txBody>
          <a:bodyPr/>
          <a:lstStyle/>
          <a:p>
            <a:r>
              <a:rPr lang="en-US" dirty="0"/>
              <a:t>The results of VGG16</a:t>
            </a:r>
          </a:p>
        </p:txBody>
      </p:sp>
    </p:spTree>
    <p:extLst>
      <p:ext uri="{BB962C8B-B14F-4D97-AF65-F5344CB8AC3E}">
        <p14:creationId xmlns:p14="http://schemas.microsoft.com/office/powerpoint/2010/main" val="2293516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Abstract</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1" y="1380744"/>
            <a:ext cx="4572000" cy="4482563"/>
          </a:xfrm>
        </p:spPr>
        <p:txBody>
          <a:bodyPr>
            <a:noAutofit/>
          </a:bodyPr>
          <a:lstStyle/>
          <a:p>
            <a:pPr algn="l"/>
            <a:r>
              <a:rPr lang="en-US" b="0" i="0" dirty="0">
                <a:effectLst/>
                <a:latin typeface="-apple-system"/>
              </a:rPr>
              <a:t>This project aims to develop a </a:t>
            </a:r>
            <a:r>
              <a:rPr lang="en-US" b="0" i="0" u="none" strike="noStrike" dirty="0">
                <a:effectLst/>
                <a:latin typeface="-apple-system"/>
              </a:rPr>
              <a:t>stroke classification system</a:t>
            </a:r>
            <a:r>
              <a:rPr lang="en-US" b="0" i="0" dirty="0">
                <a:effectLst/>
                <a:latin typeface="-apple-system"/>
              </a:rPr>
              <a:t> using </a:t>
            </a:r>
            <a:r>
              <a:rPr lang="en-US" b="0" i="0" u="none" strike="noStrike" dirty="0">
                <a:effectLst/>
                <a:latin typeface="-apple-system"/>
              </a:rPr>
              <a:t>Convolutional Neural</a:t>
            </a:r>
            <a:r>
              <a:rPr lang="en-US" b="0" i="0" dirty="0">
                <a:effectLst/>
                <a:latin typeface="-apple-system"/>
              </a:rPr>
              <a:t> Networks (CNNs) and transfer learning. Stroke is a leading cause of death and disability worldwide, and early detection and intervention can improve patient outcomes. The proposed system will take in medical imaging data such as </a:t>
            </a:r>
            <a:r>
              <a:rPr lang="en-US" b="0" i="0" u="none" strike="noStrike" dirty="0">
                <a:effectLst/>
                <a:latin typeface="-apple-system"/>
              </a:rPr>
              <a:t>CT</a:t>
            </a:r>
            <a:r>
              <a:rPr lang="en-US" b="0" i="0" dirty="0">
                <a:effectLst/>
                <a:latin typeface="-apple-system"/>
              </a:rPr>
              <a:t> or </a:t>
            </a:r>
            <a:r>
              <a:rPr lang="en-US" b="0" i="0" u="none" strike="noStrike" dirty="0">
                <a:effectLst/>
                <a:latin typeface="-apple-system"/>
              </a:rPr>
              <a:t>MRI scans</a:t>
            </a:r>
            <a:r>
              <a:rPr lang="en-US" b="0" i="0" dirty="0">
                <a:effectLst/>
                <a:latin typeface="-apple-system"/>
              </a:rPr>
              <a:t>, extract relevant features using </a:t>
            </a:r>
            <a:r>
              <a:rPr lang="en-US" b="0" i="0" u="none" strike="noStrike" dirty="0">
                <a:effectLst/>
                <a:latin typeface="-apple-system"/>
              </a:rPr>
              <a:t>image processing techniques</a:t>
            </a:r>
            <a:r>
              <a:rPr lang="en-US" b="0" i="0" dirty="0">
                <a:effectLst/>
                <a:latin typeface="-apple-system"/>
              </a:rPr>
              <a:t>, and feed them into a CNN for classification. The CNN will be trained on a large dataset of labeled stroke and non-stroke cases using transfer learning algorithms. The performance of the system will be evaluated using various metrics such as accuracy, precision, recall, and F1 score.</a:t>
            </a:r>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17/5/2023</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Stroke classification</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4</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03EE-D534-A0F9-1D48-48568C70A552}"/>
              </a:ext>
            </a:extLst>
          </p:cNvPr>
          <p:cNvSpPr>
            <a:spLocks noGrp="1"/>
          </p:cNvSpPr>
          <p:nvPr>
            <p:ph type="title"/>
          </p:nvPr>
        </p:nvSpPr>
        <p:spPr/>
        <p:txBody>
          <a:bodyPr/>
          <a:lstStyle/>
          <a:p>
            <a:r>
              <a:rPr lang="en-US" dirty="0">
                <a:latin typeface="Sagona Book" panose="020F0502020204030204" pitchFamily="34" charset="0"/>
              </a:rPr>
              <a:t>Training and validation accuracy</a:t>
            </a:r>
            <a:endParaRPr lang="en-US" dirty="0"/>
          </a:p>
        </p:txBody>
      </p:sp>
      <p:sp>
        <p:nvSpPr>
          <p:cNvPr id="4" name="Date Placeholder 3">
            <a:extLst>
              <a:ext uri="{FF2B5EF4-FFF2-40B4-BE49-F238E27FC236}">
                <a16:creationId xmlns:a16="http://schemas.microsoft.com/office/drawing/2014/main" id="{E55266F3-42D6-50C5-93B3-9C3CBF306CCD}"/>
              </a:ext>
            </a:extLst>
          </p:cNvPr>
          <p:cNvSpPr>
            <a:spLocks noGrp="1"/>
          </p:cNvSpPr>
          <p:nvPr>
            <p:ph type="dt" sz="half" idx="10"/>
          </p:nvPr>
        </p:nvSpPr>
        <p:spPr/>
        <p:txBody>
          <a:bodyPr/>
          <a:lstStyle/>
          <a:p>
            <a:r>
              <a:rPr lang="en-US" dirty="0"/>
              <a:t>17/5/2023</a:t>
            </a:r>
          </a:p>
        </p:txBody>
      </p:sp>
      <p:sp>
        <p:nvSpPr>
          <p:cNvPr id="5" name="Footer Placeholder 4">
            <a:extLst>
              <a:ext uri="{FF2B5EF4-FFF2-40B4-BE49-F238E27FC236}">
                <a16:creationId xmlns:a16="http://schemas.microsoft.com/office/drawing/2014/main" id="{E1514C25-D6EC-60DD-8BDB-37FD55040916}"/>
              </a:ext>
            </a:extLst>
          </p:cNvPr>
          <p:cNvSpPr>
            <a:spLocks noGrp="1"/>
          </p:cNvSpPr>
          <p:nvPr>
            <p:ph type="ftr" sz="quarter" idx="11"/>
          </p:nvPr>
        </p:nvSpPr>
        <p:spPr/>
        <p:txBody>
          <a:bodyPr/>
          <a:lstStyle/>
          <a:p>
            <a:r>
              <a:rPr lang="en-US" dirty="0"/>
              <a:t>Stroke Classification</a:t>
            </a:r>
          </a:p>
        </p:txBody>
      </p:sp>
      <p:sp>
        <p:nvSpPr>
          <p:cNvPr id="6" name="Slide Number Placeholder 5">
            <a:extLst>
              <a:ext uri="{FF2B5EF4-FFF2-40B4-BE49-F238E27FC236}">
                <a16:creationId xmlns:a16="http://schemas.microsoft.com/office/drawing/2014/main" id="{97F2C095-3E86-AF07-F6BA-9ACACE1B1F94}"/>
              </a:ext>
            </a:extLst>
          </p:cNvPr>
          <p:cNvSpPr>
            <a:spLocks noGrp="1"/>
          </p:cNvSpPr>
          <p:nvPr>
            <p:ph type="sldNum" sz="quarter" idx="12"/>
          </p:nvPr>
        </p:nvSpPr>
        <p:spPr/>
        <p:txBody>
          <a:bodyPr/>
          <a:lstStyle/>
          <a:p>
            <a:fld id="{58FB4751-880F-D840-AAA9-3A15815CC996}" type="slidenum">
              <a:rPr lang="en-US" smtClean="0"/>
              <a:t>40</a:t>
            </a:fld>
            <a:endParaRPr lang="en-US" dirty="0"/>
          </a:p>
        </p:txBody>
      </p:sp>
      <p:pic>
        <p:nvPicPr>
          <p:cNvPr id="10" name="Content Placeholder 9">
            <a:extLst>
              <a:ext uri="{FF2B5EF4-FFF2-40B4-BE49-F238E27FC236}">
                <a16:creationId xmlns:a16="http://schemas.microsoft.com/office/drawing/2014/main" id="{63E600AD-F716-321A-88D2-39C6622343D1}"/>
              </a:ext>
            </a:extLst>
          </p:cNvPr>
          <p:cNvPicPr>
            <a:picLocks noGrp="1" noChangeAspect="1"/>
          </p:cNvPicPr>
          <p:nvPr>
            <p:ph idx="1"/>
          </p:nvPr>
        </p:nvPicPr>
        <p:blipFill>
          <a:blip r:embed="rId2"/>
          <a:stretch>
            <a:fillRect/>
          </a:stretch>
        </p:blipFill>
        <p:spPr>
          <a:xfrm>
            <a:off x="2799824" y="1901825"/>
            <a:ext cx="4915953" cy="3876675"/>
          </a:xfrm>
        </p:spPr>
      </p:pic>
    </p:spTree>
    <p:extLst>
      <p:ext uri="{BB962C8B-B14F-4D97-AF65-F5344CB8AC3E}">
        <p14:creationId xmlns:p14="http://schemas.microsoft.com/office/powerpoint/2010/main" val="18106174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CFACE-DE3F-8C98-287F-A12346B9FC14}"/>
              </a:ext>
            </a:extLst>
          </p:cNvPr>
          <p:cNvSpPr>
            <a:spLocks noGrp="1"/>
          </p:cNvSpPr>
          <p:nvPr>
            <p:ph type="title"/>
          </p:nvPr>
        </p:nvSpPr>
        <p:spPr/>
        <p:txBody>
          <a:bodyPr/>
          <a:lstStyle/>
          <a:p>
            <a:r>
              <a:rPr lang="en-US" dirty="0"/>
              <a:t>Training and validation loss</a:t>
            </a:r>
          </a:p>
        </p:txBody>
      </p:sp>
      <p:sp>
        <p:nvSpPr>
          <p:cNvPr id="4" name="Date Placeholder 3">
            <a:extLst>
              <a:ext uri="{FF2B5EF4-FFF2-40B4-BE49-F238E27FC236}">
                <a16:creationId xmlns:a16="http://schemas.microsoft.com/office/drawing/2014/main" id="{67B93237-FFE8-DF9F-CA94-0E93D49E7F2E}"/>
              </a:ext>
            </a:extLst>
          </p:cNvPr>
          <p:cNvSpPr>
            <a:spLocks noGrp="1"/>
          </p:cNvSpPr>
          <p:nvPr>
            <p:ph type="dt" sz="half" idx="10"/>
          </p:nvPr>
        </p:nvSpPr>
        <p:spPr/>
        <p:txBody>
          <a:bodyPr/>
          <a:lstStyle/>
          <a:p>
            <a:r>
              <a:rPr lang="en-US" dirty="0"/>
              <a:t>17/5/2023</a:t>
            </a:r>
          </a:p>
        </p:txBody>
      </p:sp>
      <p:sp>
        <p:nvSpPr>
          <p:cNvPr id="5" name="Footer Placeholder 4">
            <a:extLst>
              <a:ext uri="{FF2B5EF4-FFF2-40B4-BE49-F238E27FC236}">
                <a16:creationId xmlns:a16="http://schemas.microsoft.com/office/drawing/2014/main" id="{15B78852-81AB-4AF0-590C-9C8E97F991F8}"/>
              </a:ext>
            </a:extLst>
          </p:cNvPr>
          <p:cNvSpPr>
            <a:spLocks noGrp="1"/>
          </p:cNvSpPr>
          <p:nvPr>
            <p:ph type="ftr" sz="quarter" idx="11"/>
          </p:nvPr>
        </p:nvSpPr>
        <p:spPr>
          <a:xfrm>
            <a:off x="4376928" y="6464808"/>
            <a:ext cx="3438144" cy="310896"/>
          </a:xfrm>
        </p:spPr>
        <p:txBody>
          <a:bodyPr/>
          <a:lstStyle/>
          <a:p>
            <a:r>
              <a:rPr lang="en-US" dirty="0"/>
              <a:t>Stroke Classification</a:t>
            </a:r>
          </a:p>
        </p:txBody>
      </p:sp>
      <p:sp>
        <p:nvSpPr>
          <p:cNvPr id="6" name="Slide Number Placeholder 5">
            <a:extLst>
              <a:ext uri="{FF2B5EF4-FFF2-40B4-BE49-F238E27FC236}">
                <a16:creationId xmlns:a16="http://schemas.microsoft.com/office/drawing/2014/main" id="{7653628E-5B15-73FB-6D94-70FEA2D30662}"/>
              </a:ext>
            </a:extLst>
          </p:cNvPr>
          <p:cNvSpPr>
            <a:spLocks noGrp="1"/>
          </p:cNvSpPr>
          <p:nvPr>
            <p:ph type="sldNum" sz="quarter" idx="12"/>
          </p:nvPr>
        </p:nvSpPr>
        <p:spPr/>
        <p:txBody>
          <a:bodyPr/>
          <a:lstStyle/>
          <a:p>
            <a:fld id="{58FB4751-880F-D840-AAA9-3A15815CC996}" type="slidenum">
              <a:rPr lang="en-US" smtClean="0"/>
              <a:t>41</a:t>
            </a:fld>
            <a:endParaRPr lang="en-US" dirty="0"/>
          </a:p>
        </p:txBody>
      </p:sp>
      <p:pic>
        <p:nvPicPr>
          <p:cNvPr id="9" name="Content Placeholder 8">
            <a:extLst>
              <a:ext uri="{FF2B5EF4-FFF2-40B4-BE49-F238E27FC236}">
                <a16:creationId xmlns:a16="http://schemas.microsoft.com/office/drawing/2014/main" id="{4C02CA96-1934-B131-1CD0-FE7716BA041E}"/>
              </a:ext>
            </a:extLst>
          </p:cNvPr>
          <p:cNvPicPr>
            <a:picLocks noGrp="1" noChangeAspect="1"/>
          </p:cNvPicPr>
          <p:nvPr>
            <p:ph idx="1"/>
          </p:nvPr>
        </p:nvPicPr>
        <p:blipFill>
          <a:blip r:embed="rId2"/>
          <a:stretch>
            <a:fillRect/>
          </a:stretch>
        </p:blipFill>
        <p:spPr>
          <a:xfrm>
            <a:off x="2902660" y="1901825"/>
            <a:ext cx="4710281" cy="3876675"/>
          </a:xfrm>
        </p:spPr>
      </p:pic>
    </p:spTree>
    <p:extLst>
      <p:ext uri="{BB962C8B-B14F-4D97-AF65-F5344CB8AC3E}">
        <p14:creationId xmlns:p14="http://schemas.microsoft.com/office/powerpoint/2010/main" val="26591824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296AA3-AB42-E634-73A3-103AA5A3B23E}"/>
              </a:ext>
            </a:extLst>
          </p:cNvPr>
          <p:cNvSpPr>
            <a:spLocks noGrp="1"/>
          </p:cNvSpPr>
          <p:nvPr>
            <p:ph type="dt" sz="half" idx="10"/>
          </p:nvPr>
        </p:nvSpPr>
        <p:spPr/>
        <p:txBody>
          <a:bodyPr/>
          <a:lstStyle/>
          <a:p>
            <a:r>
              <a:rPr lang="en-US" dirty="0"/>
              <a:t>17/5/2023</a:t>
            </a:r>
          </a:p>
        </p:txBody>
      </p:sp>
      <p:sp>
        <p:nvSpPr>
          <p:cNvPr id="3" name="Footer Placeholder 2">
            <a:extLst>
              <a:ext uri="{FF2B5EF4-FFF2-40B4-BE49-F238E27FC236}">
                <a16:creationId xmlns:a16="http://schemas.microsoft.com/office/drawing/2014/main" id="{8338ECCB-DC7D-7CA0-7FFB-CA198FD92583}"/>
              </a:ext>
            </a:extLst>
          </p:cNvPr>
          <p:cNvSpPr>
            <a:spLocks noGrp="1"/>
          </p:cNvSpPr>
          <p:nvPr>
            <p:ph type="ftr" sz="quarter" idx="11"/>
          </p:nvPr>
        </p:nvSpPr>
        <p:spPr/>
        <p:txBody>
          <a:bodyPr/>
          <a:lstStyle/>
          <a:p>
            <a:r>
              <a:rPr lang="en-US" dirty="0"/>
              <a:t>Stroke Classification</a:t>
            </a:r>
          </a:p>
        </p:txBody>
      </p:sp>
      <p:sp>
        <p:nvSpPr>
          <p:cNvPr id="4" name="Slide Number Placeholder 3">
            <a:extLst>
              <a:ext uri="{FF2B5EF4-FFF2-40B4-BE49-F238E27FC236}">
                <a16:creationId xmlns:a16="http://schemas.microsoft.com/office/drawing/2014/main" id="{522253B9-725C-DC80-C807-3A216CF4A30D}"/>
              </a:ext>
            </a:extLst>
          </p:cNvPr>
          <p:cNvSpPr>
            <a:spLocks noGrp="1"/>
          </p:cNvSpPr>
          <p:nvPr>
            <p:ph type="sldNum" sz="quarter" idx="12"/>
          </p:nvPr>
        </p:nvSpPr>
        <p:spPr/>
        <p:txBody>
          <a:bodyPr/>
          <a:lstStyle/>
          <a:p>
            <a:fld id="{58FB4751-880F-D840-AAA9-3A15815CC996}" type="slidenum">
              <a:rPr lang="en-US" smtClean="0"/>
              <a:t>42</a:t>
            </a:fld>
            <a:endParaRPr lang="en-US" dirty="0"/>
          </a:p>
        </p:txBody>
      </p:sp>
      <p:sp>
        <p:nvSpPr>
          <p:cNvPr id="5" name="Title 4">
            <a:extLst>
              <a:ext uri="{FF2B5EF4-FFF2-40B4-BE49-F238E27FC236}">
                <a16:creationId xmlns:a16="http://schemas.microsoft.com/office/drawing/2014/main" id="{4F890A5F-449D-6F4B-A2CB-53F5C7589105}"/>
              </a:ext>
            </a:extLst>
          </p:cNvPr>
          <p:cNvSpPr>
            <a:spLocks noGrp="1"/>
          </p:cNvSpPr>
          <p:nvPr>
            <p:ph type="title"/>
          </p:nvPr>
        </p:nvSpPr>
        <p:spPr/>
        <p:txBody>
          <a:bodyPr/>
          <a:lstStyle/>
          <a:p>
            <a:r>
              <a:rPr lang="en-US" dirty="0"/>
              <a:t>Confusion matrix</a:t>
            </a:r>
          </a:p>
        </p:txBody>
      </p:sp>
      <p:pic>
        <p:nvPicPr>
          <p:cNvPr id="9" name="Content Placeholder 8">
            <a:extLst>
              <a:ext uri="{FF2B5EF4-FFF2-40B4-BE49-F238E27FC236}">
                <a16:creationId xmlns:a16="http://schemas.microsoft.com/office/drawing/2014/main" id="{38716183-1171-169D-D303-72683ECF36DA}"/>
              </a:ext>
            </a:extLst>
          </p:cNvPr>
          <p:cNvPicPr>
            <a:picLocks noGrp="1" noChangeAspect="1"/>
          </p:cNvPicPr>
          <p:nvPr>
            <p:ph idx="1"/>
          </p:nvPr>
        </p:nvPicPr>
        <p:blipFill>
          <a:blip r:embed="rId2"/>
          <a:stretch>
            <a:fillRect/>
          </a:stretch>
        </p:blipFill>
        <p:spPr>
          <a:xfrm>
            <a:off x="3919271" y="1973002"/>
            <a:ext cx="3829584" cy="3734321"/>
          </a:xfrm>
        </p:spPr>
      </p:pic>
    </p:spTree>
    <p:extLst>
      <p:ext uri="{BB962C8B-B14F-4D97-AF65-F5344CB8AC3E}">
        <p14:creationId xmlns:p14="http://schemas.microsoft.com/office/powerpoint/2010/main" val="39635854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AE936F-8C39-B305-F19A-8D11FC6259E6}"/>
              </a:ext>
            </a:extLst>
          </p:cNvPr>
          <p:cNvSpPr>
            <a:spLocks noGrp="1"/>
          </p:cNvSpPr>
          <p:nvPr>
            <p:ph type="dt" sz="half" idx="10"/>
          </p:nvPr>
        </p:nvSpPr>
        <p:spPr/>
        <p:txBody>
          <a:bodyPr/>
          <a:lstStyle/>
          <a:p>
            <a:r>
              <a:rPr lang="en-US" dirty="0"/>
              <a:t>17/5/2023</a:t>
            </a:r>
          </a:p>
        </p:txBody>
      </p:sp>
      <p:sp>
        <p:nvSpPr>
          <p:cNvPr id="3" name="Footer Placeholder 2">
            <a:extLst>
              <a:ext uri="{FF2B5EF4-FFF2-40B4-BE49-F238E27FC236}">
                <a16:creationId xmlns:a16="http://schemas.microsoft.com/office/drawing/2014/main" id="{73BE905D-281B-1985-886A-E5E78C05AEBF}"/>
              </a:ext>
            </a:extLst>
          </p:cNvPr>
          <p:cNvSpPr>
            <a:spLocks noGrp="1"/>
          </p:cNvSpPr>
          <p:nvPr>
            <p:ph type="ftr" sz="quarter" idx="11"/>
          </p:nvPr>
        </p:nvSpPr>
        <p:spPr/>
        <p:txBody>
          <a:bodyPr/>
          <a:lstStyle/>
          <a:p>
            <a:r>
              <a:rPr lang="en-US" dirty="0"/>
              <a:t>Stroke Classification</a:t>
            </a:r>
          </a:p>
        </p:txBody>
      </p:sp>
      <p:sp>
        <p:nvSpPr>
          <p:cNvPr id="4" name="Slide Number Placeholder 3">
            <a:extLst>
              <a:ext uri="{FF2B5EF4-FFF2-40B4-BE49-F238E27FC236}">
                <a16:creationId xmlns:a16="http://schemas.microsoft.com/office/drawing/2014/main" id="{49FF1748-BF35-4A26-4BBE-166FE4247A1B}"/>
              </a:ext>
            </a:extLst>
          </p:cNvPr>
          <p:cNvSpPr>
            <a:spLocks noGrp="1"/>
          </p:cNvSpPr>
          <p:nvPr>
            <p:ph type="sldNum" sz="quarter" idx="12"/>
          </p:nvPr>
        </p:nvSpPr>
        <p:spPr/>
        <p:txBody>
          <a:bodyPr/>
          <a:lstStyle/>
          <a:p>
            <a:fld id="{58FB4751-880F-D840-AAA9-3A15815CC996}" type="slidenum">
              <a:rPr lang="en-US" smtClean="0"/>
              <a:t>43</a:t>
            </a:fld>
            <a:endParaRPr lang="en-US" dirty="0"/>
          </a:p>
        </p:txBody>
      </p:sp>
      <p:sp>
        <p:nvSpPr>
          <p:cNvPr id="5" name="Title 4">
            <a:extLst>
              <a:ext uri="{FF2B5EF4-FFF2-40B4-BE49-F238E27FC236}">
                <a16:creationId xmlns:a16="http://schemas.microsoft.com/office/drawing/2014/main" id="{A06FB8B4-F76C-2263-EB65-8ACB16336B89}"/>
              </a:ext>
            </a:extLst>
          </p:cNvPr>
          <p:cNvSpPr>
            <a:spLocks noGrp="1"/>
          </p:cNvSpPr>
          <p:nvPr>
            <p:ph type="title"/>
          </p:nvPr>
        </p:nvSpPr>
        <p:spPr/>
        <p:txBody>
          <a:bodyPr/>
          <a:lstStyle/>
          <a:p>
            <a:r>
              <a:rPr lang="en-US" dirty="0"/>
              <a:t>AUC</a:t>
            </a:r>
          </a:p>
        </p:txBody>
      </p:sp>
      <p:pic>
        <p:nvPicPr>
          <p:cNvPr id="10" name="Content Placeholder 9">
            <a:extLst>
              <a:ext uri="{FF2B5EF4-FFF2-40B4-BE49-F238E27FC236}">
                <a16:creationId xmlns:a16="http://schemas.microsoft.com/office/drawing/2014/main" id="{DB879AE4-930D-6A81-DA53-E8D443C154C4}"/>
              </a:ext>
            </a:extLst>
          </p:cNvPr>
          <p:cNvPicPr>
            <a:picLocks noGrp="1" noChangeAspect="1"/>
          </p:cNvPicPr>
          <p:nvPr>
            <p:ph idx="1"/>
          </p:nvPr>
        </p:nvPicPr>
        <p:blipFill>
          <a:blip r:embed="rId2"/>
          <a:stretch>
            <a:fillRect/>
          </a:stretch>
        </p:blipFill>
        <p:spPr>
          <a:xfrm>
            <a:off x="3358447" y="1901825"/>
            <a:ext cx="4951232" cy="3876675"/>
          </a:xfrm>
        </p:spPr>
      </p:pic>
    </p:spTree>
    <p:extLst>
      <p:ext uri="{BB962C8B-B14F-4D97-AF65-F5344CB8AC3E}">
        <p14:creationId xmlns:p14="http://schemas.microsoft.com/office/powerpoint/2010/main" val="41909331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2BD91-F167-8A4E-8412-CFC15634664E}"/>
              </a:ext>
            </a:extLst>
          </p:cNvPr>
          <p:cNvSpPr>
            <a:spLocks noGrp="1"/>
          </p:cNvSpPr>
          <p:nvPr>
            <p:ph type="title"/>
          </p:nvPr>
        </p:nvSpPr>
        <p:spPr>
          <a:xfrm>
            <a:off x="1313410" y="4020589"/>
            <a:ext cx="5572297" cy="1773555"/>
          </a:xfrm>
        </p:spPr>
        <p:txBody>
          <a:bodyPr/>
          <a:lstStyle/>
          <a:p>
            <a:r>
              <a:rPr lang="en-US" dirty="0"/>
              <a:t>The results of EfficientNetB1</a:t>
            </a:r>
            <a:br>
              <a:rPr lang="en-US" dirty="0"/>
            </a:br>
            <a:endParaRPr lang="en-US" dirty="0"/>
          </a:p>
        </p:txBody>
      </p:sp>
    </p:spTree>
    <p:extLst>
      <p:ext uri="{BB962C8B-B14F-4D97-AF65-F5344CB8AC3E}">
        <p14:creationId xmlns:p14="http://schemas.microsoft.com/office/powerpoint/2010/main" val="9039109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03EE-D534-A0F9-1D48-48568C70A552}"/>
              </a:ext>
            </a:extLst>
          </p:cNvPr>
          <p:cNvSpPr>
            <a:spLocks noGrp="1"/>
          </p:cNvSpPr>
          <p:nvPr>
            <p:ph type="title"/>
          </p:nvPr>
        </p:nvSpPr>
        <p:spPr/>
        <p:txBody>
          <a:bodyPr/>
          <a:lstStyle/>
          <a:p>
            <a:r>
              <a:rPr lang="en-US" dirty="0">
                <a:latin typeface="Sagona Book" panose="020F0502020204030204" pitchFamily="34" charset="0"/>
              </a:rPr>
              <a:t>Training and validation accuracy</a:t>
            </a:r>
            <a:endParaRPr lang="en-US" dirty="0"/>
          </a:p>
        </p:txBody>
      </p:sp>
      <p:sp>
        <p:nvSpPr>
          <p:cNvPr id="4" name="Date Placeholder 3">
            <a:extLst>
              <a:ext uri="{FF2B5EF4-FFF2-40B4-BE49-F238E27FC236}">
                <a16:creationId xmlns:a16="http://schemas.microsoft.com/office/drawing/2014/main" id="{E55266F3-42D6-50C5-93B3-9C3CBF306CCD}"/>
              </a:ext>
            </a:extLst>
          </p:cNvPr>
          <p:cNvSpPr>
            <a:spLocks noGrp="1"/>
          </p:cNvSpPr>
          <p:nvPr>
            <p:ph type="dt" sz="half" idx="10"/>
          </p:nvPr>
        </p:nvSpPr>
        <p:spPr/>
        <p:txBody>
          <a:bodyPr/>
          <a:lstStyle/>
          <a:p>
            <a:r>
              <a:rPr lang="en-US" dirty="0"/>
              <a:t>17/5/2023</a:t>
            </a:r>
          </a:p>
        </p:txBody>
      </p:sp>
      <p:sp>
        <p:nvSpPr>
          <p:cNvPr id="5" name="Footer Placeholder 4">
            <a:extLst>
              <a:ext uri="{FF2B5EF4-FFF2-40B4-BE49-F238E27FC236}">
                <a16:creationId xmlns:a16="http://schemas.microsoft.com/office/drawing/2014/main" id="{E1514C25-D6EC-60DD-8BDB-37FD55040916}"/>
              </a:ext>
            </a:extLst>
          </p:cNvPr>
          <p:cNvSpPr>
            <a:spLocks noGrp="1"/>
          </p:cNvSpPr>
          <p:nvPr>
            <p:ph type="ftr" sz="quarter" idx="11"/>
          </p:nvPr>
        </p:nvSpPr>
        <p:spPr/>
        <p:txBody>
          <a:bodyPr/>
          <a:lstStyle/>
          <a:p>
            <a:r>
              <a:rPr lang="en-US" dirty="0"/>
              <a:t>Stroke Classification</a:t>
            </a:r>
          </a:p>
        </p:txBody>
      </p:sp>
      <p:sp>
        <p:nvSpPr>
          <p:cNvPr id="6" name="Slide Number Placeholder 5">
            <a:extLst>
              <a:ext uri="{FF2B5EF4-FFF2-40B4-BE49-F238E27FC236}">
                <a16:creationId xmlns:a16="http://schemas.microsoft.com/office/drawing/2014/main" id="{97F2C095-3E86-AF07-F6BA-9ACACE1B1F94}"/>
              </a:ext>
            </a:extLst>
          </p:cNvPr>
          <p:cNvSpPr>
            <a:spLocks noGrp="1"/>
          </p:cNvSpPr>
          <p:nvPr>
            <p:ph type="sldNum" sz="quarter" idx="12"/>
          </p:nvPr>
        </p:nvSpPr>
        <p:spPr/>
        <p:txBody>
          <a:bodyPr/>
          <a:lstStyle/>
          <a:p>
            <a:fld id="{58FB4751-880F-D840-AAA9-3A15815CC996}" type="slidenum">
              <a:rPr lang="en-US" smtClean="0"/>
              <a:t>45</a:t>
            </a:fld>
            <a:endParaRPr lang="en-US" dirty="0"/>
          </a:p>
        </p:txBody>
      </p:sp>
      <p:pic>
        <p:nvPicPr>
          <p:cNvPr id="9" name="Content Placeholder 8">
            <a:extLst>
              <a:ext uri="{FF2B5EF4-FFF2-40B4-BE49-F238E27FC236}">
                <a16:creationId xmlns:a16="http://schemas.microsoft.com/office/drawing/2014/main" id="{B859DBB5-3AAF-93B5-5D26-528188640EC4}"/>
              </a:ext>
            </a:extLst>
          </p:cNvPr>
          <p:cNvPicPr>
            <a:picLocks noGrp="1" noChangeAspect="1"/>
          </p:cNvPicPr>
          <p:nvPr>
            <p:ph idx="1"/>
          </p:nvPr>
        </p:nvPicPr>
        <p:blipFill>
          <a:blip r:embed="rId2"/>
          <a:stretch>
            <a:fillRect/>
          </a:stretch>
        </p:blipFill>
        <p:spPr>
          <a:xfrm>
            <a:off x="2781941" y="1901825"/>
            <a:ext cx="4951718" cy="3876675"/>
          </a:xfrm>
        </p:spPr>
      </p:pic>
    </p:spTree>
    <p:extLst>
      <p:ext uri="{BB962C8B-B14F-4D97-AF65-F5344CB8AC3E}">
        <p14:creationId xmlns:p14="http://schemas.microsoft.com/office/powerpoint/2010/main" val="22267900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CFACE-DE3F-8C98-287F-A12346B9FC14}"/>
              </a:ext>
            </a:extLst>
          </p:cNvPr>
          <p:cNvSpPr>
            <a:spLocks noGrp="1"/>
          </p:cNvSpPr>
          <p:nvPr>
            <p:ph type="title"/>
          </p:nvPr>
        </p:nvSpPr>
        <p:spPr/>
        <p:txBody>
          <a:bodyPr/>
          <a:lstStyle/>
          <a:p>
            <a:r>
              <a:rPr lang="en-US" dirty="0"/>
              <a:t>Training and validation loss</a:t>
            </a:r>
          </a:p>
        </p:txBody>
      </p:sp>
      <p:sp>
        <p:nvSpPr>
          <p:cNvPr id="4" name="Date Placeholder 3">
            <a:extLst>
              <a:ext uri="{FF2B5EF4-FFF2-40B4-BE49-F238E27FC236}">
                <a16:creationId xmlns:a16="http://schemas.microsoft.com/office/drawing/2014/main" id="{67B93237-FFE8-DF9F-CA94-0E93D49E7F2E}"/>
              </a:ext>
            </a:extLst>
          </p:cNvPr>
          <p:cNvSpPr>
            <a:spLocks noGrp="1"/>
          </p:cNvSpPr>
          <p:nvPr>
            <p:ph type="dt" sz="half" idx="10"/>
          </p:nvPr>
        </p:nvSpPr>
        <p:spPr/>
        <p:txBody>
          <a:bodyPr/>
          <a:lstStyle/>
          <a:p>
            <a:r>
              <a:rPr lang="en-US" dirty="0"/>
              <a:t>17/5/2023</a:t>
            </a:r>
          </a:p>
        </p:txBody>
      </p:sp>
      <p:sp>
        <p:nvSpPr>
          <p:cNvPr id="5" name="Footer Placeholder 4">
            <a:extLst>
              <a:ext uri="{FF2B5EF4-FFF2-40B4-BE49-F238E27FC236}">
                <a16:creationId xmlns:a16="http://schemas.microsoft.com/office/drawing/2014/main" id="{15B78852-81AB-4AF0-590C-9C8E97F991F8}"/>
              </a:ext>
            </a:extLst>
          </p:cNvPr>
          <p:cNvSpPr>
            <a:spLocks noGrp="1"/>
          </p:cNvSpPr>
          <p:nvPr>
            <p:ph type="ftr" sz="quarter" idx="11"/>
          </p:nvPr>
        </p:nvSpPr>
        <p:spPr>
          <a:xfrm>
            <a:off x="4376928" y="6464808"/>
            <a:ext cx="3438144" cy="310896"/>
          </a:xfrm>
        </p:spPr>
        <p:txBody>
          <a:bodyPr/>
          <a:lstStyle/>
          <a:p>
            <a:r>
              <a:rPr lang="en-US" dirty="0"/>
              <a:t>Stroke Classification</a:t>
            </a:r>
          </a:p>
        </p:txBody>
      </p:sp>
      <p:sp>
        <p:nvSpPr>
          <p:cNvPr id="6" name="Slide Number Placeholder 5">
            <a:extLst>
              <a:ext uri="{FF2B5EF4-FFF2-40B4-BE49-F238E27FC236}">
                <a16:creationId xmlns:a16="http://schemas.microsoft.com/office/drawing/2014/main" id="{7653628E-5B15-73FB-6D94-70FEA2D30662}"/>
              </a:ext>
            </a:extLst>
          </p:cNvPr>
          <p:cNvSpPr>
            <a:spLocks noGrp="1"/>
          </p:cNvSpPr>
          <p:nvPr>
            <p:ph type="sldNum" sz="quarter" idx="12"/>
          </p:nvPr>
        </p:nvSpPr>
        <p:spPr/>
        <p:txBody>
          <a:bodyPr/>
          <a:lstStyle/>
          <a:p>
            <a:fld id="{58FB4751-880F-D840-AAA9-3A15815CC996}" type="slidenum">
              <a:rPr lang="en-US" smtClean="0"/>
              <a:t>46</a:t>
            </a:fld>
            <a:endParaRPr lang="en-US" dirty="0"/>
          </a:p>
        </p:txBody>
      </p:sp>
      <p:pic>
        <p:nvPicPr>
          <p:cNvPr id="10" name="Content Placeholder 9">
            <a:extLst>
              <a:ext uri="{FF2B5EF4-FFF2-40B4-BE49-F238E27FC236}">
                <a16:creationId xmlns:a16="http://schemas.microsoft.com/office/drawing/2014/main" id="{4232387E-0C3D-F6F0-E3CD-908DC18B77A3}"/>
              </a:ext>
            </a:extLst>
          </p:cNvPr>
          <p:cNvPicPr>
            <a:picLocks noGrp="1" noChangeAspect="1"/>
          </p:cNvPicPr>
          <p:nvPr>
            <p:ph idx="1"/>
          </p:nvPr>
        </p:nvPicPr>
        <p:blipFill>
          <a:blip r:embed="rId2"/>
          <a:stretch>
            <a:fillRect/>
          </a:stretch>
        </p:blipFill>
        <p:spPr>
          <a:xfrm>
            <a:off x="2892710" y="1901825"/>
            <a:ext cx="4730181" cy="3876675"/>
          </a:xfrm>
        </p:spPr>
      </p:pic>
    </p:spTree>
    <p:extLst>
      <p:ext uri="{BB962C8B-B14F-4D97-AF65-F5344CB8AC3E}">
        <p14:creationId xmlns:p14="http://schemas.microsoft.com/office/powerpoint/2010/main" val="25932296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296AA3-AB42-E634-73A3-103AA5A3B23E}"/>
              </a:ext>
            </a:extLst>
          </p:cNvPr>
          <p:cNvSpPr>
            <a:spLocks noGrp="1"/>
          </p:cNvSpPr>
          <p:nvPr>
            <p:ph type="dt" sz="half" idx="10"/>
          </p:nvPr>
        </p:nvSpPr>
        <p:spPr/>
        <p:txBody>
          <a:bodyPr/>
          <a:lstStyle/>
          <a:p>
            <a:r>
              <a:rPr lang="en-US" dirty="0"/>
              <a:t>17/5/2023</a:t>
            </a:r>
          </a:p>
        </p:txBody>
      </p:sp>
      <p:sp>
        <p:nvSpPr>
          <p:cNvPr id="3" name="Footer Placeholder 2">
            <a:extLst>
              <a:ext uri="{FF2B5EF4-FFF2-40B4-BE49-F238E27FC236}">
                <a16:creationId xmlns:a16="http://schemas.microsoft.com/office/drawing/2014/main" id="{8338ECCB-DC7D-7CA0-7FFB-CA198FD92583}"/>
              </a:ext>
            </a:extLst>
          </p:cNvPr>
          <p:cNvSpPr>
            <a:spLocks noGrp="1"/>
          </p:cNvSpPr>
          <p:nvPr>
            <p:ph type="ftr" sz="quarter" idx="11"/>
          </p:nvPr>
        </p:nvSpPr>
        <p:spPr/>
        <p:txBody>
          <a:bodyPr/>
          <a:lstStyle/>
          <a:p>
            <a:r>
              <a:rPr lang="en-US" dirty="0"/>
              <a:t>Stroke Classification</a:t>
            </a:r>
          </a:p>
        </p:txBody>
      </p:sp>
      <p:sp>
        <p:nvSpPr>
          <p:cNvPr id="4" name="Slide Number Placeholder 3">
            <a:extLst>
              <a:ext uri="{FF2B5EF4-FFF2-40B4-BE49-F238E27FC236}">
                <a16:creationId xmlns:a16="http://schemas.microsoft.com/office/drawing/2014/main" id="{522253B9-725C-DC80-C807-3A216CF4A30D}"/>
              </a:ext>
            </a:extLst>
          </p:cNvPr>
          <p:cNvSpPr>
            <a:spLocks noGrp="1"/>
          </p:cNvSpPr>
          <p:nvPr>
            <p:ph type="sldNum" sz="quarter" idx="12"/>
          </p:nvPr>
        </p:nvSpPr>
        <p:spPr/>
        <p:txBody>
          <a:bodyPr/>
          <a:lstStyle/>
          <a:p>
            <a:fld id="{58FB4751-880F-D840-AAA9-3A15815CC996}" type="slidenum">
              <a:rPr lang="en-US" smtClean="0"/>
              <a:t>47</a:t>
            </a:fld>
            <a:endParaRPr lang="en-US" dirty="0"/>
          </a:p>
        </p:txBody>
      </p:sp>
      <p:sp>
        <p:nvSpPr>
          <p:cNvPr id="5" name="Title 4">
            <a:extLst>
              <a:ext uri="{FF2B5EF4-FFF2-40B4-BE49-F238E27FC236}">
                <a16:creationId xmlns:a16="http://schemas.microsoft.com/office/drawing/2014/main" id="{4F890A5F-449D-6F4B-A2CB-53F5C7589105}"/>
              </a:ext>
            </a:extLst>
          </p:cNvPr>
          <p:cNvSpPr>
            <a:spLocks noGrp="1"/>
          </p:cNvSpPr>
          <p:nvPr>
            <p:ph type="title"/>
          </p:nvPr>
        </p:nvSpPr>
        <p:spPr/>
        <p:txBody>
          <a:bodyPr/>
          <a:lstStyle/>
          <a:p>
            <a:r>
              <a:rPr lang="en-US" dirty="0"/>
              <a:t>Confusion matrix</a:t>
            </a:r>
          </a:p>
        </p:txBody>
      </p:sp>
      <p:pic>
        <p:nvPicPr>
          <p:cNvPr id="9" name="Content Placeholder 8">
            <a:extLst>
              <a:ext uri="{FF2B5EF4-FFF2-40B4-BE49-F238E27FC236}">
                <a16:creationId xmlns:a16="http://schemas.microsoft.com/office/drawing/2014/main" id="{38716183-1171-169D-D303-72683ECF36DA}"/>
              </a:ext>
            </a:extLst>
          </p:cNvPr>
          <p:cNvPicPr>
            <a:picLocks noGrp="1" noChangeAspect="1"/>
          </p:cNvPicPr>
          <p:nvPr>
            <p:ph idx="1"/>
          </p:nvPr>
        </p:nvPicPr>
        <p:blipFill>
          <a:blip r:embed="rId2"/>
          <a:stretch>
            <a:fillRect/>
          </a:stretch>
        </p:blipFill>
        <p:spPr>
          <a:xfrm>
            <a:off x="3919271" y="1973002"/>
            <a:ext cx="3829584" cy="3734321"/>
          </a:xfrm>
        </p:spPr>
      </p:pic>
    </p:spTree>
    <p:extLst>
      <p:ext uri="{BB962C8B-B14F-4D97-AF65-F5344CB8AC3E}">
        <p14:creationId xmlns:p14="http://schemas.microsoft.com/office/powerpoint/2010/main" val="5919127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AE936F-8C39-B305-F19A-8D11FC6259E6}"/>
              </a:ext>
            </a:extLst>
          </p:cNvPr>
          <p:cNvSpPr>
            <a:spLocks noGrp="1"/>
          </p:cNvSpPr>
          <p:nvPr>
            <p:ph type="dt" sz="half" idx="10"/>
          </p:nvPr>
        </p:nvSpPr>
        <p:spPr/>
        <p:txBody>
          <a:bodyPr/>
          <a:lstStyle/>
          <a:p>
            <a:r>
              <a:rPr lang="en-US" dirty="0"/>
              <a:t>17/5/2023</a:t>
            </a:r>
          </a:p>
        </p:txBody>
      </p:sp>
      <p:sp>
        <p:nvSpPr>
          <p:cNvPr id="3" name="Footer Placeholder 2">
            <a:extLst>
              <a:ext uri="{FF2B5EF4-FFF2-40B4-BE49-F238E27FC236}">
                <a16:creationId xmlns:a16="http://schemas.microsoft.com/office/drawing/2014/main" id="{73BE905D-281B-1985-886A-E5E78C05AEBF}"/>
              </a:ext>
            </a:extLst>
          </p:cNvPr>
          <p:cNvSpPr>
            <a:spLocks noGrp="1"/>
          </p:cNvSpPr>
          <p:nvPr>
            <p:ph type="ftr" sz="quarter" idx="11"/>
          </p:nvPr>
        </p:nvSpPr>
        <p:spPr/>
        <p:txBody>
          <a:bodyPr/>
          <a:lstStyle/>
          <a:p>
            <a:r>
              <a:rPr lang="en-US" dirty="0"/>
              <a:t>Stroke Classification</a:t>
            </a:r>
          </a:p>
        </p:txBody>
      </p:sp>
      <p:sp>
        <p:nvSpPr>
          <p:cNvPr id="4" name="Slide Number Placeholder 3">
            <a:extLst>
              <a:ext uri="{FF2B5EF4-FFF2-40B4-BE49-F238E27FC236}">
                <a16:creationId xmlns:a16="http://schemas.microsoft.com/office/drawing/2014/main" id="{49FF1748-BF35-4A26-4BBE-166FE4247A1B}"/>
              </a:ext>
            </a:extLst>
          </p:cNvPr>
          <p:cNvSpPr>
            <a:spLocks noGrp="1"/>
          </p:cNvSpPr>
          <p:nvPr>
            <p:ph type="sldNum" sz="quarter" idx="12"/>
          </p:nvPr>
        </p:nvSpPr>
        <p:spPr/>
        <p:txBody>
          <a:bodyPr/>
          <a:lstStyle/>
          <a:p>
            <a:fld id="{58FB4751-880F-D840-AAA9-3A15815CC996}" type="slidenum">
              <a:rPr lang="en-US" smtClean="0"/>
              <a:t>48</a:t>
            </a:fld>
            <a:endParaRPr lang="en-US" dirty="0"/>
          </a:p>
        </p:txBody>
      </p:sp>
      <p:sp>
        <p:nvSpPr>
          <p:cNvPr id="5" name="Title 4">
            <a:extLst>
              <a:ext uri="{FF2B5EF4-FFF2-40B4-BE49-F238E27FC236}">
                <a16:creationId xmlns:a16="http://schemas.microsoft.com/office/drawing/2014/main" id="{A06FB8B4-F76C-2263-EB65-8ACB16336B89}"/>
              </a:ext>
            </a:extLst>
          </p:cNvPr>
          <p:cNvSpPr>
            <a:spLocks noGrp="1"/>
          </p:cNvSpPr>
          <p:nvPr>
            <p:ph type="title"/>
          </p:nvPr>
        </p:nvSpPr>
        <p:spPr/>
        <p:txBody>
          <a:bodyPr/>
          <a:lstStyle/>
          <a:p>
            <a:r>
              <a:rPr lang="en-US" dirty="0"/>
              <a:t>AUC</a:t>
            </a:r>
          </a:p>
        </p:txBody>
      </p:sp>
      <p:pic>
        <p:nvPicPr>
          <p:cNvPr id="9" name="Content Placeholder 8">
            <a:extLst>
              <a:ext uri="{FF2B5EF4-FFF2-40B4-BE49-F238E27FC236}">
                <a16:creationId xmlns:a16="http://schemas.microsoft.com/office/drawing/2014/main" id="{20B825EA-3EDB-9965-453F-EAB65E2A6673}"/>
              </a:ext>
            </a:extLst>
          </p:cNvPr>
          <p:cNvPicPr>
            <a:picLocks noGrp="1" noChangeAspect="1"/>
          </p:cNvPicPr>
          <p:nvPr>
            <p:ph idx="1"/>
          </p:nvPr>
        </p:nvPicPr>
        <p:blipFill>
          <a:blip r:embed="rId2"/>
          <a:stretch>
            <a:fillRect/>
          </a:stretch>
        </p:blipFill>
        <p:spPr>
          <a:xfrm>
            <a:off x="3363714" y="1901825"/>
            <a:ext cx="4940698" cy="3876675"/>
          </a:xfrm>
        </p:spPr>
      </p:pic>
    </p:spTree>
    <p:extLst>
      <p:ext uri="{BB962C8B-B14F-4D97-AF65-F5344CB8AC3E}">
        <p14:creationId xmlns:p14="http://schemas.microsoft.com/office/powerpoint/2010/main" val="31552236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2BD91-F167-8A4E-8412-CFC15634664E}"/>
              </a:ext>
            </a:extLst>
          </p:cNvPr>
          <p:cNvSpPr>
            <a:spLocks noGrp="1"/>
          </p:cNvSpPr>
          <p:nvPr>
            <p:ph type="title"/>
          </p:nvPr>
        </p:nvSpPr>
        <p:spPr>
          <a:xfrm>
            <a:off x="1216429" y="2662844"/>
            <a:ext cx="5572297" cy="1773555"/>
          </a:xfrm>
        </p:spPr>
        <p:txBody>
          <a:bodyPr/>
          <a:lstStyle/>
          <a:p>
            <a:r>
              <a:rPr lang="en-US" dirty="0"/>
              <a:t>Conclusion</a:t>
            </a:r>
          </a:p>
        </p:txBody>
      </p:sp>
    </p:spTree>
    <p:extLst>
      <p:ext uri="{BB962C8B-B14F-4D97-AF65-F5344CB8AC3E}">
        <p14:creationId xmlns:p14="http://schemas.microsoft.com/office/powerpoint/2010/main" val="3102370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1B9C3-6565-E92D-723B-7CB8EC0563AC}"/>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DE18FDA2-4848-725D-43CC-09FFAE1F4149}"/>
              </a:ext>
            </a:extLst>
          </p:cNvPr>
          <p:cNvSpPr>
            <a:spLocks noGrp="1"/>
          </p:cNvSpPr>
          <p:nvPr>
            <p:ph type="body" sz="half" idx="2"/>
          </p:nvPr>
        </p:nvSpPr>
        <p:spPr>
          <a:xfrm>
            <a:off x="576071" y="1393635"/>
            <a:ext cx="4572000" cy="4070729"/>
          </a:xfrm>
        </p:spPr>
        <p:txBody>
          <a:bodyPr>
            <a:normAutofit lnSpcReduction="10000"/>
          </a:bodyPr>
          <a:lstStyle/>
          <a:p>
            <a:r>
              <a:rPr lang="en-US" b="0" i="0" dirty="0">
                <a:effectLst/>
                <a:latin typeface="-apple-system"/>
              </a:rPr>
              <a:t>Stroke is a serious </a:t>
            </a:r>
            <a:r>
              <a:rPr lang="en-US" b="0" i="0" u="none" strike="noStrike" dirty="0">
                <a:effectLst/>
                <a:latin typeface="-apple-system"/>
              </a:rPr>
              <a:t>medical condition</a:t>
            </a:r>
            <a:r>
              <a:rPr lang="en-US" b="0" i="0" dirty="0">
                <a:effectLst/>
                <a:latin typeface="-apple-system"/>
              </a:rPr>
              <a:t> that requires accurate and timely diagnosis to improve patient outcomes. In recent years, there has been growing interest in developing </a:t>
            </a:r>
            <a:r>
              <a:rPr lang="en-US" b="0" i="0" u="none" strike="noStrike" dirty="0">
                <a:effectLst/>
                <a:latin typeface="-apple-system"/>
              </a:rPr>
              <a:t>machine learning algorithms</a:t>
            </a:r>
            <a:r>
              <a:rPr lang="en-US" b="0" i="0" dirty="0">
                <a:effectLst/>
                <a:latin typeface="-apple-system"/>
              </a:rPr>
              <a:t> to assist in the classification of stroke cases. </a:t>
            </a:r>
            <a:r>
              <a:rPr lang="en-US" b="0" i="0" u="none" strike="noStrike" dirty="0">
                <a:effectLst/>
                <a:latin typeface="-apple-system"/>
              </a:rPr>
              <a:t>Convolutional Neural Networks</a:t>
            </a:r>
            <a:r>
              <a:rPr lang="en-US" b="0" i="0" dirty="0">
                <a:effectLst/>
                <a:latin typeface="-apple-system"/>
              </a:rPr>
              <a:t> (CNNs) are a type of </a:t>
            </a:r>
            <a:r>
              <a:rPr lang="en-US" b="0" i="0" u="none" strike="noStrike" dirty="0">
                <a:effectLst/>
                <a:latin typeface="-apple-system"/>
              </a:rPr>
              <a:t>machine learning algorithm</a:t>
            </a:r>
            <a:r>
              <a:rPr lang="en-US" b="0" i="0" dirty="0">
                <a:effectLst/>
                <a:latin typeface="-apple-system"/>
              </a:rPr>
              <a:t> that can learn </a:t>
            </a:r>
            <a:r>
              <a:rPr lang="en-US" b="0" i="0" u="none" strike="noStrike" dirty="0">
                <a:effectLst/>
                <a:latin typeface="-apple-system"/>
              </a:rPr>
              <a:t>complex patterns</a:t>
            </a:r>
            <a:r>
              <a:rPr lang="en-US" b="0" i="0" dirty="0">
                <a:effectLst/>
                <a:latin typeface="-apple-system"/>
              </a:rPr>
              <a:t> and relationships in </a:t>
            </a:r>
            <a:r>
              <a:rPr lang="en-US" b="0" i="0" u="none" strike="noStrike" dirty="0">
                <a:effectLst/>
                <a:latin typeface="-apple-system"/>
              </a:rPr>
              <a:t>image data</a:t>
            </a:r>
            <a:r>
              <a:rPr lang="en-US" b="0" i="0" dirty="0">
                <a:effectLst/>
                <a:latin typeface="-apple-system"/>
              </a:rPr>
              <a:t>, making them well-suited for </a:t>
            </a:r>
            <a:r>
              <a:rPr lang="en-US" b="0" i="0" u="none" strike="noStrike" dirty="0">
                <a:effectLst/>
                <a:latin typeface="-apple-system"/>
              </a:rPr>
              <a:t>stroke classification</a:t>
            </a:r>
            <a:r>
              <a:rPr lang="en-US" b="0" i="0" dirty="0">
                <a:effectLst/>
                <a:latin typeface="-apple-system"/>
              </a:rPr>
              <a:t>. </a:t>
            </a:r>
            <a:r>
              <a:rPr lang="en-US" b="0" i="0" u="none" strike="noStrike" dirty="0">
                <a:effectLst/>
                <a:latin typeface="-apple-system"/>
              </a:rPr>
              <a:t>Transfer learning</a:t>
            </a:r>
            <a:r>
              <a:rPr lang="en-US" b="0" i="0" dirty="0">
                <a:effectLst/>
                <a:latin typeface="-apple-system"/>
              </a:rPr>
              <a:t> is a technique where a pre-trained neural network is fine-tuned for a specific task, reducing the need for large amounts of labeled data and improving the efficiency of the training process.</a:t>
            </a:r>
            <a:endParaRPr lang="en-US" dirty="0"/>
          </a:p>
        </p:txBody>
      </p:sp>
      <p:sp>
        <p:nvSpPr>
          <p:cNvPr id="5" name="Date Placeholder 4">
            <a:extLst>
              <a:ext uri="{FF2B5EF4-FFF2-40B4-BE49-F238E27FC236}">
                <a16:creationId xmlns:a16="http://schemas.microsoft.com/office/drawing/2014/main" id="{05C7FF5B-B05A-26D6-4CEB-7E1205BD4A0C}"/>
              </a:ext>
            </a:extLst>
          </p:cNvPr>
          <p:cNvSpPr>
            <a:spLocks noGrp="1"/>
          </p:cNvSpPr>
          <p:nvPr>
            <p:ph type="dt" sz="half" idx="10"/>
          </p:nvPr>
        </p:nvSpPr>
        <p:spPr/>
        <p:txBody>
          <a:bodyPr/>
          <a:lstStyle/>
          <a:p>
            <a:r>
              <a:rPr lang="en-US" dirty="0"/>
              <a:t>17/5/2023</a:t>
            </a:r>
          </a:p>
        </p:txBody>
      </p:sp>
      <p:sp>
        <p:nvSpPr>
          <p:cNvPr id="6" name="Footer Placeholder 5">
            <a:extLst>
              <a:ext uri="{FF2B5EF4-FFF2-40B4-BE49-F238E27FC236}">
                <a16:creationId xmlns:a16="http://schemas.microsoft.com/office/drawing/2014/main" id="{089DFCFB-9FA3-3778-E9F6-B3B1C344C2F6}"/>
              </a:ext>
            </a:extLst>
          </p:cNvPr>
          <p:cNvSpPr>
            <a:spLocks noGrp="1"/>
          </p:cNvSpPr>
          <p:nvPr>
            <p:ph type="ftr" sz="quarter" idx="11"/>
          </p:nvPr>
        </p:nvSpPr>
        <p:spPr/>
        <p:txBody>
          <a:bodyPr/>
          <a:lstStyle/>
          <a:p>
            <a:r>
              <a:rPr lang="en-US" dirty="0"/>
              <a:t>Stroke classification</a:t>
            </a:r>
          </a:p>
          <a:p>
            <a:endParaRPr lang="en-US" dirty="0"/>
          </a:p>
        </p:txBody>
      </p:sp>
      <p:sp>
        <p:nvSpPr>
          <p:cNvPr id="7" name="Slide Number Placeholder 6">
            <a:extLst>
              <a:ext uri="{FF2B5EF4-FFF2-40B4-BE49-F238E27FC236}">
                <a16:creationId xmlns:a16="http://schemas.microsoft.com/office/drawing/2014/main" id="{D2B9A449-F47F-702F-D688-8EAF25F5DFBA}"/>
              </a:ext>
            </a:extLst>
          </p:cNvPr>
          <p:cNvSpPr>
            <a:spLocks noGrp="1"/>
          </p:cNvSpPr>
          <p:nvPr>
            <p:ph type="sldNum" sz="quarter" idx="12"/>
          </p:nvPr>
        </p:nvSpPr>
        <p:spPr/>
        <p:txBody>
          <a:bodyPr/>
          <a:lstStyle/>
          <a:p>
            <a:fld id="{58FB4751-880F-D840-AAA9-3A15815CC996}" type="slidenum">
              <a:rPr lang="en-US" smtClean="0"/>
              <a:t>5</a:t>
            </a:fld>
            <a:endParaRPr lang="en-US" dirty="0"/>
          </a:p>
        </p:txBody>
      </p:sp>
    </p:spTree>
    <p:extLst>
      <p:ext uri="{BB962C8B-B14F-4D97-AF65-F5344CB8AC3E}">
        <p14:creationId xmlns:p14="http://schemas.microsoft.com/office/powerpoint/2010/main" val="9374143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AE936F-8C39-B305-F19A-8D11FC6259E6}"/>
              </a:ext>
            </a:extLst>
          </p:cNvPr>
          <p:cNvSpPr>
            <a:spLocks noGrp="1"/>
          </p:cNvSpPr>
          <p:nvPr>
            <p:ph type="dt" sz="half" idx="10"/>
          </p:nvPr>
        </p:nvSpPr>
        <p:spPr/>
        <p:txBody>
          <a:bodyPr/>
          <a:lstStyle/>
          <a:p>
            <a:r>
              <a:rPr lang="en-US" dirty="0"/>
              <a:t>17/5/2023</a:t>
            </a:r>
          </a:p>
        </p:txBody>
      </p:sp>
      <p:sp>
        <p:nvSpPr>
          <p:cNvPr id="3" name="Footer Placeholder 2">
            <a:extLst>
              <a:ext uri="{FF2B5EF4-FFF2-40B4-BE49-F238E27FC236}">
                <a16:creationId xmlns:a16="http://schemas.microsoft.com/office/drawing/2014/main" id="{73BE905D-281B-1985-886A-E5E78C05AEBF}"/>
              </a:ext>
            </a:extLst>
          </p:cNvPr>
          <p:cNvSpPr>
            <a:spLocks noGrp="1"/>
          </p:cNvSpPr>
          <p:nvPr>
            <p:ph type="ftr" sz="quarter" idx="11"/>
          </p:nvPr>
        </p:nvSpPr>
        <p:spPr/>
        <p:txBody>
          <a:bodyPr/>
          <a:lstStyle/>
          <a:p>
            <a:r>
              <a:rPr lang="en-US" dirty="0"/>
              <a:t>Stroke Classification</a:t>
            </a:r>
          </a:p>
        </p:txBody>
      </p:sp>
      <p:sp>
        <p:nvSpPr>
          <p:cNvPr id="4" name="Slide Number Placeholder 3">
            <a:extLst>
              <a:ext uri="{FF2B5EF4-FFF2-40B4-BE49-F238E27FC236}">
                <a16:creationId xmlns:a16="http://schemas.microsoft.com/office/drawing/2014/main" id="{49FF1748-BF35-4A26-4BBE-166FE4247A1B}"/>
              </a:ext>
            </a:extLst>
          </p:cNvPr>
          <p:cNvSpPr>
            <a:spLocks noGrp="1"/>
          </p:cNvSpPr>
          <p:nvPr>
            <p:ph type="sldNum" sz="quarter" idx="12"/>
          </p:nvPr>
        </p:nvSpPr>
        <p:spPr/>
        <p:txBody>
          <a:bodyPr/>
          <a:lstStyle/>
          <a:p>
            <a:fld id="{58FB4751-880F-D840-AAA9-3A15815CC996}" type="slidenum">
              <a:rPr lang="en-US" smtClean="0"/>
              <a:t>50</a:t>
            </a:fld>
            <a:endParaRPr lang="en-US" dirty="0"/>
          </a:p>
        </p:txBody>
      </p:sp>
      <p:sp>
        <p:nvSpPr>
          <p:cNvPr id="5" name="Title 4">
            <a:extLst>
              <a:ext uri="{FF2B5EF4-FFF2-40B4-BE49-F238E27FC236}">
                <a16:creationId xmlns:a16="http://schemas.microsoft.com/office/drawing/2014/main" id="{A06FB8B4-F76C-2263-EB65-8ACB16336B89}"/>
              </a:ext>
            </a:extLst>
          </p:cNvPr>
          <p:cNvSpPr>
            <a:spLocks noGrp="1"/>
          </p:cNvSpPr>
          <p:nvPr>
            <p:ph type="title"/>
          </p:nvPr>
        </p:nvSpPr>
        <p:spPr>
          <a:xfrm>
            <a:off x="659200" y="2752344"/>
            <a:ext cx="10515600" cy="676656"/>
          </a:xfrm>
        </p:spPr>
        <p:txBody>
          <a:bodyPr/>
          <a:lstStyle/>
          <a:p>
            <a:r>
              <a:rPr lang="en-US" sz="2000" dirty="0"/>
              <a:t>In conclusion, stroke classification is a critical area of research that can significantly impact patient outcomes and improve the quality of healthcare. The use of neural networks, specifically Convolutional Neural Networks (CNNs), and Transfer Learning has shown promising results in accurately classifying stroke types using medical imaging data. </a:t>
            </a:r>
            <a:br>
              <a:rPr lang="en-US" sz="2000" dirty="0"/>
            </a:br>
            <a:br>
              <a:rPr lang="en-US" sz="2000" dirty="0"/>
            </a:br>
            <a:r>
              <a:rPr lang="en-US" sz="2000" dirty="0"/>
              <a:t>The implementation of CNN and Transfer Learning algorithms has demonstrated improved accuracy and efficiency in stroke classification compared to traditional models. These advancements in technology have the potential to revolutionize stroke diagnosis and treatment, leading to improved patient outcomes and reduced healthcare costs.</a:t>
            </a:r>
            <a:br>
              <a:rPr lang="en-US" sz="2000" dirty="0"/>
            </a:br>
            <a:br>
              <a:rPr lang="en-US" sz="2000" dirty="0"/>
            </a:br>
            <a:r>
              <a:rPr lang="en-US" sz="2000" dirty="0"/>
              <a:t> As further research and development in neural networks and medical imaging continue, we can expect continued advancements in stroke classification and diagnosis. It is important to continue exploring and developing these technologies to improve the accuracy and speed of stroke diagnosis and treatment, ultimately improving the lives of stroke patients around the world.</a:t>
            </a:r>
          </a:p>
        </p:txBody>
      </p:sp>
    </p:spTree>
    <p:extLst>
      <p:ext uri="{BB962C8B-B14F-4D97-AF65-F5344CB8AC3E}">
        <p14:creationId xmlns:p14="http://schemas.microsoft.com/office/powerpoint/2010/main" val="7737448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Tree>
    <p:extLst>
      <p:ext uri="{BB962C8B-B14F-4D97-AF65-F5344CB8AC3E}">
        <p14:creationId xmlns:p14="http://schemas.microsoft.com/office/powerpoint/2010/main" val="2577936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37904-ECFD-4CDF-5DC8-6A9EF5708E6E}"/>
              </a:ext>
            </a:extLst>
          </p:cNvPr>
          <p:cNvSpPr>
            <a:spLocks noGrp="1"/>
          </p:cNvSpPr>
          <p:nvPr>
            <p:ph type="title"/>
          </p:nvPr>
        </p:nvSpPr>
        <p:spPr/>
        <p:txBody>
          <a:bodyPr/>
          <a:lstStyle/>
          <a:p>
            <a:r>
              <a:rPr lang="en-US" dirty="0"/>
              <a:t>problem</a:t>
            </a:r>
          </a:p>
        </p:txBody>
      </p:sp>
      <p:sp>
        <p:nvSpPr>
          <p:cNvPr id="3" name="Text Placeholder 2">
            <a:extLst>
              <a:ext uri="{FF2B5EF4-FFF2-40B4-BE49-F238E27FC236}">
                <a16:creationId xmlns:a16="http://schemas.microsoft.com/office/drawing/2014/main" id="{230D4399-8CE2-F265-9C47-B4C073965A3C}"/>
              </a:ext>
            </a:extLst>
          </p:cNvPr>
          <p:cNvSpPr>
            <a:spLocks noGrp="1"/>
          </p:cNvSpPr>
          <p:nvPr>
            <p:ph type="body" sz="half" idx="2"/>
          </p:nvPr>
        </p:nvSpPr>
        <p:spPr>
          <a:xfrm>
            <a:off x="576071" y="1504326"/>
            <a:ext cx="4815840" cy="4070729"/>
          </a:xfrm>
        </p:spPr>
        <p:txBody>
          <a:bodyPr>
            <a:normAutofit/>
          </a:bodyPr>
          <a:lstStyle/>
          <a:p>
            <a:r>
              <a:rPr lang="en-US" b="0" i="0" dirty="0">
                <a:effectLst/>
                <a:latin typeface="-apple-system"/>
              </a:rPr>
              <a:t>Accurate and timely diagnosis of stroke is critical for improving patient outcomes, but it can be challenging for clinicians. The goal of this project is to develop a reliable and accurate tool that can assist clinicians in diagnosing and treating strokes.  The performance of the system will be evaluated using various metrics such as accuracy, precision, recall, and </a:t>
            </a:r>
            <a:r>
              <a:rPr lang="en-US" b="0" i="0" u="none" strike="noStrike" dirty="0">
                <a:effectLst/>
                <a:latin typeface="-apple-system"/>
              </a:rPr>
              <a:t>F1 score</a:t>
            </a:r>
            <a:r>
              <a:rPr lang="en-US" b="0" i="0" dirty="0">
                <a:effectLst/>
                <a:latin typeface="-apple-system"/>
              </a:rPr>
              <a:t>, and compared to existing methods for stroke classification. By leveraging the power of </a:t>
            </a:r>
            <a:r>
              <a:rPr lang="en-US" b="0" i="0" u="none" strike="noStrike" dirty="0">
                <a:effectLst/>
                <a:latin typeface="-apple-system"/>
              </a:rPr>
              <a:t>machine learning</a:t>
            </a:r>
            <a:r>
              <a:rPr lang="en-US" b="0" i="0" dirty="0">
                <a:effectLst/>
                <a:latin typeface="-apple-system"/>
              </a:rPr>
              <a:t> and </a:t>
            </a:r>
            <a:r>
              <a:rPr lang="en-US" b="0" i="0" u="none" strike="noStrike" dirty="0">
                <a:effectLst/>
                <a:latin typeface="-apple-system"/>
              </a:rPr>
              <a:t>neural networks</a:t>
            </a:r>
            <a:r>
              <a:rPr lang="en-US" b="0" i="0" dirty="0">
                <a:effectLst/>
                <a:latin typeface="-apple-system"/>
              </a:rPr>
              <a:t>, we hope to contribute to the growing body of research on stroke classification and pave the way for more effective and efficient </a:t>
            </a:r>
            <a:r>
              <a:rPr lang="en-US" b="0" i="0" u="none" strike="noStrike" dirty="0">
                <a:effectLst/>
                <a:latin typeface="-apple-system"/>
              </a:rPr>
              <a:t>stroke diagnosis</a:t>
            </a:r>
            <a:r>
              <a:rPr lang="en-US" b="0" i="0" dirty="0">
                <a:effectLst/>
                <a:latin typeface="-apple-system"/>
              </a:rPr>
              <a:t> and treatment.</a:t>
            </a:r>
            <a:endParaRPr lang="en-US" dirty="0"/>
          </a:p>
        </p:txBody>
      </p:sp>
      <p:sp>
        <p:nvSpPr>
          <p:cNvPr id="5" name="Date Placeholder 4">
            <a:extLst>
              <a:ext uri="{FF2B5EF4-FFF2-40B4-BE49-F238E27FC236}">
                <a16:creationId xmlns:a16="http://schemas.microsoft.com/office/drawing/2014/main" id="{5E29CE0F-343F-C8E6-9015-1B553B521EE6}"/>
              </a:ext>
            </a:extLst>
          </p:cNvPr>
          <p:cNvSpPr>
            <a:spLocks noGrp="1"/>
          </p:cNvSpPr>
          <p:nvPr>
            <p:ph type="dt" sz="half" idx="10"/>
          </p:nvPr>
        </p:nvSpPr>
        <p:spPr/>
        <p:txBody>
          <a:bodyPr/>
          <a:lstStyle/>
          <a:p>
            <a:r>
              <a:rPr lang="en-US" dirty="0"/>
              <a:t>17/5/2023</a:t>
            </a:r>
          </a:p>
        </p:txBody>
      </p:sp>
      <p:sp>
        <p:nvSpPr>
          <p:cNvPr id="6" name="Footer Placeholder 5">
            <a:extLst>
              <a:ext uri="{FF2B5EF4-FFF2-40B4-BE49-F238E27FC236}">
                <a16:creationId xmlns:a16="http://schemas.microsoft.com/office/drawing/2014/main" id="{4243E262-A686-C23D-8888-1C207ACCE646}"/>
              </a:ext>
            </a:extLst>
          </p:cNvPr>
          <p:cNvSpPr>
            <a:spLocks noGrp="1"/>
          </p:cNvSpPr>
          <p:nvPr>
            <p:ph type="ftr" sz="quarter" idx="11"/>
          </p:nvPr>
        </p:nvSpPr>
        <p:spPr/>
        <p:txBody>
          <a:bodyPr/>
          <a:lstStyle/>
          <a:p>
            <a:r>
              <a:rPr lang="en-US" dirty="0"/>
              <a:t>Stroke classification</a:t>
            </a:r>
          </a:p>
          <a:p>
            <a:endParaRPr lang="en-US" dirty="0"/>
          </a:p>
        </p:txBody>
      </p:sp>
      <p:sp>
        <p:nvSpPr>
          <p:cNvPr id="7" name="Slide Number Placeholder 6">
            <a:extLst>
              <a:ext uri="{FF2B5EF4-FFF2-40B4-BE49-F238E27FC236}">
                <a16:creationId xmlns:a16="http://schemas.microsoft.com/office/drawing/2014/main" id="{5F9A67BA-9955-7015-9F59-E42AF5BED30A}"/>
              </a:ext>
            </a:extLst>
          </p:cNvPr>
          <p:cNvSpPr>
            <a:spLocks noGrp="1"/>
          </p:cNvSpPr>
          <p:nvPr>
            <p:ph type="sldNum" sz="quarter" idx="12"/>
          </p:nvPr>
        </p:nvSpPr>
        <p:spPr/>
        <p:txBody>
          <a:bodyPr/>
          <a:lstStyle/>
          <a:p>
            <a:fld id="{58FB4751-880F-D840-AAA9-3A15815CC996}" type="slidenum">
              <a:rPr lang="en-US" smtClean="0"/>
              <a:t>6</a:t>
            </a:fld>
            <a:endParaRPr lang="en-US" dirty="0"/>
          </a:p>
        </p:txBody>
      </p:sp>
    </p:spTree>
    <p:extLst>
      <p:ext uri="{BB962C8B-B14F-4D97-AF65-F5344CB8AC3E}">
        <p14:creationId xmlns:p14="http://schemas.microsoft.com/office/powerpoint/2010/main" val="3033636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1033360" y="2403777"/>
            <a:ext cx="4840641" cy="1773555"/>
          </a:xfrm>
        </p:spPr>
        <p:txBody>
          <a:bodyPr/>
          <a:lstStyle/>
          <a:p>
            <a:r>
              <a:rPr lang="en-US" dirty="0"/>
              <a:t>Proposed Work….</a:t>
            </a:r>
          </a:p>
        </p:txBody>
      </p:sp>
    </p:spTree>
    <p:extLst>
      <p:ext uri="{BB962C8B-B14F-4D97-AF65-F5344CB8AC3E}">
        <p14:creationId xmlns:p14="http://schemas.microsoft.com/office/powerpoint/2010/main" val="520000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588C47-DD0C-6981-A717-3DFFC758EB43}"/>
              </a:ext>
            </a:extLst>
          </p:cNvPr>
          <p:cNvSpPr>
            <a:spLocks noGrp="1"/>
          </p:cNvSpPr>
          <p:nvPr>
            <p:ph type="body" sz="half" idx="2"/>
          </p:nvPr>
        </p:nvSpPr>
        <p:spPr>
          <a:xfrm>
            <a:off x="540326" y="249383"/>
            <a:ext cx="6553201" cy="1898072"/>
          </a:xfrm>
        </p:spPr>
        <p:txBody>
          <a:bodyPr>
            <a:noAutofit/>
          </a:bodyPr>
          <a:lstStyle/>
          <a:p>
            <a:r>
              <a:rPr lang="en-US" b="0" i="0" dirty="0">
                <a:effectLst/>
                <a:latin typeface="-apple-system"/>
              </a:rPr>
              <a:t>1-Data Collection and </a:t>
            </a:r>
            <a:r>
              <a:rPr lang="en-US" b="0" i="0" u="none" strike="noStrike" dirty="0">
                <a:effectLst/>
                <a:latin typeface="-apple-system"/>
              </a:rPr>
              <a:t>Preprocessing</a:t>
            </a:r>
            <a:r>
              <a:rPr lang="en-US" b="0" i="0" dirty="0">
                <a:effectLst/>
                <a:latin typeface="-apple-system"/>
              </a:rPr>
              <a:t>: The first step in the proposed work is to collect a large dataset of </a:t>
            </a:r>
            <a:r>
              <a:rPr lang="en-US" b="0" i="0" u="none" strike="noStrike" dirty="0">
                <a:effectLst/>
                <a:latin typeface="-apple-system"/>
              </a:rPr>
              <a:t>labeled stroke</a:t>
            </a:r>
            <a:r>
              <a:rPr lang="en-US" b="0" i="0" dirty="0">
                <a:effectLst/>
                <a:latin typeface="-apple-system"/>
              </a:rPr>
              <a:t> and non-stroke cases. The dataset will consist of medical imaging data such as </a:t>
            </a:r>
            <a:r>
              <a:rPr lang="en-US" b="0" i="0" u="none" strike="noStrike" dirty="0">
                <a:effectLst/>
                <a:latin typeface="-apple-system"/>
              </a:rPr>
              <a:t>CT</a:t>
            </a:r>
            <a:r>
              <a:rPr lang="en-US" b="0" i="0" dirty="0">
                <a:effectLst/>
                <a:latin typeface="-apple-system"/>
              </a:rPr>
              <a:t> or </a:t>
            </a:r>
            <a:r>
              <a:rPr lang="en-US" b="0" i="0" u="none" strike="noStrike" dirty="0">
                <a:effectLst/>
                <a:latin typeface="-apple-system"/>
              </a:rPr>
              <a:t>MRI scans</a:t>
            </a:r>
            <a:r>
              <a:rPr lang="en-US" b="0" i="0" dirty="0">
                <a:effectLst/>
                <a:latin typeface="-apple-system"/>
              </a:rPr>
              <a:t>. The dataset will be carefully curated and preprocessed to ensure high quality and consistency. </a:t>
            </a:r>
            <a:r>
              <a:rPr lang="en-US" b="0" i="0" u="none" strike="noStrike" dirty="0">
                <a:effectLst/>
                <a:latin typeface="-apple-system"/>
              </a:rPr>
              <a:t>Preprocessing techniques</a:t>
            </a:r>
            <a:r>
              <a:rPr lang="en-US" b="0" i="0" dirty="0">
                <a:effectLst/>
                <a:latin typeface="-apple-system"/>
              </a:rPr>
              <a:t> such as </a:t>
            </a:r>
            <a:r>
              <a:rPr lang="en-US" b="0" i="0" u="none" strike="noStrike" dirty="0">
                <a:effectLst/>
                <a:latin typeface="-apple-system"/>
              </a:rPr>
              <a:t>image segmentation</a:t>
            </a:r>
            <a:r>
              <a:rPr lang="en-US" b="0" i="0" dirty="0">
                <a:effectLst/>
                <a:latin typeface="-apple-system"/>
              </a:rPr>
              <a:t> or </a:t>
            </a:r>
            <a:r>
              <a:rPr lang="en-US" b="0" i="0" u="none" strike="noStrike" dirty="0">
                <a:effectLst/>
                <a:latin typeface="-apple-system"/>
              </a:rPr>
              <a:t>feature extraction</a:t>
            </a:r>
            <a:r>
              <a:rPr lang="en-US" b="0" i="0" dirty="0">
                <a:effectLst/>
                <a:latin typeface="-apple-system"/>
              </a:rPr>
              <a:t> will be applied to extract relevant features from the images.</a:t>
            </a:r>
          </a:p>
          <a:p>
            <a:endParaRPr lang="en-US" dirty="0"/>
          </a:p>
        </p:txBody>
      </p:sp>
      <p:sp>
        <p:nvSpPr>
          <p:cNvPr id="5" name="Date Placeholder 4">
            <a:extLst>
              <a:ext uri="{FF2B5EF4-FFF2-40B4-BE49-F238E27FC236}">
                <a16:creationId xmlns:a16="http://schemas.microsoft.com/office/drawing/2014/main" id="{E6BB44A2-9863-1F57-F438-1B07EDEA2295}"/>
              </a:ext>
            </a:extLst>
          </p:cNvPr>
          <p:cNvSpPr>
            <a:spLocks noGrp="1"/>
          </p:cNvSpPr>
          <p:nvPr>
            <p:ph type="dt" sz="half" idx="10"/>
          </p:nvPr>
        </p:nvSpPr>
        <p:spPr/>
        <p:txBody>
          <a:bodyPr/>
          <a:lstStyle/>
          <a:p>
            <a:r>
              <a:rPr lang="en-US" dirty="0"/>
              <a:t>17/5/2023</a:t>
            </a:r>
          </a:p>
        </p:txBody>
      </p:sp>
      <p:sp>
        <p:nvSpPr>
          <p:cNvPr id="6" name="Footer Placeholder 5">
            <a:extLst>
              <a:ext uri="{FF2B5EF4-FFF2-40B4-BE49-F238E27FC236}">
                <a16:creationId xmlns:a16="http://schemas.microsoft.com/office/drawing/2014/main" id="{AC8FE6CB-49DF-3CF9-0FFC-335B82AA632A}"/>
              </a:ext>
            </a:extLst>
          </p:cNvPr>
          <p:cNvSpPr>
            <a:spLocks noGrp="1"/>
          </p:cNvSpPr>
          <p:nvPr>
            <p:ph type="ftr" sz="quarter" idx="11"/>
          </p:nvPr>
        </p:nvSpPr>
        <p:spPr/>
        <p:txBody>
          <a:bodyPr/>
          <a:lstStyle/>
          <a:p>
            <a:r>
              <a:rPr lang="en-US" dirty="0"/>
              <a:t>Stroke Classification</a:t>
            </a:r>
          </a:p>
        </p:txBody>
      </p:sp>
      <p:sp>
        <p:nvSpPr>
          <p:cNvPr id="7" name="Slide Number Placeholder 6">
            <a:extLst>
              <a:ext uri="{FF2B5EF4-FFF2-40B4-BE49-F238E27FC236}">
                <a16:creationId xmlns:a16="http://schemas.microsoft.com/office/drawing/2014/main" id="{02FF638E-4016-834C-3693-CF42EF705BB2}"/>
              </a:ext>
            </a:extLst>
          </p:cNvPr>
          <p:cNvSpPr>
            <a:spLocks noGrp="1"/>
          </p:cNvSpPr>
          <p:nvPr>
            <p:ph type="sldNum" sz="quarter" idx="12"/>
          </p:nvPr>
        </p:nvSpPr>
        <p:spPr/>
        <p:txBody>
          <a:bodyPr/>
          <a:lstStyle/>
          <a:p>
            <a:fld id="{58FB4751-880F-D840-AAA9-3A15815CC996}" type="slidenum">
              <a:rPr lang="en-US" smtClean="0"/>
              <a:t>8</a:t>
            </a:fld>
            <a:endParaRPr lang="en-US" dirty="0"/>
          </a:p>
        </p:txBody>
      </p:sp>
      <p:pic>
        <p:nvPicPr>
          <p:cNvPr id="9" name="Picture 8" descr="Text&#10;&#10;Description automatically generated">
            <a:extLst>
              <a:ext uri="{FF2B5EF4-FFF2-40B4-BE49-F238E27FC236}">
                <a16:creationId xmlns:a16="http://schemas.microsoft.com/office/drawing/2014/main" id="{8C124819-54BE-8494-2BC9-3DA6623B02B3}"/>
              </a:ext>
            </a:extLst>
          </p:cNvPr>
          <p:cNvPicPr>
            <a:picLocks noChangeAspect="1"/>
          </p:cNvPicPr>
          <p:nvPr/>
        </p:nvPicPr>
        <p:blipFill>
          <a:blip r:embed="rId2"/>
          <a:stretch>
            <a:fillRect/>
          </a:stretch>
        </p:blipFill>
        <p:spPr>
          <a:xfrm>
            <a:off x="540326" y="2453260"/>
            <a:ext cx="6553201" cy="3705742"/>
          </a:xfrm>
          <a:prstGeom prst="rect">
            <a:avLst/>
          </a:prstGeom>
        </p:spPr>
      </p:pic>
    </p:spTree>
    <p:extLst>
      <p:ext uri="{BB962C8B-B14F-4D97-AF65-F5344CB8AC3E}">
        <p14:creationId xmlns:p14="http://schemas.microsoft.com/office/powerpoint/2010/main" val="922871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B186C13-DB51-C1E6-0F6C-449F9E9D13DD}"/>
              </a:ext>
            </a:extLst>
          </p:cNvPr>
          <p:cNvSpPr>
            <a:spLocks noGrp="1"/>
          </p:cNvSpPr>
          <p:nvPr>
            <p:ph type="body" sz="half" idx="2"/>
          </p:nvPr>
        </p:nvSpPr>
        <p:spPr>
          <a:xfrm>
            <a:off x="365760" y="298981"/>
            <a:ext cx="6686204" cy="2277964"/>
          </a:xfrm>
        </p:spPr>
        <p:txBody>
          <a:bodyPr/>
          <a:lstStyle/>
          <a:p>
            <a:r>
              <a:rPr lang="en-US" b="0" i="0" u="none" strike="noStrike" dirty="0">
                <a:effectLst/>
                <a:latin typeface="-apple-system"/>
              </a:rPr>
              <a:t>2-CNN Architecture Design</a:t>
            </a:r>
            <a:r>
              <a:rPr lang="en-US" b="0" i="0" dirty="0">
                <a:effectLst/>
                <a:latin typeface="-apple-system"/>
              </a:rPr>
              <a:t>: The second step is to design a </a:t>
            </a:r>
            <a:r>
              <a:rPr lang="en-US" b="0" i="0" u="none" strike="noStrike" dirty="0">
                <a:effectLst/>
                <a:latin typeface="-apple-system"/>
              </a:rPr>
              <a:t>CNN architecture</a:t>
            </a:r>
            <a:r>
              <a:rPr lang="en-US" b="0" i="0" dirty="0">
                <a:effectLst/>
                <a:latin typeface="-apple-system"/>
              </a:rPr>
              <a:t> that can effectively classify stroke and non-stroke cases based on the extracted features. Various architectures such as </a:t>
            </a:r>
            <a:r>
              <a:rPr lang="en-US" b="0" i="0" u="none" strike="noStrike" dirty="0">
                <a:effectLst/>
                <a:latin typeface="-apple-system"/>
              </a:rPr>
              <a:t>VGG</a:t>
            </a:r>
            <a:r>
              <a:rPr lang="en-US" b="0" i="0" dirty="0">
                <a:effectLst/>
                <a:latin typeface="-apple-system"/>
              </a:rPr>
              <a:t>, </a:t>
            </a:r>
            <a:r>
              <a:rPr lang="en-US" b="0" i="0" u="none" strike="noStrike" dirty="0">
                <a:effectLst/>
                <a:latin typeface="-apple-system"/>
              </a:rPr>
              <a:t>Resent</a:t>
            </a:r>
            <a:r>
              <a:rPr lang="en-US" b="0" i="0" dirty="0">
                <a:effectLst/>
                <a:latin typeface="-apple-system"/>
              </a:rPr>
              <a:t>, or </a:t>
            </a:r>
            <a:r>
              <a:rPr lang="en-US" b="0" i="0" u="none" strike="noStrike" dirty="0">
                <a:effectLst/>
                <a:latin typeface="-apple-system"/>
              </a:rPr>
              <a:t>Inception</a:t>
            </a:r>
            <a:r>
              <a:rPr lang="en-US" b="0" i="0" dirty="0">
                <a:effectLst/>
                <a:latin typeface="-apple-system"/>
              </a:rPr>
              <a:t> can be used as a starting point and fine-tuned for the specific task of </a:t>
            </a:r>
            <a:r>
              <a:rPr lang="en-US" b="0" i="0" u="none" strike="noStrike" dirty="0">
                <a:effectLst/>
                <a:latin typeface="-apple-system"/>
              </a:rPr>
              <a:t>stroke classification</a:t>
            </a:r>
            <a:r>
              <a:rPr lang="en-US" b="0" i="0" dirty="0">
                <a:effectLst/>
                <a:latin typeface="-apple-system"/>
              </a:rPr>
              <a:t>. The architecture will be optimized to achieve high accuracy, precision, recall, and F1 score.</a:t>
            </a:r>
          </a:p>
          <a:p>
            <a:endParaRPr lang="en-US" dirty="0"/>
          </a:p>
        </p:txBody>
      </p:sp>
      <p:sp>
        <p:nvSpPr>
          <p:cNvPr id="5" name="Date Placeholder 4">
            <a:extLst>
              <a:ext uri="{FF2B5EF4-FFF2-40B4-BE49-F238E27FC236}">
                <a16:creationId xmlns:a16="http://schemas.microsoft.com/office/drawing/2014/main" id="{B9780599-7D8A-91DC-FBBE-DA403A2C70DD}"/>
              </a:ext>
            </a:extLst>
          </p:cNvPr>
          <p:cNvSpPr>
            <a:spLocks noGrp="1"/>
          </p:cNvSpPr>
          <p:nvPr>
            <p:ph type="dt" sz="half" idx="10"/>
          </p:nvPr>
        </p:nvSpPr>
        <p:spPr/>
        <p:txBody>
          <a:bodyPr/>
          <a:lstStyle/>
          <a:p>
            <a:r>
              <a:rPr lang="en-US" dirty="0"/>
              <a:t>17/5/2023</a:t>
            </a:r>
          </a:p>
        </p:txBody>
      </p:sp>
      <p:sp>
        <p:nvSpPr>
          <p:cNvPr id="6" name="Footer Placeholder 5">
            <a:extLst>
              <a:ext uri="{FF2B5EF4-FFF2-40B4-BE49-F238E27FC236}">
                <a16:creationId xmlns:a16="http://schemas.microsoft.com/office/drawing/2014/main" id="{1EC5B0E0-CC27-0946-E8A4-4B674FAAAF32}"/>
              </a:ext>
            </a:extLst>
          </p:cNvPr>
          <p:cNvSpPr>
            <a:spLocks noGrp="1"/>
          </p:cNvSpPr>
          <p:nvPr>
            <p:ph type="ftr" sz="quarter" idx="11"/>
          </p:nvPr>
        </p:nvSpPr>
        <p:spPr/>
        <p:txBody>
          <a:bodyPr/>
          <a:lstStyle/>
          <a:p>
            <a:r>
              <a:rPr lang="en-US" dirty="0"/>
              <a:t>Stroke Classification</a:t>
            </a:r>
          </a:p>
        </p:txBody>
      </p:sp>
      <p:sp>
        <p:nvSpPr>
          <p:cNvPr id="7" name="Slide Number Placeholder 6">
            <a:extLst>
              <a:ext uri="{FF2B5EF4-FFF2-40B4-BE49-F238E27FC236}">
                <a16:creationId xmlns:a16="http://schemas.microsoft.com/office/drawing/2014/main" id="{73EDE0AF-93E1-521F-754F-D794BF90ED50}"/>
              </a:ext>
            </a:extLst>
          </p:cNvPr>
          <p:cNvSpPr>
            <a:spLocks noGrp="1"/>
          </p:cNvSpPr>
          <p:nvPr>
            <p:ph type="sldNum" sz="quarter" idx="12"/>
          </p:nvPr>
        </p:nvSpPr>
        <p:spPr/>
        <p:txBody>
          <a:bodyPr/>
          <a:lstStyle/>
          <a:p>
            <a:fld id="{58FB4751-880F-D840-AAA9-3A15815CC996}" type="slidenum">
              <a:rPr lang="en-US" smtClean="0"/>
              <a:t>9</a:t>
            </a:fld>
            <a:endParaRPr lang="en-US" dirty="0"/>
          </a:p>
        </p:txBody>
      </p:sp>
      <p:pic>
        <p:nvPicPr>
          <p:cNvPr id="9" name="Picture 8" descr="Text&#10;&#10;Description automatically generated">
            <a:extLst>
              <a:ext uri="{FF2B5EF4-FFF2-40B4-BE49-F238E27FC236}">
                <a16:creationId xmlns:a16="http://schemas.microsoft.com/office/drawing/2014/main" id="{871F7790-B9EF-1495-5177-208EFF2F080F}"/>
              </a:ext>
            </a:extLst>
          </p:cNvPr>
          <p:cNvPicPr>
            <a:picLocks noChangeAspect="1"/>
          </p:cNvPicPr>
          <p:nvPr/>
        </p:nvPicPr>
        <p:blipFill>
          <a:blip r:embed="rId2"/>
          <a:stretch>
            <a:fillRect/>
          </a:stretch>
        </p:blipFill>
        <p:spPr>
          <a:xfrm>
            <a:off x="365760" y="2576945"/>
            <a:ext cx="6991643" cy="3105583"/>
          </a:xfrm>
          <a:prstGeom prst="rect">
            <a:avLst/>
          </a:prstGeom>
        </p:spPr>
      </p:pic>
    </p:spTree>
    <p:extLst>
      <p:ext uri="{BB962C8B-B14F-4D97-AF65-F5344CB8AC3E}">
        <p14:creationId xmlns:p14="http://schemas.microsoft.com/office/powerpoint/2010/main" val="3567613541"/>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{EDBD285C-30DF-4AB6-8800-97439FBA3DAC}tf11964407_win32</Template>
  <TotalTime>755</TotalTime>
  <Words>1101</Words>
  <Application>Microsoft Office PowerPoint</Application>
  <PresentationFormat>Widescreen</PresentationFormat>
  <Paragraphs>199</Paragraphs>
  <Slides>51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-apple-system</vt:lpstr>
      <vt:lpstr>Arial</vt:lpstr>
      <vt:lpstr>Baguet Script</vt:lpstr>
      <vt:lpstr>Calibri</vt:lpstr>
      <vt:lpstr>Courier New</vt:lpstr>
      <vt:lpstr>Gill Sans Nova</vt:lpstr>
      <vt:lpstr>Gill Sans Nova Light</vt:lpstr>
      <vt:lpstr>Sagona Book</vt:lpstr>
      <vt:lpstr>Wingdings</vt:lpstr>
      <vt:lpstr>Office Theme</vt:lpstr>
      <vt:lpstr>Stroke classification project</vt:lpstr>
      <vt:lpstr>Agenda</vt:lpstr>
      <vt:lpstr>Eng/ Ahmed Youssry</vt:lpstr>
      <vt:lpstr>Abstract</vt:lpstr>
      <vt:lpstr>Introduction</vt:lpstr>
      <vt:lpstr>problem</vt:lpstr>
      <vt:lpstr>Proposed Work….</vt:lpstr>
      <vt:lpstr>PowerPoint Presentation</vt:lpstr>
      <vt:lpstr>PowerPoint Presentation</vt:lpstr>
      <vt:lpstr>PowerPoint Presentation</vt:lpstr>
      <vt:lpstr>PowerPoint Presentation</vt:lpstr>
      <vt:lpstr>CNN model</vt:lpstr>
      <vt:lpstr>Training and validation accuracy</vt:lpstr>
      <vt:lpstr>Training and validation loss</vt:lpstr>
      <vt:lpstr>Test accuracy and classification report</vt:lpstr>
      <vt:lpstr>Confusion matrix</vt:lpstr>
      <vt:lpstr>AUC</vt:lpstr>
      <vt:lpstr>The results of Dense121</vt:lpstr>
      <vt:lpstr>Training and validation accuracy</vt:lpstr>
      <vt:lpstr>Training and validation loss</vt:lpstr>
      <vt:lpstr>Test accuracy and classification report</vt:lpstr>
      <vt:lpstr>Confusion matrix</vt:lpstr>
      <vt:lpstr>AUC</vt:lpstr>
      <vt:lpstr>The results of ResNet50</vt:lpstr>
      <vt:lpstr>Training and validation accuracy</vt:lpstr>
      <vt:lpstr>Training and validation loss</vt:lpstr>
      <vt:lpstr>Confusion matrix</vt:lpstr>
      <vt:lpstr>AUC</vt:lpstr>
      <vt:lpstr>The results of MobileNet</vt:lpstr>
      <vt:lpstr>Training and validation accuracy</vt:lpstr>
      <vt:lpstr>Training and validation loss</vt:lpstr>
      <vt:lpstr>Confusion matrix</vt:lpstr>
      <vt:lpstr>AUC</vt:lpstr>
      <vt:lpstr>The results of Xception</vt:lpstr>
      <vt:lpstr>Training and validation accuracy</vt:lpstr>
      <vt:lpstr>Training and validation loss</vt:lpstr>
      <vt:lpstr>Confusion matrix</vt:lpstr>
      <vt:lpstr>AUC</vt:lpstr>
      <vt:lpstr>The results of VGG16</vt:lpstr>
      <vt:lpstr>Training and validation accuracy</vt:lpstr>
      <vt:lpstr>Training and validation loss</vt:lpstr>
      <vt:lpstr>Confusion matrix</vt:lpstr>
      <vt:lpstr>AUC</vt:lpstr>
      <vt:lpstr>The results of EfficientNetB1 </vt:lpstr>
      <vt:lpstr>Training and validation accuracy</vt:lpstr>
      <vt:lpstr>Training and validation loss</vt:lpstr>
      <vt:lpstr>Confusion matrix</vt:lpstr>
      <vt:lpstr>AUC</vt:lpstr>
      <vt:lpstr>Conclusion</vt:lpstr>
      <vt:lpstr>In conclusion, stroke classification is a critical area of research that can significantly impact patient outcomes and improve the quality of healthcare. The use of neural networks, specifically Convolutional Neural Networks (CNNs), and Transfer Learning has shown promising results in accurately classifying stroke types using medical imaging data.   The implementation of CNN and Transfer Learning algorithms has demonstrated improved accuracy and efficiency in stroke classification compared to traditional models. These advancements in technology have the potential to revolutionize stroke diagnosis and treatment, leading to improved patient outcomes and reduced healthcare costs.   As further research and development in neural networks and medical imaging continue, we can expect continued advancements in stroke classification and diagnosis. It is important to continue exploring and developing these technologies to improve the accuracy and speed of stroke diagnosis and treatment, ultimately improving the lives of stroke patients around the world.</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Carrefour Market</dc:title>
  <dc:creator>Ranim Shabaan</dc:creator>
  <cp:lastModifiedBy>خالد احمد صلاح احمد البدوى</cp:lastModifiedBy>
  <cp:revision>13</cp:revision>
  <dcterms:created xsi:type="dcterms:W3CDTF">2022-12-25T11:53:49Z</dcterms:created>
  <dcterms:modified xsi:type="dcterms:W3CDTF">2023-05-11T18:17:40Z</dcterms:modified>
</cp:coreProperties>
</file>