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59" r:id="rId7"/>
    <p:sldId id="261" r:id="rId8"/>
    <p:sldId id="268" r:id="rId9"/>
    <p:sldId id="269" r:id="rId10"/>
    <p:sldId id="270" r:id="rId11"/>
    <p:sldId id="272" r:id="rId12"/>
    <p:sldId id="271" r:id="rId13"/>
    <p:sldId id="273" r:id="rId14"/>
    <p:sldId id="265" r:id="rId15"/>
    <p:sldId id="262" r:id="rId16"/>
    <p:sldId id="27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68" d="100"/>
          <a:sy n="68" d="100"/>
        </p:scale>
        <p:origin x="816" y="4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NTERNs\coding%20samurai%20intrn\task2\WA_Fn-UseC_-HR-Employee-Attrition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NTERNs\coding%20samurai%20intrn\task2\WA_Fn-UseC_-HR-Employee-Attrition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NTERNs\coding%20samurai%20intrn\task2\WA_Fn-UseC_-HR-Employee-Attrition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NTERNs\coding%20samurai%20intrn\task2\WA_Fn-UseC_-HR-Employee-Attrition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NTERNs\coding%20samurai%20intrn\task2\WA_Fn-UseC_-HR-Employee-Attrition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NTERNs\coding%20samurai%20intrn\task2\WA_Fn-UseC_-HR-Employee-Attrition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[WA_Fn-UseC_-HR-Employee-Attritionn.xlsx]Sheet5!PivotTable2</c:name>
    <c:fmtId val="6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Human Resources</c:v>
                </c:pt>
              </c:strCache>
            </c:strRef>
          </c:tx>
          <c:spPr>
            <a:solidFill>
              <a:schemeClr val="accent1">
                <a:shade val="6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Sheet5!$B$5:$B$7</c:f>
              <c:numCache>
                <c:formatCode>General</c:formatCode>
                <c:ptCount val="2"/>
                <c:pt idx="0">
                  <c:v>51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11-4C75-81B0-7E57D46E416F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Research &amp; Development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Sheet5!$C$5:$C$7</c:f>
              <c:numCache>
                <c:formatCode>General</c:formatCode>
                <c:ptCount val="2"/>
                <c:pt idx="0">
                  <c:v>828</c:v>
                </c:pt>
                <c:pt idx="1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11-4C75-81B0-7E57D46E416F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>
                <a:tint val="6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Sheet5!$D$5:$D$7</c:f>
              <c:numCache>
                <c:formatCode>General</c:formatCode>
                <c:ptCount val="2"/>
                <c:pt idx="0">
                  <c:v>354</c:v>
                </c:pt>
                <c:pt idx="1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11-4C75-81B0-7E57D46E41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74525744"/>
        <c:axId val="2117530992"/>
      </c:barChart>
      <c:catAx>
        <c:axId val="4745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530992"/>
        <c:crosses val="autoZero"/>
        <c:auto val="1"/>
        <c:lblAlgn val="ctr"/>
        <c:lblOffset val="100"/>
        <c:noMultiLvlLbl val="0"/>
      </c:catAx>
      <c:valAx>
        <c:axId val="21175309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52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[WA_Fn-UseC_-HR-Employee-Attritionn.xlsx]Sheet6!PivotTable9</c:name>
    <c:fmtId val="7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>
                <a:shade val="76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Sheet6!$A$5:$A$6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Sheet6!$B$5:$B$6</c:f>
              <c:numCache>
                <c:formatCode>General</c:formatCode>
                <c:ptCount val="2"/>
                <c:pt idx="0">
                  <c:v>501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F3-49DF-B9DF-1BCFF50C3CCE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>
                <a:tint val="77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Sheet6!$A$5:$A$6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Sheet6!$C$5:$C$6</c:f>
              <c:numCache>
                <c:formatCode>General</c:formatCode>
                <c:ptCount val="2"/>
                <c:pt idx="0">
                  <c:v>732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F3-49DF-B9DF-1BCFF50C3C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74551664"/>
        <c:axId val="2117528016"/>
      </c:barChart>
      <c:catAx>
        <c:axId val="47455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528016"/>
        <c:crosses val="autoZero"/>
        <c:auto val="1"/>
        <c:lblAlgn val="ctr"/>
        <c:lblOffset val="100"/>
        <c:noMultiLvlLbl val="0"/>
      </c:catAx>
      <c:valAx>
        <c:axId val="211752801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55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[WA_Fn-UseC_-HR-Employee-Attritionn.xlsx]Sheet7!PivotTable25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No</c:v>
                </c:pt>
              </c:strCache>
            </c:strRef>
          </c:tx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Sheet7!$A$5:$A$48</c:f>
              <c:strCache>
                <c:ptCount val="43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</c:strCache>
            </c:strRef>
          </c:cat>
          <c:val>
            <c:numRef>
              <c:f>Sheet7!$B$5:$B$48</c:f>
              <c:numCache>
                <c:formatCode>General</c:formatCode>
                <c:ptCount val="43"/>
                <c:pt idx="0">
                  <c:v>4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11</c:v>
                </c:pt>
                <c:pt idx="5">
                  <c:v>10</c:v>
                </c:pt>
                <c:pt idx="6">
                  <c:v>19</c:v>
                </c:pt>
                <c:pt idx="7">
                  <c:v>20</c:v>
                </c:pt>
                <c:pt idx="8">
                  <c:v>27</c:v>
                </c:pt>
                <c:pt idx="9">
                  <c:v>45</c:v>
                </c:pt>
                <c:pt idx="10">
                  <c:v>34</c:v>
                </c:pt>
                <c:pt idx="11">
                  <c:v>50</c:v>
                </c:pt>
                <c:pt idx="12">
                  <c:v>51</c:v>
                </c:pt>
                <c:pt idx="13">
                  <c:v>51</c:v>
                </c:pt>
                <c:pt idx="14">
                  <c:v>50</c:v>
                </c:pt>
                <c:pt idx="15">
                  <c:v>46</c:v>
                </c:pt>
                <c:pt idx="16">
                  <c:v>68</c:v>
                </c:pt>
                <c:pt idx="17">
                  <c:v>68</c:v>
                </c:pt>
                <c:pt idx="18">
                  <c:v>63</c:v>
                </c:pt>
                <c:pt idx="19">
                  <c:v>44</c:v>
                </c:pt>
                <c:pt idx="20">
                  <c:v>56</c:v>
                </c:pt>
                <c:pt idx="21">
                  <c:v>36</c:v>
                </c:pt>
                <c:pt idx="22">
                  <c:v>52</c:v>
                </c:pt>
                <c:pt idx="23">
                  <c:v>34</c:v>
                </c:pt>
                <c:pt idx="24">
                  <c:v>44</c:v>
                </c:pt>
                <c:pt idx="25">
                  <c:v>30</c:v>
                </c:pt>
                <c:pt idx="26">
                  <c:v>27</c:v>
                </c:pt>
                <c:pt idx="27">
                  <c:v>39</c:v>
                </c:pt>
                <c:pt idx="28">
                  <c:v>29</c:v>
                </c:pt>
                <c:pt idx="29">
                  <c:v>21</c:v>
                </c:pt>
                <c:pt idx="30">
                  <c:v>17</c:v>
                </c:pt>
                <c:pt idx="31">
                  <c:v>22</c:v>
                </c:pt>
                <c:pt idx="32">
                  <c:v>25</c:v>
                </c:pt>
                <c:pt idx="33">
                  <c:v>17</c:v>
                </c:pt>
                <c:pt idx="34">
                  <c:v>15</c:v>
                </c:pt>
                <c:pt idx="35">
                  <c:v>17</c:v>
                </c:pt>
                <c:pt idx="36">
                  <c:v>18</c:v>
                </c:pt>
                <c:pt idx="37">
                  <c:v>19</c:v>
                </c:pt>
                <c:pt idx="38">
                  <c:v>11</c:v>
                </c:pt>
                <c:pt idx="39">
                  <c:v>4</c:v>
                </c:pt>
                <c:pt idx="40">
                  <c:v>9</c:v>
                </c:pt>
                <c:pt idx="41">
                  <c:v>10</c:v>
                </c:pt>
                <c:pt idx="4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1A-4BED-ABDB-95208CCD4469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Yes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Sheet7!$A$5:$A$48</c:f>
              <c:strCache>
                <c:ptCount val="43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</c:strCache>
            </c:strRef>
          </c:cat>
          <c:val>
            <c:numRef>
              <c:f>Sheet7!$C$5:$C$48</c:f>
              <c:numCache>
                <c:formatCode>General</c:formatCode>
                <c:ptCount val="43"/>
                <c:pt idx="0">
                  <c:v>4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7</c:v>
                </c:pt>
                <c:pt idx="7">
                  <c:v>6</c:v>
                </c:pt>
                <c:pt idx="8">
                  <c:v>12</c:v>
                </c:pt>
                <c:pt idx="9">
                  <c:v>3</c:v>
                </c:pt>
                <c:pt idx="10">
                  <c:v>14</c:v>
                </c:pt>
                <c:pt idx="11">
                  <c:v>18</c:v>
                </c:pt>
                <c:pt idx="12">
                  <c:v>9</c:v>
                </c:pt>
                <c:pt idx="13">
                  <c:v>18</c:v>
                </c:pt>
                <c:pt idx="14">
                  <c:v>11</c:v>
                </c:pt>
                <c:pt idx="15">
                  <c:v>12</c:v>
                </c:pt>
                <c:pt idx="16">
                  <c:v>9</c:v>
                </c:pt>
                <c:pt idx="17">
                  <c:v>10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6</c:v>
                </c:pt>
                <c:pt idx="22">
                  <c:v>5</c:v>
                </c:pt>
                <c:pt idx="23">
                  <c:v>6</c:v>
                </c:pt>
                <c:pt idx="24">
                  <c:v>2</c:v>
                </c:pt>
                <c:pt idx="25">
                  <c:v>2</c:v>
                </c:pt>
                <c:pt idx="26">
                  <c:v>6</c:v>
                </c:pt>
                <c:pt idx="27">
                  <c:v>2</c:v>
                </c:pt>
                <c:pt idx="28">
                  <c:v>4</c:v>
                </c:pt>
                <c:pt idx="29">
                  <c:v>3</c:v>
                </c:pt>
                <c:pt idx="30">
                  <c:v>2</c:v>
                </c:pt>
                <c:pt idx="31">
                  <c:v>2</c:v>
                </c:pt>
                <c:pt idx="32">
                  <c:v>5</c:v>
                </c:pt>
                <c:pt idx="33">
                  <c:v>2</c:v>
                </c:pt>
                <c:pt idx="34">
                  <c:v>3</c:v>
                </c:pt>
                <c:pt idx="35">
                  <c:v>2</c:v>
                </c:pt>
                <c:pt idx="37">
                  <c:v>3</c:v>
                </c:pt>
                <c:pt idx="38">
                  <c:v>3</c:v>
                </c:pt>
                <c:pt idx="4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1A-4BED-ABDB-95208CCD4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7326464"/>
        <c:axId val="1779175808"/>
      </c:lineChart>
      <c:catAx>
        <c:axId val="178732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175808"/>
        <c:crosses val="autoZero"/>
        <c:auto val="1"/>
        <c:lblAlgn val="ctr"/>
        <c:lblOffset val="100"/>
        <c:noMultiLvlLbl val="0"/>
      </c:catAx>
      <c:valAx>
        <c:axId val="177917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32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[WA_Fn-UseC_-HR-Employee-Attritionn.xlsx]Sheet8!PivotTable26</c:name>
    <c:fmtId val="8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Divorced</c:v>
                </c:pt>
              </c:strCache>
            </c:strRef>
          </c:tx>
          <c:spPr>
            <a:solidFill>
              <a:schemeClr val="accent1">
                <a:shade val="6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Sheet8!$B$5:$B$7</c:f>
              <c:numCache>
                <c:formatCode>General</c:formatCode>
                <c:ptCount val="2"/>
                <c:pt idx="0">
                  <c:v>294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6E-467C-B22D-54531007C8C4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Married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Sheet8!$C$5:$C$7</c:f>
              <c:numCache>
                <c:formatCode>General</c:formatCode>
                <c:ptCount val="2"/>
                <c:pt idx="0">
                  <c:v>589</c:v>
                </c:pt>
                <c:pt idx="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6E-467C-B22D-54531007C8C4}"/>
            </c:ext>
          </c:extLst>
        </c:ser>
        <c:ser>
          <c:idx val="2"/>
          <c:order val="2"/>
          <c:tx>
            <c:strRef>
              <c:f>Sheet8!$D$3:$D$4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chemeClr val="accent1">
                <a:tint val="6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Sheet8!$D$5:$D$7</c:f>
              <c:numCache>
                <c:formatCode>General</c:formatCode>
                <c:ptCount val="2"/>
                <c:pt idx="0">
                  <c:v>350</c:v>
                </c:pt>
                <c:pt idx="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6E-467C-B22D-54531007C8C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87336544"/>
        <c:axId val="1779177792"/>
      </c:barChart>
      <c:catAx>
        <c:axId val="178733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177792"/>
        <c:crosses val="autoZero"/>
        <c:auto val="1"/>
        <c:lblAlgn val="ctr"/>
        <c:lblOffset val="100"/>
        <c:noMultiLvlLbl val="0"/>
      </c:catAx>
      <c:valAx>
        <c:axId val="17791777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8733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[WA_Fn-UseC_-HR-Employee-Attritionn.xlsx]Sheet10!PivotTable27</c:name>
    <c:fmtId val="7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Sheet10!$B$3:$B$4</c:f>
              <c:strCache>
                <c:ptCount val="1"/>
                <c:pt idx="0">
                  <c:v>Non-Travel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Sheet10!$A$5:$A$7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Sheet10!$B$5:$B$7</c:f>
              <c:numCache>
                <c:formatCode>General</c:formatCode>
                <c:ptCount val="2"/>
                <c:pt idx="0">
                  <c:v>138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FF-434F-8F37-AC8CB66BE166}"/>
            </c:ext>
          </c:extLst>
        </c:ser>
        <c:ser>
          <c:idx val="1"/>
          <c:order val="1"/>
          <c:tx>
            <c:strRef>
              <c:f>Sheet10!$C$3:$C$4</c:f>
              <c:strCache>
                <c:ptCount val="1"/>
                <c:pt idx="0">
                  <c:v>Travel_Frequently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Sheet10!$A$5:$A$7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Sheet10!$C$5:$C$7</c:f>
              <c:numCache>
                <c:formatCode>General</c:formatCode>
                <c:ptCount val="2"/>
                <c:pt idx="0">
                  <c:v>208</c:v>
                </c:pt>
                <c:pt idx="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FF-434F-8F37-AC8CB66BE166}"/>
            </c:ext>
          </c:extLst>
        </c:ser>
        <c:ser>
          <c:idx val="2"/>
          <c:order val="2"/>
          <c:tx>
            <c:strRef>
              <c:f>Sheet10!$D$3:$D$4</c:f>
              <c:strCache>
                <c:ptCount val="1"/>
                <c:pt idx="0">
                  <c:v>Travel_Rarely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Sheet10!$A$5:$A$7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Sheet10!$D$5:$D$7</c:f>
              <c:numCache>
                <c:formatCode>General</c:formatCode>
                <c:ptCount val="2"/>
                <c:pt idx="0">
                  <c:v>887</c:v>
                </c:pt>
                <c:pt idx="1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FF-434F-8F37-AC8CB66BE1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87323104"/>
        <c:axId val="586943024"/>
      </c:barChart>
      <c:catAx>
        <c:axId val="1787323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943024"/>
        <c:crosses val="autoZero"/>
        <c:auto val="1"/>
        <c:lblAlgn val="ctr"/>
        <c:lblOffset val="100"/>
        <c:noMultiLvlLbl val="0"/>
      </c:catAx>
      <c:valAx>
        <c:axId val="586943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732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[WA_Fn-UseC_-HR-Employee-Attritionn.xlsx]Sheet11!PivotTable28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cap="all" spc="5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Work Life Balance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cap="all" spc="5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4F3-4E2F-94F2-A92BD91610AE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4F3-4E2F-94F2-A92BD91610AE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4F3-4E2F-94F2-A92BD91610AE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4F3-4E2F-94F2-A92BD91610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Sheet11!$A$4:$A$8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Sheet11!$B$4:$B$8</c:f>
              <c:numCache>
                <c:formatCode>General</c:formatCode>
                <c:ptCount val="4"/>
                <c:pt idx="0">
                  <c:v>80</c:v>
                </c:pt>
                <c:pt idx="1">
                  <c:v>344</c:v>
                </c:pt>
                <c:pt idx="2">
                  <c:v>893</c:v>
                </c:pt>
                <c:pt idx="3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4F3-4E2F-94F2-A92BD91610A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75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15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7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61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32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9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5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vansubhasht/ibm-hr-analytics-attrition-datas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mennahamdy431/CODING-SAMURAI-INTERNSHIP-TASKS/tree/main/task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grpSp>
        <p:nvGrpSpPr>
          <p:cNvPr id="21" name="Group 20" descr="This image is a logo that reads &quot;24.&quot; ">
            <a:extLst>
              <a:ext uri="{FF2B5EF4-FFF2-40B4-BE49-F238E27FC236}">
                <a16:creationId xmlns:a16="http://schemas.microsoft.com/office/drawing/2014/main" id="{FBE0CB24-B318-4A75-829C-F2AFFC048326}"/>
              </a:ext>
            </a:extLst>
          </p:cNvPr>
          <p:cNvGrpSpPr/>
          <p:nvPr/>
        </p:nvGrpSpPr>
        <p:grpSpPr>
          <a:xfrm>
            <a:off x="695930" y="587345"/>
            <a:ext cx="530996" cy="530996"/>
            <a:chOff x="1116392" y="531685"/>
            <a:chExt cx="530996" cy="53099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6FFCD8A-D531-4D2A-AABF-370BF35DF0FD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1B387A-E007-4189-8E98-2F8E5B7C9511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5" name="Freeform 11">
                <a:hlinkClick r:id="rId3"/>
                <a:extLst>
                  <a:ext uri="{FF2B5EF4-FFF2-40B4-BE49-F238E27FC236}">
                    <a16:creationId xmlns:a16="http://schemas.microsoft.com/office/drawing/2014/main" id="{CA3FECAC-E569-460A-8F81-CECE58A61C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7CB7D654-7384-4C22-9BEF-3BF3A786C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1" y="3512329"/>
            <a:ext cx="5528757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/>
            <a:r>
              <a:rPr lang="en-US" sz="4000" b="1" i="0" dirty="0">
                <a:solidFill>
                  <a:srgbClr val="202124"/>
                </a:solidFill>
                <a:effectLst/>
                <a:latin typeface="zeitung"/>
              </a:rPr>
              <a:t>IBM HR Analytics Employee Attrition &amp; Performance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0998-AE15-5B7E-9C24-435947EA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523B9-F183-4FCB-9625-9C9C7B1BA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4" y="0"/>
            <a:ext cx="11437034" cy="695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D3E154F-A1D4-1743-BFA0-97E0BB3D49DE}"/>
              </a:ext>
            </a:extLst>
          </p:cNvPr>
          <p:cNvSpPr/>
          <p:nvPr/>
        </p:nvSpPr>
        <p:spPr>
          <a:xfrm>
            <a:off x="107852" y="583491"/>
            <a:ext cx="1552136" cy="10061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556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681481" y="747235"/>
            <a:ext cx="6183553" cy="10066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800" dirty="0"/>
              <a:t>Features importance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0" y="1753842"/>
            <a:ext cx="5369219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0" dirty="0"/>
              <a:t>According to </a:t>
            </a:r>
            <a:r>
              <a:rPr lang="en-US" sz="2400" i="0" dirty="0" err="1"/>
              <a:t>correation</a:t>
            </a:r>
            <a:r>
              <a:rPr lang="en-US" sz="2400" i="0" dirty="0"/>
              <a:t> matrix, </a:t>
            </a:r>
            <a:r>
              <a:rPr lang="en-US" sz="2400" i="0" dirty="0" err="1"/>
              <a:t>JobLevel</a:t>
            </a:r>
            <a:r>
              <a:rPr lang="en-US" sz="2400" i="0" dirty="0"/>
              <a:t> and </a:t>
            </a:r>
            <a:r>
              <a:rPr lang="en-US" sz="2400" i="0" dirty="0" err="1"/>
              <a:t>YearsInCurrentRole</a:t>
            </a:r>
            <a:r>
              <a:rPr lang="en-US" sz="2400" i="0" dirty="0"/>
              <a:t> have the most significant impact on attrition.</a:t>
            </a:r>
            <a:endParaRPr lang="en-US" sz="2400" dirty="0"/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Strategies to reduce attrition: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4848459" y="1799833"/>
            <a:ext cx="6559540" cy="4678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Gender: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Promote diversity and inclusion: Ensure that the workplace is inclusive, welcoming, and free from discrimination. Implement diversity training and awareness programs.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Equal opportunities: Ensure equal opportunities for career advancement and pay, irrespective of gender.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Work-Life Balance: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Flexible work options: Promote a healthy work-life balance through flexible work arrangements, telecommuting, and the ability to adjust working hours.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Time management training: Offer workshops or training on time management to help employees prioritize their work effectively.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Age: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Career development pathways: Create clear career development plans and opportunities for all age groups. Ensure that age doesn't limit professional growth.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Mentorship programs: Establish mentorship or reverse-mentoring programs that enable knowledge sharing across generations.</a:t>
            </a: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 flipH="1">
            <a:off x="7761728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741214" y="352707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Strategies to reduce attrition: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741214" y="1585270"/>
            <a:ext cx="6559540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Business Travel: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Travel policies: Implement transparent and employee-friendly travel policies, taking into account employees' well-being during and after business trips.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Alternatives to travel: Explore alternatives to physical travel, such as video conferencing or online collaboration tools, to reduce the frequency and stress of business trips.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Department (e.g., R&amp;D):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Identify root causes: Conduct exit interviews and surveys to understand the specific reasons for high attrition in the R&amp;D department.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Career growth opportunities: Create a clear career growth plan for R&amp;D employees, with opportunities for advancement, training, and skill development.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Workload management: Address high workloads and potential burnout by redistributing tasks or hiring additional personnel.</a:t>
            </a:r>
          </a:p>
        </p:txBody>
      </p:sp>
    </p:spTree>
    <p:extLst>
      <p:ext uri="{BB962C8B-B14F-4D97-AF65-F5344CB8AC3E}">
        <p14:creationId xmlns:p14="http://schemas.microsoft.com/office/powerpoint/2010/main" val="245241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19" name="Group 18" descr="This image is a logo that reads &quot;24.&quot; ">
            <a:extLst>
              <a:ext uri="{FF2B5EF4-FFF2-40B4-BE49-F238E27FC236}">
                <a16:creationId xmlns:a16="http://schemas.microsoft.com/office/drawing/2014/main" id="{28514796-5CCE-4908-9069-378D749B8407}"/>
              </a:ext>
            </a:extLst>
          </p:cNvPr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DAFE0C3-ADBF-4568-8971-E7BB1DC18FCF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6C540A9-B6C9-4A39-B2A9-F8D99AAA7515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Freeform 11">
                <a:hlinkClick r:id="rId3"/>
                <a:extLst>
                  <a:ext uri="{FF2B5EF4-FFF2-40B4-BE49-F238E27FC236}">
                    <a16:creationId xmlns:a16="http://schemas.microsoft.com/office/drawing/2014/main" id="{AFF915B9-3BC1-4270-81D2-171636BAF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DD109419-50C7-4E35-AC9A-AE0655C35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mennahamdy431@gmail.com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5"/>
            <a:ext cx="6432109" cy="2622249"/>
            <a:chOff x="518433" y="1692049"/>
            <a:chExt cx="6432109" cy="262224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6432109" cy="923330"/>
              <a:chOff x="518433" y="1851126"/>
              <a:chExt cx="6432109" cy="92333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2" y="1851126"/>
                <a:ext cx="5766720" cy="92333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b="1" dirty="0"/>
                  <a:t>Dataset Link: </a:t>
                </a:r>
                <a:r>
                  <a:rPr lang="en-US" sz="2000" b="1" dirty="0">
                    <a:hlinkClick r:id="rId3"/>
                  </a:rPr>
                  <a:t>https://www.kaggle.com/datasets/pavansubhasht/ibm-hr-analytics-attrition-dataset/</a:t>
                </a:r>
                <a:endParaRPr lang="en-US" sz="2000" dirty="0"/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4FF47BA-9557-4442-8E2A-74A4F4AAD237}"/>
                </a:ext>
              </a:extLst>
            </p:cNvPr>
            <p:cNvSpPr/>
            <p:nvPr/>
          </p:nvSpPr>
          <p:spPr>
            <a:xfrm>
              <a:off x="518433" y="2905489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87696D-0387-46E9-A420-AD2392161D95}"/>
                </a:ext>
              </a:extLst>
            </p:cNvPr>
            <p:cNvSpPr/>
            <p:nvPr/>
          </p:nvSpPr>
          <p:spPr>
            <a:xfrm>
              <a:off x="1167672" y="2775415"/>
              <a:ext cx="4928328" cy="15388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2000" b="1" dirty="0" err="1"/>
                <a:t>Github</a:t>
              </a:r>
              <a:r>
                <a:rPr lang="en-US" sz="2000" b="1" dirty="0"/>
                <a:t> Link: </a:t>
              </a:r>
              <a:r>
                <a:rPr lang="en-US" sz="2000" b="1" dirty="0">
                  <a:hlinkClick r:id="rId4"/>
                </a:rPr>
                <a:t>https://github.com/mennahamdy431/CODING-SAMURAI-INTERNSHIP-TASKS/tree/main/task2</a:t>
              </a:r>
              <a:br>
                <a:rPr lang="en-US" sz="2000" b="1" dirty="0"/>
              </a:br>
              <a:endParaRPr lang="en-US" sz="20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682251" y="2375329"/>
            <a:ext cx="5178921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5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16.12%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891337" y="1851644"/>
            <a:ext cx="4899577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Attrition rate = (Number of Employees Who Left) / (Total Number of Employees) 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F8D1A16D-148D-50C7-D32E-6978E472F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337" y="4957235"/>
            <a:ext cx="10747375" cy="12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Attrition By Department: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13768" y="2900381"/>
            <a:ext cx="3536195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Employees in the Research and development departments have a notably high attrition rate, indicating a need for targeted retention strategies in these areas.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AFD9B78-F65B-FC0F-64BE-938DECF36C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007008"/>
              </p:ext>
            </p:extLst>
          </p:nvPr>
        </p:nvGraphicFramePr>
        <p:xfrm>
          <a:off x="295422" y="1459747"/>
          <a:ext cx="6217921" cy="439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Attrition By Gender: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13768" y="2900381"/>
            <a:ext cx="353619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Males are more likely to depart from the company compared to females, suggesting a potential gender-based attrition pattern.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61B5CDD-CA45-1F6A-4A65-EE2F34D8A3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662878"/>
              </p:ext>
            </p:extLst>
          </p:nvPr>
        </p:nvGraphicFramePr>
        <p:xfrm>
          <a:off x="224736" y="1807028"/>
          <a:ext cx="6278101" cy="3496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611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Attrition By Age: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13768" y="2900381"/>
            <a:ext cx="3536195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 average age of employees is 37, indicating that the younger generation shows a higher attrition rate, which might be due to career exploration or other factors.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81552CB-8A4D-B1D1-DB71-256B9959C8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670671"/>
              </p:ext>
            </p:extLst>
          </p:nvPr>
        </p:nvGraphicFramePr>
        <p:xfrm>
          <a:off x="351471" y="1545086"/>
          <a:ext cx="6177745" cy="4110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196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406699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Attrition By Marital Status: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13768" y="2900381"/>
            <a:ext cx="3536195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Marital status significantly affects attrition rates, with married employees being more likely to stay with the company than singles.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A0047AD-3DED-BAE0-29BD-80C0EB8F44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01642"/>
              </p:ext>
            </p:extLst>
          </p:nvPr>
        </p:nvGraphicFramePr>
        <p:xfrm>
          <a:off x="242427" y="1696064"/>
          <a:ext cx="6286791" cy="3987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166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4474958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Attrition By Business Travel: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13768" y="2900381"/>
            <a:ext cx="353619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Employees who travel rarely have a notably high attrition rate, indicating a need for targeted retention strategies in these areas.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4F50DD0-FC08-1182-DF2E-838978FEBB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108088"/>
              </p:ext>
            </p:extLst>
          </p:nvPr>
        </p:nvGraphicFramePr>
        <p:xfrm>
          <a:off x="239150" y="1941342"/>
          <a:ext cx="6290067" cy="3742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771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Attrition By Work Life Balance: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13768" y="3294276"/>
            <a:ext cx="3536195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Employees who do not have a healthy work-life balance are more likely to leave, emphasizing the importance of promoting work-life equilibrium.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194085-F15B-0F39-36F3-8DB29C3FD4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731685"/>
              </p:ext>
            </p:extLst>
          </p:nvPr>
        </p:nvGraphicFramePr>
        <p:xfrm>
          <a:off x="-492368" y="1733158"/>
          <a:ext cx="6799792" cy="413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535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16AB37-D7B9-4507-B21E-5D459905C6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40622C-5D03-4258-98D9-CB4F18C7FA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A17EA8-7A9B-4350-B9C2-AA100F76C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1377</TotalTime>
  <Words>601</Words>
  <Application>Microsoft Office PowerPoint</Application>
  <PresentationFormat>Widescreen</PresentationFormat>
  <Paragraphs>72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Wingdings</vt:lpstr>
      <vt:lpstr>zeitung</vt:lpstr>
      <vt:lpstr>Office Theme</vt:lpstr>
      <vt:lpstr>Human resources slide 1</vt:lpstr>
      <vt:lpstr>Human resources slide 2</vt:lpstr>
      <vt:lpstr>Human resources slide 3</vt:lpstr>
      <vt:lpstr>Human resources slide 5</vt:lpstr>
      <vt:lpstr>Human resources slide 5</vt:lpstr>
      <vt:lpstr>Human resources slide 5</vt:lpstr>
      <vt:lpstr>Human resources slide 5</vt:lpstr>
      <vt:lpstr>Human resources slide 5</vt:lpstr>
      <vt:lpstr>Human resources slide 5</vt:lpstr>
      <vt:lpstr>PowerPoint Presentation</vt:lpstr>
      <vt:lpstr>Human resources slide 8</vt:lpstr>
      <vt:lpstr>Human resources slide 6</vt:lpstr>
      <vt:lpstr>Human resources slide 6</vt:lpstr>
      <vt:lpstr>Human resources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slide 1</dc:title>
  <dc:creator>menna hamdy</dc:creator>
  <cp:lastModifiedBy>menna hamdy</cp:lastModifiedBy>
  <cp:revision>3</cp:revision>
  <dcterms:created xsi:type="dcterms:W3CDTF">2023-10-27T00:14:54Z</dcterms:created>
  <dcterms:modified xsi:type="dcterms:W3CDTF">2023-10-27T23:21:27Z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