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2"/>
  </p:notesMasterIdLst>
  <p:sldIdLst>
    <p:sldId id="256" r:id="rId3"/>
    <p:sldId id="30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</p:sldIdLst>
  <p:sldSz cx="12192000" cy="6858000"/>
  <p:notesSz cx="6858000" cy="9144000"/>
  <p:embeddedFontLst>
    <p:embeddedFont>
      <p:font typeface="Questrial" panose="020B0604020202020204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FB7875-7EB6-47F8-B07F-A68560313FAE}">
  <a:tblStyle styleId="{A0FB7875-7EB6-47F8-B07F-A68560313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1572CD-7EF2-49E5-9DF8-885210AAF14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tcBdr/>
        <a:fill>
          <a:solidFill>
            <a:srgbClr val="CCDC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C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5" autoAdjust="0"/>
  </p:normalViewPr>
  <p:slideViewPr>
    <p:cSldViewPr snapToGrid="0">
      <p:cViewPr varScale="1">
        <p:scale>
          <a:sx n="70" d="100"/>
          <a:sy n="70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3f3b8679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3f3b8679a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43f3b8679a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3f3b8679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3f3b8679a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43f3b8679a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3f3b8679a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43f3b8679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3f3b8679a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43f3b8679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3f3b8679a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43f3b8679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3f3b8679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3f3b8679a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43f3b8679a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3f3b8679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43f3b8679a_0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43f3b8679a_0_2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3f3b8679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3f3b8679a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 is One based</a:t>
            </a:r>
            <a:endParaRPr dirty="0"/>
          </a:p>
        </p:txBody>
      </p:sp>
      <p:sp>
        <p:nvSpPr>
          <p:cNvPr id="487" name="Google Shape;487;g43f3b8679a_0_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3f3b8679a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43f3b8679a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3f3b8679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3f3b8679a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43f3b8679a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3f3b8679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43f3b8679a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43f3b8679a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3f3b8679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3f3b8679a_0_3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43f3b8679a_0_3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3f3b8679a_0_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43f3b8679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3f3b8679a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43f3b8679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3f3b8679a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3f3b8679a_0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43f3b8679a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3f3b8679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3f3b8679a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43f3b8679a_0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3fc1806a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3fc1806a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43fc1806a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3f3b8679a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43f3b867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26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dirty="0" smtClean="0"/>
              <a:t>9</a:t>
            </a:r>
            <a:r>
              <a:rPr lang="en-US" sz="8000" b="0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-2020</a:t>
            </a:r>
            <a:endParaRPr sz="80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75" name="Google Shape;275;p36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pic>
        <p:nvPicPr>
          <p:cNvPr id="278" name="Google Shape;278;p36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154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11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000" b="0" i="0" u="none" strike="noStrike" cap="none">
                <a:solidFill>
                  <a:srgbClr val="3F3F3F"/>
                </a:solidFill>
                <a:sym typeface="Calibri"/>
              </a:rPr>
              <a:t>Multi-channel Queue - Arrival of a Customer</a:t>
            </a:r>
            <a:endParaRPr sz="4000"/>
          </a:p>
        </p:txBody>
      </p:sp>
      <p:grpSp>
        <p:nvGrpSpPr>
          <p:cNvPr id="285" name="Google Shape;285;p37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86" name="Google Shape;286;p37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/>
            </a:p>
          </p:txBody>
        </p:sp>
        <p:grpSp>
          <p:nvGrpSpPr>
            <p:cNvPr id="287" name="Google Shape;287;p37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88" name="Google Shape;288;p37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/>
              </a:p>
            </p:txBody>
          </p:sp>
          <p:cxnSp>
            <p:nvCxnSpPr>
              <p:cNvPr id="289" name="Google Shape;289;p37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0" name="Google Shape;290;p37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291" name="Google Shape;291;p37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2" name="Google Shape;292;p37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3" name="Google Shape;293;p37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  <p:sp>
            <p:nvSpPr>
              <p:cNvPr id="294" name="Google Shape;294;p37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grpSp>
            <p:nvGrpSpPr>
              <p:cNvPr id="295" name="Google Shape;295;p37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296" name="Google Shape;296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/>
                </a:p>
              </p:txBody>
            </p:sp>
          </p:grpSp>
          <p:cxnSp>
            <p:nvCxnSpPr>
              <p:cNvPr id="298" name="Google Shape;298;p37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99" name="Google Shape;299;p37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0" name="Google Shape;300;p37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/>
                </a:p>
              </p:txBody>
            </p:sp>
          </p:grpSp>
          <p:sp>
            <p:nvSpPr>
              <p:cNvPr id="302" name="Google Shape;302;p37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/>
              </a:p>
            </p:txBody>
          </p:sp>
          <p:sp>
            <p:nvSpPr>
              <p:cNvPr id="303" name="Google Shape;303;p37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/>
              </a:p>
            </p:txBody>
          </p:sp>
          <p:sp>
            <p:nvSpPr>
              <p:cNvPr id="304" name="Google Shape;304;p37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/>
              </a:p>
            </p:txBody>
          </p:sp>
          <p:cxnSp>
            <p:nvCxnSpPr>
              <p:cNvPr id="305" name="Google Shape;305;p37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06" name="Google Shape;306;p37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2" name="Google Shape;312;p38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13" name="Google Shape;313;p38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8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/>
            </a:p>
          </p:txBody>
        </p:sp>
        <p:sp>
          <p:nvSpPr>
            <p:cNvPr id="315" name="Google Shape;315;p38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/>
            </a:p>
          </p:txBody>
        </p:sp>
        <p:sp>
          <p:nvSpPr>
            <p:cNvPr id="316" name="Google Shape;316;p38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/>
            </a:p>
          </p:txBody>
        </p:sp>
        <p:sp>
          <p:nvSpPr>
            <p:cNvPr id="317" name="Google Shape;317;p38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/>
            </a:p>
          </p:txBody>
        </p:sp>
        <p:cxnSp>
          <p:nvCxnSpPr>
            <p:cNvPr id="318" name="Google Shape;318;p38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38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38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38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2" name="Google Shape;322;p38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/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/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/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body" idx="1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sng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A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S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D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= C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-25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en-US" sz="18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 smtClean="0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55" name="Google Shape;355;p43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>
            <a:spLocks noGrp="1"/>
          </p:cNvSpPr>
          <p:nvPr>
            <p:ph type="title" idx="4294967295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66" name="Google Shape;366;p45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Distribution of calls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01-25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26-65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66-85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86-00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Delivery Rules</a:t>
            </a:r>
            <a:endParaRPr dirty="0"/>
          </a:p>
        </p:txBody>
      </p:sp>
      <p:sp>
        <p:nvSpPr>
          <p:cNvPr id="566" name="Google Shape;566;p74"/>
          <p:cNvSpPr txBox="1">
            <a:spLocks noGrp="1"/>
          </p:cNvSpPr>
          <p:nvPr>
            <p:ph type="body" idx="1"/>
          </p:nvPr>
        </p:nvSpPr>
        <p:spPr>
          <a:xfrm>
            <a:off x="1097280" y="1731434"/>
            <a:ext cx="10058400" cy="434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support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will be held </a:t>
            </a:r>
            <a:r>
              <a:rPr lang="en-US" sz="185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week </a:t>
            </a:r>
            <a:r>
              <a:rPr lang="en-US" sz="185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 sz="185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regular lab time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 the same lab location.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delivery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1850" b="1" i="0" u="none" strike="noStrike" cap="none" dirty="0">
                <a:solidFill>
                  <a:srgbClr val="FF0000"/>
                </a:solidFill>
                <a:sym typeface="Calibri"/>
              </a:rPr>
              <a:t>two </a:t>
            </a:r>
            <a:r>
              <a:rPr lang="en-US" sz="1850" b="1" i="0" u="none" strike="noStrike" cap="none" dirty="0" smtClean="0">
                <a:solidFill>
                  <a:srgbClr val="FF0000"/>
                </a:solidFill>
                <a:sym typeface="Calibri"/>
              </a:rPr>
              <a:t>weeks (19 Oct. 2019).</a:t>
            </a:r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dirty="0" smtClean="0">
                <a:solidFill>
                  <a:srgbClr val="FF0000"/>
                </a:solidFill>
              </a:rPr>
              <a:t>Deadline for uploading your task on your shared folder 18 Oct. 2019</a:t>
            </a:r>
            <a:r>
              <a:rPr lang="en-US" sz="1850" b="1" dirty="0" smtClean="0">
                <a:solidFill>
                  <a:srgbClr val="FF0000"/>
                </a:solidFill>
              </a:rPr>
              <a:t>.</a:t>
            </a:r>
            <a:endParaRPr sz="1850" b="1" dirty="0">
              <a:solidFill>
                <a:srgbClr val="FF0000"/>
              </a:solidFill>
            </a:endParaRPr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will be assigned a time slot for the task delivery. Teams </a:t>
            </a:r>
            <a:r>
              <a:rPr lang="en-US" sz="185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i="0" u="none" strike="noStrike" cap="none" dirty="0">
                <a:solidFill>
                  <a:srgbClr val="3F3F3F"/>
                </a:solidFill>
                <a:sym typeface="Calibri"/>
              </a:rPr>
              <a:t>Any </a:t>
            </a:r>
            <a:r>
              <a:rPr lang="en-US" sz="1850" i="0" u="none" strike="noStrike" cap="none" dirty="0">
                <a:solidFill>
                  <a:srgbClr val="FF0000"/>
                </a:solidFill>
                <a:sym typeface="Calibri"/>
              </a:rPr>
              <a:t>delay</a:t>
            </a:r>
            <a:r>
              <a:rPr lang="en-US" sz="1850" i="0" u="none" strike="noStrike" cap="none" dirty="0">
                <a:solidFill>
                  <a:srgbClr val="3F3F3F"/>
                </a:solidFill>
                <a:sym typeface="Calibri"/>
              </a:rPr>
              <a:t> will </a:t>
            </a:r>
            <a:r>
              <a:rPr lang="en-US" sz="1850" i="0" u="none" strike="noStrike" cap="none" dirty="0">
                <a:solidFill>
                  <a:srgbClr val="FF0000"/>
                </a:solidFill>
                <a:sym typeface="Calibri"/>
              </a:rPr>
              <a:t>not be </a:t>
            </a:r>
            <a:r>
              <a:rPr lang="en-US" sz="1850" i="0" u="none" strike="noStrike" cap="none" dirty="0" smtClean="0">
                <a:solidFill>
                  <a:srgbClr val="FF0000"/>
                </a:solidFill>
                <a:sym typeface="Calibri"/>
              </a:rPr>
              <a:t>accepted</a:t>
            </a:r>
            <a:r>
              <a:rPr lang="en-US" sz="1850" i="0" u="none" strike="noStrike" cap="none" dirty="0" smtClean="0">
                <a:solidFill>
                  <a:srgbClr val="3F3F3F"/>
                </a:solidFill>
                <a:sym typeface="Calibri"/>
              </a:rPr>
              <a:t>.</a:t>
            </a:r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dirty="0" smtClean="0"/>
              <a:t>Each team member should be there for the delivery </a:t>
            </a:r>
            <a:r>
              <a:rPr lang="en-US" sz="1850" dirty="0" smtClean="0">
                <a:solidFill>
                  <a:srgbClr val="FF0000"/>
                </a:solidFill>
              </a:rPr>
              <a:t>at least once</a:t>
            </a:r>
            <a:r>
              <a:rPr lang="en-US" sz="1850" dirty="0" smtClean="0"/>
              <a:t>. </a:t>
            </a:r>
            <a:endParaRPr dirty="0"/>
          </a:p>
          <a:p>
            <a:pPr marL="118871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lang="en-US" sz="185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-10%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-50%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 dirty="0"/>
          </a:p>
          <a:p>
            <a:pPr marL="461772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-100% 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lang="en-US" sz="185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 dirty="0"/>
          </a:p>
          <a:p>
            <a:pPr marL="461772" marR="0" lvl="0" indent="-22542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endParaRPr sz="185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2" name="Google Shape;372;p46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Able’s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31-58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59-83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84-00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78" name="Google Shape;378;p47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Baker’s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36-60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61-80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xfrm>
            <a:off x="295275" y="74840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 dirty="0"/>
          </a:p>
        </p:txBody>
      </p:sp>
      <p:pic>
        <p:nvPicPr>
          <p:cNvPr id="384" name="Google Shape;384;p48" descr="table2-14"/>
          <p:cNvPicPr preferRelativeResize="0"/>
          <p:nvPr/>
        </p:nvPicPr>
        <p:blipFill rotWithShape="1">
          <a:blip r:embed="rId3">
            <a:alphaModFix/>
          </a:blip>
          <a:srcRect t="3797"/>
          <a:stretch/>
        </p:blipFill>
        <p:spPr>
          <a:xfrm>
            <a:off x="295275" y="1162050"/>
            <a:ext cx="11706225" cy="55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28651" y="2876550"/>
            <a:ext cx="11220450" cy="161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886700" y="2495550"/>
            <a:ext cx="238125" cy="1905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01325" y="2676525"/>
            <a:ext cx="238125" cy="1905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390" name="Google Shape;390;p49"/>
          <p:cNvSpPr txBox="1">
            <a:spLocks noGrp="1"/>
          </p:cNvSpPr>
          <p:nvPr>
            <p:ph type="body" idx="1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marL="384048" lvl="1" indent="-182880" algn="l" rtl="0"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marL="384048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marL="566928" marR="0" lvl="2" indent="-208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lvl="2" indent="-208279" algn="l" rtl="0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marL="566928" lvl="2" indent="-208279" algn="l" rtl="0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397" name="Google Shape;397;p50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1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9" t="-5629" b="-18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15" name="Google Shape;415;p52"/>
          <p:cNvSpPr txBox="1">
            <a:spLocks noGrp="1"/>
          </p:cNvSpPr>
          <p:nvPr>
            <p:ph type="body" idx="1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70C0"/>
                </a:solidFill>
                <a:sym typeface="Calibri"/>
              </a:rPr>
              <a:t>Required Chart</a:t>
            </a:r>
            <a:endParaRPr sz="2800" b="1" dirty="0">
              <a:solidFill>
                <a:srgbClr val="0070C0"/>
              </a:solidFill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3F3F3F"/>
                </a:solidFill>
                <a:sym typeface="Calibri"/>
              </a:rPr>
              <a:t>Server Busy Time [One for every server]</a:t>
            </a:r>
            <a:endParaRPr sz="2800"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rgbClr val="3F3F3F"/>
                </a:solidFill>
                <a:sym typeface="Calibri"/>
              </a:rPr>
              <a:t>X-axis : time</a:t>
            </a:r>
            <a:endParaRPr sz="2000" dirty="0"/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lang="en-US" sz="2000" b="0" i="0" u="none" strike="noStrike" cap="none" dirty="0">
                <a:solidFill>
                  <a:srgbClr val="3F3F3F"/>
                </a:solidFill>
                <a:sym typeface="Calibri"/>
              </a:rPr>
              <a:t>Y- axis : it has a value of 1 if the server is busy or zero if the server is idle</a:t>
            </a:r>
            <a:endParaRPr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1</a:t>
            </a:r>
            <a:endParaRPr/>
          </a:p>
        </p:txBody>
      </p:sp>
      <p:pic>
        <p:nvPicPr>
          <p:cNvPr id="421" name="Google Shape;42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/>
          <p:nvPr/>
        </p:nvSpPr>
        <p:spPr>
          <a:xfrm>
            <a:off x="2971800" y="2209800"/>
            <a:ext cx="1600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6096000" y="2209800"/>
            <a:ext cx="38862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2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1643744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/>
          <p:nvPr/>
        </p:nvSpPr>
        <p:spPr>
          <a:xfrm>
            <a:off x="4191001" y="2209800"/>
            <a:ext cx="1143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54"/>
          <p:cNvSpPr/>
          <p:nvPr/>
        </p:nvSpPr>
        <p:spPr>
          <a:xfrm>
            <a:off x="6934201" y="2209800"/>
            <a:ext cx="2667000" cy="3429012"/>
          </a:xfrm>
          <a:prstGeom prst="rect">
            <a:avLst/>
          </a:prstGeom>
          <a:solidFill>
            <a:srgbClr val="94B6D2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Deliverables</a:t>
            </a:r>
            <a:endParaRPr/>
          </a:p>
        </p:txBody>
      </p:sp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(refer to slide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22)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parameters calculated from the simulation table (refer </a:t>
            </a:r>
            <a:r>
              <a:rPr lang="en-US" dirty="0"/>
              <a:t>from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23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dirty="0" smtClean="0"/>
              <a:t>5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 (refer </a:t>
            </a:r>
            <a:r>
              <a:rPr lang="en-US" dirty="0"/>
              <a:t>from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26 </a:t>
            </a:r>
            <a:r>
              <a:rPr lang="en-US" dirty="0"/>
              <a:t>to </a:t>
            </a:r>
            <a:r>
              <a:rPr lang="en-US" dirty="0" smtClean="0"/>
              <a:t>28</a:t>
            </a: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443" name="Google Shape;443;p5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design is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Bonus</a:t>
            </a:r>
            <a:r>
              <a:rPr lang="en-US" dirty="0"/>
              <a:t>: reading input data from file.</a:t>
            </a:r>
            <a:endParaRPr dirty="0"/>
          </a:p>
          <a:p>
            <a:pPr marL="514350" marR="0" lvl="0" indent="-387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3008850" y="2321150"/>
            <a:ext cx="6174300" cy="139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55" name="Google Shape;455;p58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Distribution of calls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Interarrival 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01-25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26-65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66-85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86-00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61" name="Google Shape;461;p59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Able’s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31-58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59-83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84-00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67" name="Google Shape;467;p60"/>
          <p:cNvGraphicFramePr/>
          <p:nvPr/>
        </p:nvGraphicFramePr>
        <p:xfrm>
          <a:off x="1991544" y="1916833"/>
          <a:ext cx="8352900" cy="4104475"/>
        </p:xfrm>
        <a:graphic>
          <a:graphicData uri="http://schemas.openxmlformats.org/drawingml/2006/table">
            <a:tbl>
              <a:tblPr firstRow="1" bandRow="1">
                <a:noFill/>
                <a:tableStyleId>{401572CD-7EF2-49E5-9DF8-885210AAF14C}</a:tableStyleId>
              </a:tblPr>
              <a:tblGrid>
                <a:gridCol w="20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Baker’s Service Time  distribution </a:t>
                      </a:r>
                      <a:endParaRPr sz="24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Service Time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Probability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Cumulative probability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Range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1-35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36-60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61-80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81-00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25" y="567450"/>
            <a:ext cx="9153501" cy="54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80" name="Google Shape;480;p62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2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59" t="-5629" b="-18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50" y="437525"/>
            <a:ext cx="10070451" cy="55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>
            <a:spLocks noGrp="1"/>
          </p:cNvSpPr>
          <p:nvPr>
            <p:ph type="title"/>
          </p:nvPr>
        </p:nvSpPr>
        <p:spPr>
          <a:xfrm>
            <a:off x="1156933" y="598715"/>
            <a:ext cx="10490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id="495" name="Google Shape;495;p64" descr="table2-14"/>
          <p:cNvPicPr preferRelativeResize="0"/>
          <p:nvPr/>
        </p:nvPicPr>
        <p:blipFill rotWithShape="1">
          <a:blip r:embed="rId3">
            <a:alphaModFix/>
          </a:blip>
          <a:srcRect t="3799"/>
          <a:stretch/>
        </p:blipFill>
        <p:spPr>
          <a:xfrm>
            <a:off x="555171" y="1589315"/>
            <a:ext cx="11092462" cy="511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50" y="152400"/>
            <a:ext cx="8811325" cy="60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29" name="Google Shape;229;p30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>
            <a:spLocks noGrp="1"/>
          </p:cNvSpPr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508" name="Google Shape;508;p66"/>
          <p:cNvSpPr txBox="1">
            <a:spLocks noGrp="1"/>
          </p:cNvSpPr>
          <p:nvPr>
            <p:ph type="body" idx="1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queue length during simulation runtime.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2253933"/>
            <a:ext cx="7075167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2934759"/>
            <a:ext cx="7150076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75" y="865300"/>
            <a:ext cx="9664050" cy="37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522" name="Google Shape;522;p6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marL="932688" marR="0" lvl="4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528" name="Google Shape;528;p69"/>
          <p:cNvSpPr txBox="1">
            <a:spLocks noGrp="1"/>
          </p:cNvSpPr>
          <p:nvPr>
            <p:ph type="body" idx="1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 dirty="0"/>
              <a:t> including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 dirty="0"/>
          </a:p>
          <a:p>
            <a:pPr marL="1374320" marR="0" lvl="5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 dirty="0"/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 dirty="0"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198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25" y="736975"/>
            <a:ext cx="7005025" cy="4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250" y="943225"/>
            <a:ext cx="3412750" cy="4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2"/>
          <p:cNvSpPr txBox="1"/>
          <p:nvPr/>
        </p:nvSpPr>
        <p:spPr>
          <a:xfrm>
            <a:off x="1866825" y="1462350"/>
            <a:ext cx="39930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Layer where project entities are defined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72"/>
          <p:cNvSpPr txBox="1"/>
          <p:nvPr/>
        </p:nvSpPr>
        <p:spPr>
          <a:xfrm>
            <a:off x="1283450" y="3714950"/>
            <a:ext cx="48018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Windows Form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project where forms are created to input/output data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2"/>
          <p:cNvSpPr/>
          <p:nvPr/>
        </p:nvSpPr>
        <p:spPr>
          <a:xfrm>
            <a:off x="622275" y="645600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2"/>
          <p:cNvSpPr/>
          <p:nvPr/>
        </p:nvSpPr>
        <p:spPr>
          <a:xfrm>
            <a:off x="622275" y="3223875"/>
            <a:ext cx="10591500" cy="258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556" name="Google Shape;556;p7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committed to use the provided template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C</a:t>
            </a:r>
            <a:r>
              <a:rPr lang="en-US"/>
              <a:t>#.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can add constructor if needed but don’t override the default one.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provided with only one testcase.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given a testcase to run that will provide with a message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7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338" y="4202897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3"/>
          <p:cNvSpPr/>
          <p:nvPr/>
        </p:nvSpPr>
        <p:spPr>
          <a:xfrm>
            <a:off x="5413216" y="3306498"/>
            <a:ext cx="1402200" cy="8964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3"/>
          <p:cNvSpPr txBox="1"/>
          <p:nvPr/>
        </p:nvSpPr>
        <p:spPr>
          <a:xfrm>
            <a:off x="5510539" y="3431612"/>
            <a:ext cx="1471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Error: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type or namespace name '' could not be found (are you missing a using directive or an assembly reference</a:t>
            </a:r>
            <a:r>
              <a:rPr lang="en-US" dirty="0" smtClean="0"/>
              <a:t>?</a:t>
            </a:r>
            <a:endParaRPr lang="en-US" dirty="0"/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Solution:</a:t>
            </a:r>
            <a:r>
              <a:rPr lang="en-US" dirty="0" smtClean="0"/>
              <a:t> Make sure that your program target framework is </a:t>
            </a:r>
            <a:r>
              <a:rPr lang="en-US" dirty="0" err="1" smtClean="0"/>
              <a:t>.net</a:t>
            </a:r>
            <a:r>
              <a:rPr lang="en-US" dirty="0" smtClean="0"/>
              <a:t> framework 4.5.1.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83" y="3243944"/>
            <a:ext cx="9511393" cy="29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9"/>
          <p:cNvSpPr txBox="1"/>
          <p:nvPr/>
        </p:nvSpPr>
        <p:spPr>
          <a:xfrm>
            <a:off x="4295775" y="2524125"/>
            <a:ext cx="47053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you…</a:t>
            </a:r>
            <a:endParaRPr sz="5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72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37" name="Google Shape;237;p31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44" name="Google Shape;244;p32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52" name="Google Shape;252;p33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1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id="259" name="Google Shape;259;p34" descr="C:\Users\EmanFateen\Desktop\Call-Center-Comic-66-thum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 descr="C:\Users\EmanFateen\Desktop\Call-Center-Top-Perform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912" marR="0" lvl="0" indent="-32004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/>
          </a:p>
        </p:txBody>
      </p:sp>
      <p:pic>
        <p:nvPicPr>
          <p:cNvPr id="262" name="Google Shape;262;p34" descr="C:\Users\EmanFateen\Desktop\do-not-symbol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4" y="2408918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id="268" name="Google Shape;268;p35" descr="C:\Users\EmanFateen\Desktop\1195445181899094722molumen_phone_icon.svg.m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1488</Words>
  <Application>Microsoft Office PowerPoint</Application>
  <PresentationFormat>Widescreen</PresentationFormat>
  <Paragraphs>414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Questrial</vt:lpstr>
      <vt:lpstr>Calibri</vt:lpstr>
      <vt:lpstr>Retrospect</vt:lpstr>
      <vt:lpstr>Retrospect</vt:lpstr>
      <vt:lpstr>Simulation &amp; Modeling 2019-2020</vt:lpstr>
      <vt:lpstr>Task (1) Delivery Rules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</vt:lpstr>
      <vt:lpstr>Multi-channel Queue - Arrival of a Customer</vt:lpstr>
      <vt:lpstr>Multi-channel Queue - Departure of a Customer</vt:lpstr>
      <vt:lpstr>Multi-channel Queue</vt:lpstr>
      <vt:lpstr>Multi-channel Queue - System Design</vt:lpstr>
      <vt:lpstr>Multi-channel Queue - System Design</vt:lpstr>
      <vt:lpstr>Multi-channel Queue - System Input</vt:lpstr>
      <vt:lpstr>Multi-channel Queue - System Output</vt:lpstr>
      <vt:lpstr>Sample Testcase</vt:lpstr>
      <vt:lpstr>Multi-channel Queue - Sample Input</vt:lpstr>
      <vt:lpstr>Multi-channel Queue - Sample Input</vt:lpstr>
      <vt:lpstr>Multi-channel Queue - Sample Input</vt:lpstr>
      <vt:lpstr>Multi-channel Queue - Sample Output</vt:lpstr>
      <vt:lpstr>System Output - Performance Measures</vt:lpstr>
      <vt:lpstr>System Output - Performance Measures</vt:lpstr>
      <vt:lpstr>System Output - Performance Measures Per Server</vt:lpstr>
      <vt:lpstr>Multi-channel Queue – Graph </vt:lpstr>
      <vt:lpstr>Server Busy Time – Server 1</vt:lpstr>
      <vt:lpstr>Server Busy Time – Server 2</vt:lpstr>
      <vt:lpstr>Task (1) Deliverables</vt:lpstr>
      <vt:lpstr>More Notes</vt:lpstr>
      <vt:lpstr>Template Walkthrough</vt:lpstr>
      <vt:lpstr>Multi-channel Queue - Sample Input</vt:lpstr>
      <vt:lpstr>Multi-channel Queue - Sample Input</vt:lpstr>
      <vt:lpstr>Multi-channel Queue - Sample Input</vt:lpstr>
      <vt:lpstr>PowerPoint Presentation</vt:lpstr>
      <vt:lpstr>System Output - Performance Measures Per Server</vt:lpstr>
      <vt:lpstr>PowerPoint Presentation</vt:lpstr>
      <vt:lpstr>Multi-channel Queue - Sample Output</vt:lpstr>
      <vt:lpstr>PowerPoint Presentation</vt:lpstr>
      <vt:lpstr>System Output - Performance Measures</vt:lpstr>
      <vt:lpstr>PowerPoint Presentation</vt:lpstr>
      <vt:lpstr>Multi-channel Queue - System Input</vt:lpstr>
      <vt:lpstr>Multi-channel Queue - System Output</vt:lpstr>
      <vt:lpstr>PowerPoint Presentation</vt:lpstr>
      <vt:lpstr>PowerPoint Presentation</vt:lpstr>
      <vt:lpstr>PowerPoint Presentation</vt:lpstr>
      <vt:lpstr>Template Walkthrough</vt:lpstr>
      <vt:lpstr>Note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2018-2019</dc:title>
  <cp:lastModifiedBy>Donia Gamal</cp:lastModifiedBy>
  <cp:revision>38</cp:revision>
  <dcterms:modified xsi:type="dcterms:W3CDTF">2019-10-05T09:58:33Z</dcterms:modified>
</cp:coreProperties>
</file>