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4FA2810-0CFD-4318-A53B-AFC3F408EC2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3"/>
          </a:solidFill>
        </a:fill>
      </a:tcStyle>
    </a:wholeTbl>
    <a:band1H>
      <a:tcTxStyle/>
      <a:tcStyle>
        <a:tcBdr/>
        <a:fill>
          <a:solidFill>
            <a:srgbClr val="CCDCE6"/>
          </a:solidFill>
        </a:fill>
      </a:tcStyle>
    </a:band1H>
    <a:band2H>
      <a:tcTxStyle/>
      <a:tcStyle>
        <a:tcBdr/>
      </a:tcStyle>
    </a:band2H>
    <a:band1V>
      <a:tcTxStyle/>
      <a:tcStyle>
        <a:tcBdr/>
        <a:fill>
          <a:solidFill>
            <a:srgbClr val="CCDC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45881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3541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73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611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35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02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716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174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78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54 bearings</a:t>
            </a:r>
            <a:r>
              <a:rPr lang="en-US" baseline="0" dirty="0" smtClean="0"/>
              <a:t> = 18 row * 3 bearings</a:t>
            </a:r>
            <a:endParaRPr dirty="0"/>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32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28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92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597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031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0151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817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56" name="Google Shape;25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4384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399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903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118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169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89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9574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046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4873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52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843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large milling machine has three different bearings that fall in service.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When a bearing fails, the mills stops, a repairperson is called, and a new bearing is installed.</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cumulative distribution function of the life of each bearing is identical as shown in the table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delay time of the repairperson’s arriving at the milling machine is also a random variable</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Downtime for the mill is estimated at $5 per minute. </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The direct on site cost of the repairperson is $15 per hour</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It takes 20 minutes to change one bearing, 30 minutes to change two bearings, and 40 minutes to change three bearings.</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 The bearings cost $16 each. </a:t>
            </a:r>
            <a:endParaRPr/>
          </a:p>
          <a:p>
            <a:pPr marL="457200" marR="0" lvl="1" indent="0" algn="l" rtl="0">
              <a:spcBef>
                <a:spcPts val="0"/>
              </a:spcBef>
              <a:spcAft>
                <a:spcPts val="0"/>
              </a:spcAft>
              <a:buNone/>
            </a:pPr>
            <a:r>
              <a:rPr lang="en-US" sz="1200" b="0" i="0" u="none" strike="noStrike" cap="none">
                <a:solidFill>
                  <a:schemeClr val="dk1"/>
                </a:solidFill>
                <a:latin typeface="Calibri"/>
                <a:ea typeface="Calibri"/>
                <a:cs typeface="Calibri"/>
                <a:sym typeface="Calibri"/>
              </a:rPr>
              <a:t>A proposal has been made to replace all three bearings whenever a bearing fails. Management needs an evaluation of this proposal.</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059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79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0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681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434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59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lstStyle>
            <a:lvl1pPr marR="0" lvl="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0" name="Google Shape;50;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Google Shape;5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7" name="Google Shape;57;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8" name="Google Shape;58;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9" name="Google Shape;59;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20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chemeClr val="dk2"/>
                </a:solidFill>
                <a:latin typeface="Calibri"/>
                <a:ea typeface="Calibri"/>
                <a:cs typeface="Calibri"/>
                <a:sym typeface="Calibri"/>
              </a:defRPr>
            </a:lvl1pPr>
            <a:lvl2pPr marL="0" marR="0" lvl="1" indent="0" algn="r" rtl="0">
              <a:spcBef>
                <a:spcPts val="0"/>
              </a:spcBef>
              <a:buNone/>
              <a:defRPr sz="1050">
                <a:solidFill>
                  <a:schemeClr val="dk2"/>
                </a:solidFill>
                <a:latin typeface="Calibri"/>
                <a:ea typeface="Calibri"/>
                <a:cs typeface="Calibri"/>
                <a:sym typeface="Calibri"/>
              </a:defRPr>
            </a:lvl2pPr>
            <a:lvl3pPr marL="0" marR="0" lvl="2" indent="0" algn="r" rtl="0">
              <a:spcBef>
                <a:spcPts val="0"/>
              </a:spcBef>
              <a:buNone/>
              <a:defRPr sz="1050">
                <a:solidFill>
                  <a:schemeClr val="dk2"/>
                </a:solidFill>
                <a:latin typeface="Calibri"/>
                <a:ea typeface="Calibri"/>
                <a:cs typeface="Calibri"/>
                <a:sym typeface="Calibri"/>
              </a:defRPr>
            </a:lvl3pPr>
            <a:lvl4pPr marL="0" marR="0" lvl="3" indent="0" algn="r" rtl="0">
              <a:spcBef>
                <a:spcPts val="0"/>
              </a:spcBef>
              <a:buNone/>
              <a:defRPr sz="1050">
                <a:solidFill>
                  <a:schemeClr val="dk2"/>
                </a:solidFill>
                <a:latin typeface="Calibri"/>
                <a:ea typeface="Calibri"/>
                <a:cs typeface="Calibri"/>
                <a:sym typeface="Calibri"/>
              </a:defRPr>
            </a:lvl4pPr>
            <a:lvl5pPr marL="0" marR="0" lvl="4" indent="0" algn="r" rtl="0">
              <a:spcBef>
                <a:spcPts val="0"/>
              </a:spcBef>
              <a:buNone/>
              <a:defRPr sz="1050">
                <a:solidFill>
                  <a:schemeClr val="dk2"/>
                </a:solidFill>
                <a:latin typeface="Calibri"/>
                <a:ea typeface="Calibri"/>
                <a:cs typeface="Calibri"/>
                <a:sym typeface="Calibri"/>
              </a:defRPr>
            </a:lvl5pPr>
            <a:lvl6pPr marL="0" marR="0" lvl="5" indent="0" algn="r" rtl="0">
              <a:spcBef>
                <a:spcPts val="0"/>
              </a:spcBef>
              <a:buNone/>
              <a:defRPr sz="1050">
                <a:solidFill>
                  <a:schemeClr val="dk2"/>
                </a:solidFill>
                <a:latin typeface="Calibri"/>
                <a:ea typeface="Calibri"/>
                <a:cs typeface="Calibri"/>
                <a:sym typeface="Calibri"/>
              </a:defRPr>
            </a:lvl6pPr>
            <a:lvl7pPr marL="0" marR="0" lvl="6" indent="0" algn="r" rtl="0">
              <a:spcBef>
                <a:spcPts val="0"/>
              </a:spcBef>
              <a:buNone/>
              <a:defRPr sz="1050">
                <a:solidFill>
                  <a:schemeClr val="dk2"/>
                </a:solidFill>
                <a:latin typeface="Calibri"/>
                <a:ea typeface="Calibri"/>
                <a:cs typeface="Calibri"/>
                <a:sym typeface="Calibri"/>
              </a:defRPr>
            </a:lvl7pPr>
            <a:lvl8pPr marL="0" marR="0" lvl="7" indent="0" algn="r" rtl="0">
              <a:spcBef>
                <a:spcPts val="0"/>
              </a:spcBef>
              <a:buNone/>
              <a:defRPr sz="1050">
                <a:solidFill>
                  <a:schemeClr val="dk2"/>
                </a:solidFill>
                <a:latin typeface="Calibri"/>
                <a:ea typeface="Calibri"/>
                <a:cs typeface="Calibri"/>
                <a:sym typeface="Calibri"/>
              </a:defRPr>
            </a:lvl8pPr>
            <a:lvl9pPr marL="0" marR="0" lvl="8" indent="0" algn="r" rtl="0">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lstStyle>
            <a:lvl1pPr marL="457200" marR="0" lvl="0" indent="-228600" algn="l" rtl="0">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8000"/>
              <a:buFont typeface="Calibri"/>
              <a:buNone/>
            </a:pPr>
            <a:r>
              <a:rPr lang="en-US" sz="8000" b="0" i="0" u="none" strike="noStrike" cap="none" dirty="0">
                <a:solidFill>
                  <a:srgbClr val="262626"/>
                </a:solidFill>
                <a:latin typeface="Calibri"/>
                <a:ea typeface="Calibri"/>
                <a:cs typeface="Calibri"/>
                <a:sym typeface="Calibri"/>
              </a:rPr>
              <a:t>Simulation &amp; Modeling</a:t>
            </a:r>
            <a:br>
              <a:rPr lang="en-US" sz="8000" b="0" i="0" u="none" strike="noStrike" cap="none" dirty="0">
                <a:solidFill>
                  <a:srgbClr val="262626"/>
                </a:solidFill>
                <a:latin typeface="Calibri"/>
                <a:ea typeface="Calibri"/>
                <a:cs typeface="Calibri"/>
                <a:sym typeface="Calibri"/>
              </a:rPr>
            </a:br>
            <a:r>
              <a:rPr lang="en-US" sz="8000" b="0" i="0" u="none" strike="noStrike" cap="none" dirty="0" smtClean="0">
                <a:solidFill>
                  <a:srgbClr val="262626"/>
                </a:solidFill>
                <a:latin typeface="Calibri"/>
                <a:ea typeface="Calibri"/>
                <a:cs typeface="Calibri"/>
                <a:sym typeface="Calibri"/>
              </a:rPr>
              <a:t>2019-2020</a:t>
            </a:r>
            <a:endParaRPr sz="8000" b="0" i="0" u="none" strike="noStrike" cap="none" dirty="0">
              <a:solidFill>
                <a:srgbClr val="262626"/>
              </a:solidFill>
              <a:latin typeface="Calibri"/>
              <a:ea typeface="Calibri"/>
              <a:cs typeface="Calibri"/>
              <a:sym typeface="Calibri"/>
            </a:endParaRPr>
          </a:p>
        </p:txBody>
      </p:sp>
      <p:sp>
        <p:nvSpPr>
          <p:cNvPr id="106" name="Google Shape;106;p1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r>
              <a:rPr lang="en-US" sz="2400" b="0" i="0" u="none" strike="noStrike" cap="none" dirty="0">
                <a:solidFill>
                  <a:schemeClr val="dk2"/>
                </a:solidFill>
                <a:latin typeface="Calibri"/>
                <a:ea typeface="Calibri"/>
                <a:cs typeface="Calibri"/>
                <a:sym typeface="Calibri"/>
              </a:rPr>
              <a:t>LAB </a:t>
            </a:r>
            <a:r>
              <a:rPr lang="en-US" sz="2400" b="0" i="0" u="none" strike="noStrike" cap="none" dirty="0" smtClean="0">
                <a:solidFill>
                  <a:schemeClr val="dk2"/>
                </a:solidFill>
                <a:latin typeface="Calibri"/>
                <a:ea typeface="Calibri"/>
                <a:cs typeface="Calibri"/>
                <a:sym typeface="Calibri"/>
              </a:rPr>
              <a:t>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graphicFrame>
        <p:nvGraphicFramePr>
          <p:cNvPr id="165" name="Google Shape;165;p22"/>
          <p:cNvGraphicFramePr/>
          <p:nvPr/>
        </p:nvGraphicFramePr>
        <p:xfrm>
          <a:off x="1066800" y="2687319"/>
          <a:ext cx="10058400" cy="1988100"/>
        </p:xfrm>
        <a:graphic>
          <a:graphicData uri="http://schemas.openxmlformats.org/drawingml/2006/table">
            <a:tbl>
              <a:tblPr firstRow="1" bandRow="1">
                <a:noFill/>
                <a:tableStyleId>{34FA2810-0CFD-4318-A53B-AFC3F408EC2E}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677325">
                <a:tc>
                  <a:txBody>
                    <a:bodyPr/>
                    <a:lstStyle/>
                    <a:p>
                      <a:pPr marL="0" marR="0" lvl="0" indent="0" algn="ctr" rtl="0">
                        <a:spcBef>
                          <a:spcPts val="0"/>
                        </a:spcBef>
                        <a:spcAft>
                          <a:spcPts val="0"/>
                        </a:spcAft>
                        <a:buNone/>
                      </a:pPr>
                      <a:r>
                        <a:rPr lang="en-US" sz="2000" u="none" strike="noStrike" cap="none"/>
                        <a:t>Current Policy</a:t>
                      </a:r>
                      <a:endParaRPr/>
                    </a:p>
                  </a:txBody>
                  <a:tcPr marL="91450" marR="91450" marT="45725" marB="45725"/>
                </a:tc>
                <a:tc>
                  <a:txBody>
                    <a:bodyPr/>
                    <a:lstStyle/>
                    <a:p>
                      <a:pPr marL="0" marR="0" lvl="0" indent="0" algn="ctr" rtl="0">
                        <a:spcBef>
                          <a:spcPts val="0"/>
                        </a:spcBef>
                        <a:spcAft>
                          <a:spcPts val="0"/>
                        </a:spcAft>
                        <a:buNone/>
                      </a:pPr>
                      <a:r>
                        <a:rPr lang="en-US" sz="2000" u="none" strike="noStrike" cap="none"/>
                        <a:t>Proposed Policy</a:t>
                      </a:r>
                      <a:endParaRPr/>
                    </a:p>
                  </a:txBody>
                  <a:tcPr marL="91450" marR="91450" marT="45725" marB="45725"/>
                </a:tc>
                <a:extLst>
                  <a:ext uri="{0D108BD9-81ED-4DB2-BD59-A6C34878D82A}">
                    <a16:rowId xmlns:a16="http://schemas.microsoft.com/office/drawing/2014/main" val="10000"/>
                  </a:ext>
                </a:extLst>
              </a:tr>
              <a:tr h="1310775">
                <a:tc>
                  <a:txBody>
                    <a:bodyPr/>
                    <a:lstStyle/>
                    <a:p>
                      <a:pPr marL="0" marR="0" lvl="0" indent="0" algn="l" rtl="0">
                        <a:spcBef>
                          <a:spcPts val="0"/>
                        </a:spcBef>
                        <a:spcAft>
                          <a:spcPts val="0"/>
                        </a:spcAft>
                        <a:buNone/>
                      </a:pPr>
                      <a:r>
                        <a:rPr lang="en-US" sz="1800" u="none" strike="noStrike" cap="none"/>
                        <a:t>Whenever a bearing fails , replace it</a:t>
                      </a:r>
                      <a:endParaRPr/>
                    </a:p>
                  </a:txBody>
                  <a:tcPr marL="91450" marR="91450" marT="45725" marB="45725"/>
                </a:tc>
                <a:tc>
                  <a:txBody>
                    <a:bodyPr/>
                    <a:lstStyle/>
                    <a:p>
                      <a:pPr marL="0" marR="0" lvl="0" indent="0" algn="l" rtl="0">
                        <a:spcBef>
                          <a:spcPts val="0"/>
                        </a:spcBef>
                        <a:spcAft>
                          <a:spcPts val="0"/>
                        </a:spcAft>
                        <a:buNone/>
                      </a:pPr>
                      <a:r>
                        <a:rPr lang="en-US" sz="1800"/>
                        <a:t>Replace all three bearings whenever a bearing fails</a:t>
                      </a:r>
                      <a:endParaRPr sz="1800"/>
                    </a:p>
                  </a:txBody>
                  <a:tcPr marL="91450" marR="91450" marT="45725" marB="45725"/>
                </a:tc>
                <a:extLst>
                  <a:ext uri="{0D108BD9-81ED-4DB2-BD59-A6C34878D82A}">
                    <a16:rowId xmlns:a16="http://schemas.microsoft.com/office/drawing/2014/main" val="10001"/>
                  </a:ext>
                </a:extLst>
              </a:tr>
            </a:tbl>
          </a:graphicData>
        </a:graphic>
      </p:graphicFrame>
      <p:sp>
        <p:nvSpPr>
          <p:cNvPr id="166" name="Google Shape;166;p22"/>
          <p:cNvSpPr txBox="1"/>
          <p:nvPr/>
        </p:nvSpPr>
        <p:spPr>
          <a:xfrm>
            <a:off x="1066800" y="5149049"/>
            <a:ext cx="1008887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Which policy is better?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simulation scenario for the current and proposed policy must be conducted in order to take decision.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87" name="Google Shape;287;p1"/>
          <p:cNvSpPr txBox="1">
            <a:spLocks noGrp="1"/>
          </p:cNvSpPr>
          <p:nvPr>
            <p:ph type="body" idx="1"/>
          </p:nvPr>
        </p:nvSpPr>
        <p:spPr>
          <a:xfrm>
            <a:off x="1066805" y="2501516"/>
            <a:ext cx="10058400" cy="402330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dirty="0">
                <a:solidFill>
                  <a:srgbClr val="3F3F3F"/>
                </a:solidFill>
                <a:latin typeface="Calibri"/>
                <a:ea typeface="Calibri"/>
                <a:cs typeface="Calibri"/>
                <a:sym typeface="Calibri"/>
              </a:rPr>
              <a:t>The following Table (Table 2.24) represents a simulation of 20,000 hours of operation under the current method of operation. </a:t>
            </a:r>
            <a:endParaRPr dirty="0"/>
          </a:p>
          <a:p>
            <a:pPr marL="91440" marR="0" lvl="0" indent="-127000" algn="l" rtl="0">
              <a:lnSpc>
                <a:spcPct val="90000"/>
              </a:lnSpc>
              <a:spcBef>
                <a:spcPts val="1400"/>
              </a:spcBef>
              <a:spcAft>
                <a:spcPts val="0"/>
              </a:spcAft>
              <a:buClr>
                <a:schemeClr val="accent1"/>
              </a:buClr>
              <a:buSzPts val="2000"/>
              <a:buFont typeface="Calibri"/>
              <a:buChar char=" "/>
            </a:pPr>
            <a:r>
              <a:rPr lang="en-US" sz="2000" b="1" i="0" u="sng" strike="noStrike" cap="none" dirty="0">
                <a:solidFill>
                  <a:srgbClr val="3F3F3F"/>
                </a:solidFill>
                <a:latin typeface="Calibri"/>
                <a:ea typeface="Calibri"/>
                <a:cs typeface="Calibri"/>
                <a:sym typeface="Calibri"/>
              </a:rPr>
              <a:t>Assumption</a:t>
            </a:r>
            <a:endParaRPr dirty="0"/>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dirty="0">
                <a:solidFill>
                  <a:srgbClr val="3F3F3F"/>
                </a:solidFill>
                <a:latin typeface="Calibri"/>
                <a:ea typeface="Calibri"/>
                <a:cs typeface="Calibri"/>
                <a:sym typeface="Calibri"/>
              </a:rPr>
              <a:t>It will be assumed in this example that the times are never exactly the same, and thus no more than one bearing is changed at any breakdown. Sixteen bearing changes were made for bearings 1 and 2, but only 14 bearing changes were required for bearing 3</a:t>
            </a:r>
            <a:r>
              <a:rPr lang="en-US" sz="2000" b="0" i="0" u="none" strike="noStrike" cap="none" dirty="0" smtClean="0">
                <a:solidFill>
                  <a:srgbClr val="3F3F3F"/>
                </a:solidFill>
                <a:latin typeface="Calibri"/>
                <a:ea typeface="Calibri"/>
                <a:cs typeface="Calibri"/>
                <a:sym typeface="Calibri"/>
              </a:rPr>
              <a:t>.</a:t>
            </a:r>
          </a:p>
          <a:p>
            <a:pPr marL="0" marR="0" lvl="0" indent="0" algn="l" rtl="0">
              <a:lnSpc>
                <a:spcPct val="90000"/>
              </a:lnSpc>
              <a:spcBef>
                <a:spcPts val="1400"/>
              </a:spcBef>
              <a:spcAft>
                <a:spcPts val="0"/>
              </a:spcAft>
              <a:buClr>
                <a:schemeClr val="accent1"/>
              </a:buClr>
              <a:buSzPts val="2000"/>
              <a:buNone/>
            </a:pPr>
            <a:endParaRPr lang="en-US" dirty="0" smtClean="0"/>
          </a:p>
          <a:p>
            <a:pPr marL="0" marR="0" lvl="0" indent="0" algn="l" rtl="0">
              <a:lnSpc>
                <a:spcPct val="90000"/>
              </a:lnSpc>
              <a:spcBef>
                <a:spcPts val="1400"/>
              </a:spcBef>
              <a:spcAft>
                <a:spcPts val="0"/>
              </a:spcAft>
              <a:buClr>
                <a:schemeClr val="accent1"/>
              </a:buClr>
              <a:buSzPts val="2000"/>
              <a:buNone/>
            </a:pPr>
            <a:endParaRPr sz="2000" b="0" i="0" u="none" strike="noStrike" cap="none" dirty="0">
              <a:solidFill>
                <a:srgbClr val="3F3F3F"/>
              </a:solidFill>
              <a:latin typeface="Calibri"/>
              <a:ea typeface="Calibri"/>
              <a:cs typeface="Calibri"/>
              <a:sym typeface="Calibri"/>
            </a:endParaRPr>
          </a:p>
          <a:p>
            <a:pPr marL="0" marR="0" lvl="0" indent="0" algn="l" rtl="0">
              <a:lnSpc>
                <a:spcPct val="90000"/>
              </a:lnSpc>
              <a:spcBef>
                <a:spcPts val="1400"/>
              </a:spcBef>
              <a:spcAft>
                <a:spcPts val="0"/>
              </a:spcAft>
              <a:buNone/>
            </a:pPr>
            <a:endParaRPr dirty="0"/>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pic>
        <p:nvPicPr>
          <p:cNvPr id="177" name="Google Shape;177;p24" descr="table2-24"/>
          <p:cNvPicPr preferRelativeResize="0"/>
          <p:nvPr/>
        </p:nvPicPr>
        <p:blipFill rotWithShape="1">
          <a:blip r:embed="rId3">
            <a:alphaModFix/>
          </a:blip>
          <a:srcRect/>
          <a:stretch/>
        </p:blipFill>
        <p:spPr>
          <a:xfrm>
            <a:off x="1387407" y="228600"/>
            <a:ext cx="9201151" cy="64008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Notes</a:t>
            </a:r>
            <a:endParaRPr lang="en-US" dirty="0"/>
          </a:p>
        </p:txBody>
      </p:sp>
      <p:sp>
        <p:nvSpPr>
          <p:cNvPr id="3" name="Text Placeholder 2"/>
          <p:cNvSpPr>
            <a:spLocks noGrp="1"/>
          </p:cNvSpPr>
          <p:nvPr>
            <p:ph type="body" idx="1"/>
          </p:nvPr>
        </p:nvSpPr>
        <p:spPr/>
        <p:txBody>
          <a:bodyPr/>
          <a:lstStyle/>
          <a:p>
            <a:r>
              <a:rPr lang="en-US" dirty="0"/>
              <a:t>Index is meant to be the position of the wheel in the machine and not a counter so it should be 1, 2, 3 (number of wheels per machine</a:t>
            </a:r>
            <a:r>
              <a:rPr lang="en-US" dirty="0" smtClean="0"/>
              <a:t>).</a:t>
            </a:r>
          </a:p>
          <a:p>
            <a:endParaRPr lang="en-US" dirty="0"/>
          </a:p>
          <a:p>
            <a:r>
              <a:rPr lang="en-US" dirty="0" smtClean="0"/>
              <a:t>It’s not a must to display the data of each bearing in separate columns.</a:t>
            </a:r>
            <a:endParaRPr lang="en-US" dirty="0"/>
          </a:p>
        </p:txBody>
      </p:sp>
    </p:spTree>
    <p:extLst>
      <p:ext uri="{BB962C8B-B14F-4D97-AF65-F5344CB8AC3E}">
        <p14:creationId xmlns:p14="http://schemas.microsoft.com/office/powerpoint/2010/main" val="1635550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83" name="Google Shape;183;p2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0" algn="l" rtl="0">
              <a:lnSpc>
                <a:spcPct val="70000"/>
              </a:lnSpc>
              <a:spcBef>
                <a:spcPts val="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113347" algn="l" rtl="0">
              <a:lnSpc>
                <a:spcPct val="70000"/>
              </a:lnSpc>
              <a:spcBef>
                <a:spcPts val="1400"/>
              </a:spcBef>
              <a:spcAft>
                <a:spcPts val="0"/>
              </a:spcAft>
              <a:buClr>
                <a:schemeClr val="accent1"/>
              </a:buClr>
              <a:buSzPts val="1785"/>
              <a:buFont typeface="Calibri"/>
              <a:buChar char=" "/>
            </a:pPr>
            <a:r>
              <a:rPr lang="en-US" sz="1785" b="0" i="0" u="none" strike="noStrike" cap="none">
                <a:solidFill>
                  <a:srgbClr val="3F3F3F"/>
                </a:solidFill>
                <a:latin typeface="Calibri"/>
                <a:ea typeface="Calibri"/>
                <a:cs typeface="Calibri"/>
                <a:sym typeface="Calibri"/>
              </a:rPr>
              <a:t>The cost of the current system is estimated as follows:</a:t>
            </a:r>
            <a:endParaRPr/>
          </a:p>
          <a:p>
            <a:pPr marL="91440" marR="0" lvl="0" indent="-32067" algn="l" rtl="0">
              <a:lnSpc>
                <a:spcPct val="70000"/>
              </a:lnSpc>
              <a:spcBef>
                <a:spcPts val="14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4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bearings = 46 bearings × $16/bearing = $736</a:t>
            </a:r>
            <a:endParaRPr/>
          </a:p>
          <a:p>
            <a:pPr marL="384048" marR="0" lvl="1" indent="-123507" algn="l" rtl="0">
              <a:lnSpc>
                <a:spcPct val="70000"/>
              </a:lnSpc>
              <a:spcBef>
                <a:spcPts val="6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delay time = (110 + 125 + 95) minutes × $5/minute = $1650</a:t>
            </a:r>
            <a:endParaRPr/>
          </a:p>
          <a:p>
            <a:pPr marL="384048" marR="0" lvl="1" indent="-123507" algn="l" rtl="0">
              <a:lnSpc>
                <a:spcPct val="70000"/>
              </a:lnSpc>
              <a:spcBef>
                <a:spcPts val="600"/>
              </a:spcBef>
              <a:spcAft>
                <a:spcPts val="0"/>
              </a:spcAft>
              <a:buClr>
                <a:schemeClr val="accent1"/>
              </a:buClr>
              <a:buSzPts val="935"/>
              <a:buFont typeface="Calibri"/>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downtime during repair =</a:t>
            </a:r>
            <a:endParaRPr/>
          </a:p>
          <a:p>
            <a:pPr marL="384048" marR="0" lvl="1" indent="-182880" algn="l" rtl="0">
              <a:lnSpc>
                <a:spcPct val="70000"/>
              </a:lnSpc>
              <a:spcBef>
                <a:spcPts val="600"/>
              </a:spcBef>
              <a:spcAft>
                <a:spcPts val="0"/>
              </a:spcAft>
              <a:buClr>
                <a:schemeClr val="accent1"/>
              </a:buClr>
              <a:buSzPts val="1615"/>
              <a:buFont typeface="Noto Sans Symbols"/>
              <a:buNone/>
            </a:pPr>
            <a:r>
              <a:rPr lang="en-US" sz="1615" b="0" i="0" u="none" strike="noStrike" cap="none">
                <a:solidFill>
                  <a:srgbClr val="3F3F3F"/>
                </a:solidFill>
                <a:latin typeface="Calibri"/>
                <a:ea typeface="Calibri"/>
                <a:cs typeface="Calibri"/>
                <a:sym typeface="Calibri"/>
              </a:rPr>
              <a:t>                     46 bearings × 20 minutes/bearing × $5/minute = $4600</a:t>
            </a:r>
            <a:endParaRPr/>
          </a:p>
          <a:p>
            <a:pPr marL="384048" marR="0" lvl="1" indent="-182880" algn="l" rtl="0">
              <a:lnSpc>
                <a:spcPct val="70000"/>
              </a:lnSpc>
              <a:spcBef>
                <a:spcPts val="600"/>
              </a:spcBef>
              <a:spcAft>
                <a:spcPts val="0"/>
              </a:spcAft>
              <a:buClr>
                <a:schemeClr val="accent1"/>
              </a:buClr>
              <a:buSzPts val="935"/>
              <a:buFont typeface="Noto Sans Symbols"/>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Cost of repairpersons =</a:t>
            </a:r>
            <a:endParaRPr/>
          </a:p>
          <a:p>
            <a:pPr marL="384048" marR="0" lvl="1" indent="-182880" algn="l" rtl="0">
              <a:lnSpc>
                <a:spcPct val="70000"/>
              </a:lnSpc>
              <a:spcBef>
                <a:spcPts val="600"/>
              </a:spcBef>
              <a:spcAft>
                <a:spcPts val="0"/>
              </a:spcAft>
              <a:buClr>
                <a:schemeClr val="accent1"/>
              </a:buClr>
              <a:buSzPts val="1615"/>
              <a:buFont typeface="Noto Sans Symbols"/>
              <a:buNone/>
            </a:pPr>
            <a:r>
              <a:rPr lang="en-US" sz="1615" b="0" i="0" u="none" strike="noStrike" cap="none">
                <a:solidFill>
                  <a:srgbClr val="3F3F3F"/>
                </a:solidFill>
                <a:latin typeface="Calibri"/>
                <a:ea typeface="Calibri"/>
                <a:cs typeface="Calibri"/>
                <a:sym typeface="Calibri"/>
              </a:rPr>
              <a:t>               46 bearings × 20 minutes/bearing × $15/60 minutes = $230</a:t>
            </a:r>
            <a:endParaRPr/>
          </a:p>
          <a:p>
            <a:pPr marL="384048" marR="0" lvl="1" indent="-182880" algn="l" rtl="0">
              <a:lnSpc>
                <a:spcPct val="70000"/>
              </a:lnSpc>
              <a:spcBef>
                <a:spcPts val="600"/>
              </a:spcBef>
              <a:spcAft>
                <a:spcPts val="0"/>
              </a:spcAft>
              <a:buClr>
                <a:schemeClr val="accent1"/>
              </a:buClr>
              <a:buSzPts val="1615"/>
              <a:buFont typeface="Noto Sans Symbols"/>
              <a:buNone/>
            </a:pPr>
            <a:endParaRPr sz="1615" b="0" i="0" u="none" strike="noStrike" cap="none">
              <a:solidFill>
                <a:srgbClr val="3F3F3F"/>
              </a:solidFill>
              <a:latin typeface="Calibri"/>
              <a:ea typeface="Calibri"/>
              <a:cs typeface="Calibri"/>
              <a:sym typeface="Calibri"/>
            </a:endParaRPr>
          </a:p>
          <a:p>
            <a:pPr marL="384048" marR="0" lvl="1" indent="-182880" algn="l" rtl="0">
              <a:lnSpc>
                <a:spcPct val="70000"/>
              </a:lnSpc>
              <a:spcBef>
                <a:spcPts val="600"/>
              </a:spcBef>
              <a:spcAft>
                <a:spcPts val="0"/>
              </a:spcAft>
              <a:buClr>
                <a:schemeClr val="accent1"/>
              </a:buClr>
              <a:buSzPts val="935"/>
              <a:buFont typeface="Noto Sans Symbols"/>
              <a:buNone/>
            </a:pPr>
            <a:endParaRPr sz="935" b="0" i="0" u="none" strike="noStrike" cap="none">
              <a:solidFill>
                <a:srgbClr val="3F3F3F"/>
              </a:solidFill>
              <a:latin typeface="Calibri"/>
              <a:ea typeface="Calibri"/>
              <a:cs typeface="Calibri"/>
              <a:sym typeface="Calibri"/>
            </a:endParaRPr>
          </a:p>
          <a:p>
            <a:pPr marL="384048" marR="0" lvl="1" indent="-182879" algn="l" rtl="0">
              <a:lnSpc>
                <a:spcPct val="70000"/>
              </a:lnSpc>
              <a:spcBef>
                <a:spcPts val="600"/>
              </a:spcBef>
              <a:spcAft>
                <a:spcPts val="0"/>
              </a:spcAft>
              <a:buClr>
                <a:schemeClr val="accent1"/>
              </a:buClr>
              <a:buSzPts val="1615"/>
              <a:buFont typeface="Calibri"/>
              <a:buChar char="◦"/>
            </a:pPr>
            <a:r>
              <a:rPr lang="en-US" sz="1615" b="0" i="0" u="none" strike="noStrike" cap="none">
                <a:solidFill>
                  <a:srgbClr val="3F3F3F"/>
                </a:solidFill>
                <a:latin typeface="Calibri"/>
                <a:ea typeface="Calibri"/>
                <a:cs typeface="Calibri"/>
                <a:sym typeface="Calibri"/>
              </a:rPr>
              <a:t>Total cost = $736 + $1650 + $4600 + $230 = $7216</a:t>
            </a:r>
            <a:endParaRPr/>
          </a:p>
          <a:p>
            <a:pPr marL="91440" marR="0" lvl="0" indent="0" algn="l" rtl="0">
              <a:lnSpc>
                <a:spcPct val="70000"/>
              </a:lnSpc>
              <a:spcBef>
                <a:spcPts val="16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85"/>
              <a:buFont typeface="Calibri"/>
              <a:buNone/>
            </a:pPr>
            <a:endParaRPr sz="1785" b="0" i="0" u="none" strike="noStrike" cap="none">
              <a:solidFill>
                <a:srgbClr val="3F3F3F"/>
              </a:solidFill>
              <a:latin typeface="Calibri"/>
              <a:ea typeface="Calibri"/>
              <a:cs typeface="Calibri"/>
              <a:sym typeface="Calibri"/>
            </a:endParaRPr>
          </a:p>
          <a:p>
            <a:pPr marL="91440" marR="0" lvl="0" indent="0" algn="l" rtl="0">
              <a:lnSpc>
                <a:spcPct val="70000"/>
              </a:lnSpc>
              <a:spcBef>
                <a:spcPts val="1400"/>
              </a:spcBef>
              <a:spcAft>
                <a:spcPts val="0"/>
              </a:spcAft>
              <a:buClr>
                <a:schemeClr val="accent1"/>
              </a:buClr>
              <a:buSzPts val="1700"/>
              <a:buFont typeface="Calibri"/>
              <a:buNone/>
            </a:pPr>
            <a:endParaRPr sz="1700" b="0" i="0" u="none" strike="noStrike" cap="none">
              <a:solidFill>
                <a:srgbClr val="3F3F3F"/>
              </a:solidFill>
              <a:latin typeface="Calibri"/>
              <a:ea typeface="Calibri"/>
              <a:cs typeface="Calibri"/>
              <a:sym typeface="Calibri"/>
            </a:endParaRPr>
          </a:p>
        </p:txBody>
      </p:sp>
      <p:pic>
        <p:nvPicPr>
          <p:cNvPr id="184" name="Google Shape;184;p25"/>
          <p:cNvPicPr preferRelativeResize="0"/>
          <p:nvPr/>
        </p:nvPicPr>
        <p:blipFill rotWithShape="1">
          <a:blip r:embed="rId3">
            <a:alphaModFix/>
          </a:blip>
          <a:srcRect/>
          <a:stretch/>
        </p:blipFill>
        <p:spPr>
          <a:xfrm>
            <a:off x="3674218" y="1845734"/>
            <a:ext cx="4843564" cy="57154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90" name="Google Shape;190;p26"/>
          <p:cNvSpPr txBox="1">
            <a:spLocks noGrp="1"/>
          </p:cNvSpPr>
          <p:nvPr>
            <p:ph type="body" idx="1"/>
          </p:nvPr>
        </p:nvSpPr>
        <p:spPr>
          <a:xfrm>
            <a:off x="1097280" y="1845734"/>
            <a:ext cx="10058400" cy="1200329"/>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following Table (Table 2.25) is a simulation using the proposed method. </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sp>
        <p:nvSpPr>
          <p:cNvPr id="191" name="Google Shape;191;p26"/>
          <p:cNvSpPr txBox="1"/>
          <p:nvPr/>
        </p:nvSpPr>
        <p:spPr>
          <a:xfrm>
            <a:off x="2326532" y="3429000"/>
            <a:ext cx="7538936" cy="1200329"/>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Notice that bearing life is taken from Table 2.24, so that for as many bearings as were used in the current method, the bearing life is identical for both methods.</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pic>
        <p:nvPicPr>
          <p:cNvPr id="196" name="Google Shape;196;p27" descr="table2-25"/>
          <p:cNvPicPr preferRelativeResize="0"/>
          <p:nvPr/>
        </p:nvPicPr>
        <p:blipFill rotWithShape="1">
          <a:blip r:embed="rId3">
            <a:alphaModFix/>
          </a:blip>
          <a:srcRect/>
          <a:stretch/>
        </p:blipFill>
        <p:spPr>
          <a:xfrm>
            <a:off x="1513840" y="439366"/>
            <a:ext cx="9164320" cy="6248400"/>
          </a:xfrm>
          <a:prstGeom prst="rect">
            <a:avLst/>
          </a:prstGeom>
          <a:noFill/>
          <a:ln>
            <a:noFill/>
          </a:ln>
        </p:spPr>
      </p:pic>
      <p:grpSp>
        <p:nvGrpSpPr>
          <p:cNvPr id="197" name="Google Shape;197;p27"/>
          <p:cNvGrpSpPr/>
          <p:nvPr/>
        </p:nvGrpSpPr>
        <p:grpSpPr>
          <a:xfrm>
            <a:off x="2227634" y="5291847"/>
            <a:ext cx="3754877" cy="1118681"/>
            <a:chOff x="2227634" y="5291847"/>
            <a:chExt cx="3754877" cy="1118681"/>
          </a:xfrm>
        </p:grpSpPr>
        <p:cxnSp>
          <p:nvCxnSpPr>
            <p:cNvPr id="198" name="Google Shape;198;p27"/>
            <p:cNvCxnSpPr/>
            <p:nvPr/>
          </p:nvCxnSpPr>
          <p:spPr>
            <a:xfrm>
              <a:off x="4698460" y="5301574"/>
              <a:ext cx="0" cy="505839"/>
            </a:xfrm>
            <a:prstGeom prst="straightConnector1">
              <a:avLst/>
            </a:prstGeom>
            <a:noFill/>
            <a:ln w="28575" cap="flat" cmpd="sng">
              <a:solidFill>
                <a:schemeClr val="accent1"/>
              </a:solidFill>
              <a:prstDash val="solid"/>
              <a:round/>
              <a:headEnd type="none" w="sm" len="sm"/>
              <a:tailEnd type="none" w="sm" len="sm"/>
            </a:ln>
          </p:spPr>
        </p:cxnSp>
        <p:cxnSp>
          <p:nvCxnSpPr>
            <p:cNvPr id="199" name="Google Shape;199;p27"/>
            <p:cNvCxnSpPr/>
            <p:nvPr/>
          </p:nvCxnSpPr>
          <p:spPr>
            <a:xfrm rot="10800000" flipH="1">
              <a:off x="4698460" y="5291847"/>
              <a:ext cx="1254868" cy="9727"/>
            </a:xfrm>
            <a:prstGeom prst="straightConnector1">
              <a:avLst/>
            </a:prstGeom>
            <a:noFill/>
            <a:ln w="28575" cap="flat" cmpd="sng">
              <a:solidFill>
                <a:schemeClr val="accent1"/>
              </a:solidFill>
              <a:prstDash val="solid"/>
              <a:round/>
              <a:headEnd type="none" w="sm" len="sm"/>
              <a:tailEnd type="none" w="sm" len="sm"/>
            </a:ln>
          </p:spPr>
        </p:cxnSp>
        <p:cxnSp>
          <p:nvCxnSpPr>
            <p:cNvPr id="200" name="Google Shape;200;p27"/>
            <p:cNvCxnSpPr/>
            <p:nvPr/>
          </p:nvCxnSpPr>
          <p:spPr>
            <a:xfrm>
              <a:off x="5982511" y="5301574"/>
              <a:ext cx="0" cy="1089498"/>
            </a:xfrm>
            <a:prstGeom prst="straightConnector1">
              <a:avLst/>
            </a:prstGeom>
            <a:noFill/>
            <a:ln w="28575" cap="flat" cmpd="sng">
              <a:solidFill>
                <a:schemeClr val="accent1"/>
              </a:solidFill>
              <a:prstDash val="solid"/>
              <a:round/>
              <a:headEnd type="none" w="sm" len="sm"/>
              <a:tailEnd type="none" w="sm" len="sm"/>
            </a:ln>
          </p:spPr>
        </p:cxnSp>
        <p:cxnSp>
          <p:nvCxnSpPr>
            <p:cNvPr id="201" name="Google Shape;201;p27"/>
            <p:cNvCxnSpPr/>
            <p:nvPr/>
          </p:nvCxnSpPr>
          <p:spPr>
            <a:xfrm rot="10800000">
              <a:off x="2227634" y="6410528"/>
              <a:ext cx="3725694" cy="0"/>
            </a:xfrm>
            <a:prstGeom prst="straightConnector1">
              <a:avLst/>
            </a:prstGeom>
            <a:noFill/>
            <a:ln w="28575" cap="flat" cmpd="sng">
              <a:solidFill>
                <a:schemeClr val="accent1"/>
              </a:solidFill>
              <a:prstDash val="solid"/>
              <a:round/>
              <a:headEnd type="none" w="sm" len="sm"/>
              <a:tailEnd type="none" w="sm" len="sm"/>
            </a:ln>
          </p:spPr>
        </p:cxnSp>
        <p:cxnSp>
          <p:nvCxnSpPr>
            <p:cNvPr id="202" name="Google Shape;202;p27"/>
            <p:cNvCxnSpPr/>
            <p:nvPr/>
          </p:nvCxnSpPr>
          <p:spPr>
            <a:xfrm>
              <a:off x="2256817" y="5807413"/>
              <a:ext cx="0" cy="583659"/>
            </a:xfrm>
            <a:prstGeom prst="straightConnector1">
              <a:avLst/>
            </a:prstGeom>
            <a:noFill/>
            <a:ln w="28575" cap="flat" cmpd="sng">
              <a:solidFill>
                <a:schemeClr val="accent1"/>
              </a:solidFill>
              <a:prstDash val="solid"/>
              <a:round/>
              <a:headEnd type="none" w="sm" len="sm"/>
              <a:tailEnd type="none" w="sm" len="sm"/>
            </a:ln>
          </p:spPr>
        </p:cxnSp>
        <p:cxnSp>
          <p:nvCxnSpPr>
            <p:cNvPr id="203" name="Google Shape;203;p27"/>
            <p:cNvCxnSpPr/>
            <p:nvPr/>
          </p:nvCxnSpPr>
          <p:spPr>
            <a:xfrm>
              <a:off x="2227634" y="5807413"/>
              <a:ext cx="2470826" cy="0"/>
            </a:xfrm>
            <a:prstGeom prst="straightConnector1">
              <a:avLst/>
            </a:prstGeom>
            <a:noFill/>
            <a:ln w="28575" cap="flat" cmpd="sng">
              <a:solidFill>
                <a:schemeClr val="accent1"/>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09" name="Google Shape;209;p2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Since the proposed method uses more bearings than the current method, the second simulation uses new random digits for generating the additional lifetimes. </a:t>
            </a:r>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random digits that lead to the lives of the additional bearings are shown above the slashed line beginning with the 15</a:t>
            </a:r>
            <a:r>
              <a:rPr lang="en-US" sz="2000" b="0" i="0" u="none" strike="noStrike" cap="none" baseline="30000">
                <a:solidFill>
                  <a:srgbClr val="3F3F3F"/>
                </a:solidFill>
                <a:latin typeface="Calibri"/>
                <a:ea typeface="Calibri"/>
                <a:cs typeface="Calibri"/>
                <a:sym typeface="Calibri"/>
              </a:rPr>
              <a:t>th</a:t>
            </a:r>
            <a:r>
              <a:rPr lang="en-US" sz="2000" b="0" i="0" u="none" strike="noStrike" cap="none">
                <a:solidFill>
                  <a:srgbClr val="3F3F3F"/>
                </a:solidFill>
                <a:latin typeface="Calibri"/>
                <a:ea typeface="Calibri"/>
                <a:cs typeface="Calibri"/>
                <a:sym typeface="Calibri"/>
              </a:rPr>
              <a:t> replacement of bearing 3</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descr="Rectangle: Click to edit Master text styles&#10;Second level&#10;Third level&#10;Fourth level&#10;Fifth level"/>
          <p:cNvSpPr txBox="1">
            <a:spLocks noGrp="1"/>
          </p:cNvSpPr>
          <p:nvPr>
            <p:ph type="body" idx="1"/>
          </p:nvPr>
        </p:nvSpPr>
        <p:spPr>
          <a:xfrm>
            <a:off x="1215957" y="1906620"/>
            <a:ext cx="9452043" cy="4299627"/>
          </a:xfrm>
          <a:prstGeom prst="rect">
            <a:avLst/>
          </a:prstGeom>
          <a:noFill/>
          <a:ln>
            <a:noFill/>
          </a:ln>
        </p:spPr>
        <p:txBody>
          <a:bodyPr spcFirstLastPara="1" wrap="square" lIns="0" tIns="45700" rIns="0" bIns="45700" anchor="t" anchorCtr="0">
            <a:noAutofit/>
          </a:bodyPr>
          <a:lstStyle/>
          <a:p>
            <a:pPr marL="91440" marR="0" lvl="0" indent="0" algn="l" rtl="0">
              <a:lnSpc>
                <a:spcPct val="80000"/>
              </a:lnSpc>
              <a:spcBef>
                <a:spcPts val="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117475" algn="l" rtl="0">
              <a:lnSpc>
                <a:spcPct val="80000"/>
              </a:lnSpc>
              <a:spcBef>
                <a:spcPts val="1400"/>
              </a:spcBef>
              <a:spcAft>
                <a:spcPts val="0"/>
              </a:spcAft>
              <a:buClr>
                <a:schemeClr val="accent1"/>
              </a:buClr>
              <a:buSzPts val="1850"/>
              <a:buFont typeface="Calibri"/>
              <a:buChar char=" "/>
            </a:pPr>
            <a:r>
              <a:rPr lang="en-US" sz="1850" b="0" i="0" u="none" strike="noStrike" cap="none">
                <a:solidFill>
                  <a:srgbClr val="3F3F3F"/>
                </a:solidFill>
                <a:latin typeface="Calibri"/>
                <a:ea typeface="Calibri"/>
                <a:cs typeface="Calibri"/>
                <a:sym typeface="Calibri"/>
              </a:rPr>
              <a:t>The total cost of the new policy :</a:t>
            </a:r>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4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bearings = 54 bearings × $16/bearing = $864</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delay time = 125 minutes × $5/minute = $625</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downtime during repairs = 18 sets × 40 minutes/set × $5/minute = $3600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repairpersons = 18 sets × 40 minutes/set × $15/60 minutes = $180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Total cost = $864 + $625 + $3600 + $180 = $5269</a:t>
            </a:r>
            <a:endParaRPr/>
          </a:p>
        </p:txBody>
      </p:sp>
      <p:pic>
        <p:nvPicPr>
          <p:cNvPr id="215" name="Google Shape;215;p29"/>
          <p:cNvPicPr preferRelativeResize="0"/>
          <p:nvPr/>
        </p:nvPicPr>
        <p:blipFill rotWithShape="1">
          <a:blip r:embed="rId3">
            <a:alphaModFix/>
          </a:blip>
          <a:srcRect/>
          <a:stretch/>
        </p:blipFill>
        <p:spPr>
          <a:xfrm>
            <a:off x="3207290" y="1906620"/>
            <a:ext cx="5297386" cy="625092"/>
          </a:xfrm>
          <a:prstGeom prst="rect">
            <a:avLst/>
          </a:prstGeom>
          <a:noFill/>
          <a:ln>
            <a:noFill/>
          </a:ln>
        </p:spPr>
      </p:pic>
      <p:sp>
        <p:nvSpPr>
          <p:cNvPr id="216" name="Google Shape;216;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222" name="Google Shape;222;p3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0" marR="0" lvl="1" indent="0" algn="ctr" rtl="0">
              <a:lnSpc>
                <a:spcPct val="90000"/>
              </a:lnSpc>
              <a:spcBef>
                <a:spcPts val="0"/>
              </a:spcBef>
              <a:spcAft>
                <a:spcPts val="0"/>
              </a:spcAft>
              <a:buClr>
                <a:schemeClr val="accent2"/>
              </a:buClr>
              <a:buSzPts val="1200"/>
              <a:buFont typeface="Calibri"/>
              <a:buNone/>
            </a:pPr>
            <a:endParaRPr sz="2000" b="0" i="0" u="none" strike="noStrike" cap="none" dirty="0">
              <a:solidFill>
                <a:srgbClr val="3F3F3F"/>
              </a:solidFill>
              <a:latin typeface="Calibri"/>
              <a:ea typeface="Calibri"/>
              <a:cs typeface="Calibri"/>
              <a:sym typeface="Calibri"/>
            </a:endParaRPr>
          </a:p>
          <a:p>
            <a:pPr marL="0" marR="0" lvl="1" indent="0" algn="ctr" rtl="0">
              <a:lnSpc>
                <a:spcPct val="90000"/>
              </a:lnSpc>
              <a:spcBef>
                <a:spcPts val="1100"/>
              </a:spcBef>
              <a:spcAft>
                <a:spcPts val="0"/>
              </a:spcAft>
              <a:buClr>
                <a:schemeClr val="accent2"/>
              </a:buClr>
              <a:buSzPts val="1200"/>
              <a:buFont typeface="Calibri"/>
              <a:buNone/>
            </a:pPr>
            <a:r>
              <a:rPr lang="en-US" sz="2000" b="0" i="0" u="none" strike="noStrike" cap="none" dirty="0">
                <a:solidFill>
                  <a:srgbClr val="3F3F3F"/>
                </a:solidFill>
                <a:latin typeface="Calibri"/>
                <a:ea typeface="Calibri"/>
                <a:cs typeface="Calibri"/>
                <a:sym typeface="Calibri"/>
              </a:rPr>
              <a:t>Total Cost of Current policy  = $ 7216</a:t>
            </a:r>
            <a:endParaRPr dirty="0"/>
          </a:p>
          <a:p>
            <a:pPr marL="0" marR="0" lvl="1" indent="0" algn="ctr" rtl="0">
              <a:lnSpc>
                <a:spcPct val="90000"/>
              </a:lnSpc>
              <a:spcBef>
                <a:spcPts val="1100"/>
              </a:spcBef>
              <a:spcAft>
                <a:spcPts val="0"/>
              </a:spcAft>
              <a:buClr>
                <a:schemeClr val="accent2"/>
              </a:buClr>
              <a:buSzPts val="1200"/>
              <a:buFont typeface="Calibri"/>
              <a:buNone/>
            </a:pPr>
            <a:r>
              <a:rPr lang="en-US" sz="2000" b="0" i="0" u="none" strike="noStrike" cap="none" dirty="0">
                <a:solidFill>
                  <a:srgbClr val="3F3F3F"/>
                </a:solidFill>
                <a:latin typeface="Calibri"/>
                <a:ea typeface="Calibri"/>
                <a:cs typeface="Calibri"/>
                <a:sym typeface="Calibri"/>
              </a:rPr>
              <a:t>Total cost of Proposed policy = $ 5269</a:t>
            </a:r>
            <a:endParaRPr sz="2400" b="0" i="0" u="none" strike="noStrike" cap="none" dirty="0">
              <a:solidFill>
                <a:srgbClr val="3F3F3F"/>
              </a:solidFill>
              <a:latin typeface="Calibri"/>
              <a:ea typeface="Calibri"/>
              <a:cs typeface="Calibri"/>
              <a:sym typeface="Calibri"/>
            </a:endParaRPr>
          </a:p>
          <a:p>
            <a:pPr marL="91440" marR="0" lvl="0" indent="-152400" algn="l" rtl="0">
              <a:lnSpc>
                <a:spcPct val="90000"/>
              </a:lnSpc>
              <a:spcBef>
                <a:spcPts val="1600"/>
              </a:spcBef>
              <a:spcAft>
                <a:spcPts val="0"/>
              </a:spcAft>
              <a:buClr>
                <a:schemeClr val="accent1"/>
              </a:buClr>
              <a:buSzPts val="2400"/>
              <a:buFont typeface="Calibri"/>
              <a:buChar char=" "/>
            </a:pPr>
            <a:r>
              <a:rPr lang="en-US" sz="2400" b="0" i="0" u="none" strike="noStrike" cap="none" dirty="0">
                <a:solidFill>
                  <a:srgbClr val="3F3F3F"/>
                </a:solidFill>
                <a:latin typeface="Calibri"/>
                <a:ea typeface="Calibri"/>
                <a:cs typeface="Calibri"/>
                <a:sym typeface="Calibri"/>
              </a:rPr>
              <a:t>The new policy generates a savings of </a:t>
            </a:r>
            <a:r>
              <a:rPr lang="en-US" sz="2400" b="1" i="0" u="none" strike="noStrike" cap="none" dirty="0">
                <a:solidFill>
                  <a:srgbClr val="3F3F3F"/>
                </a:solidFill>
                <a:latin typeface="Calibri"/>
                <a:ea typeface="Calibri"/>
                <a:cs typeface="Calibri"/>
                <a:sym typeface="Calibri"/>
              </a:rPr>
              <a:t>$1947 </a:t>
            </a:r>
            <a:r>
              <a:rPr lang="en-US" sz="2400" b="0" i="0" u="none" strike="noStrike" cap="none" dirty="0">
                <a:solidFill>
                  <a:srgbClr val="3F3F3F"/>
                </a:solidFill>
                <a:latin typeface="Calibri"/>
                <a:ea typeface="Calibri"/>
                <a:cs typeface="Calibri"/>
                <a:sym typeface="Calibri"/>
              </a:rPr>
              <a:t>over a 20,000-hour simulation. </a:t>
            </a:r>
            <a:endParaRPr dirty="0"/>
          </a:p>
          <a:p>
            <a:pPr marL="91440" marR="0" lvl="0" indent="0" algn="l" rtl="0">
              <a:lnSpc>
                <a:spcPct val="90000"/>
              </a:lnSpc>
              <a:spcBef>
                <a:spcPts val="1400"/>
              </a:spcBef>
              <a:spcAft>
                <a:spcPts val="0"/>
              </a:spcAft>
              <a:buClr>
                <a:schemeClr val="accent1"/>
              </a:buClr>
              <a:buSzPts val="2400"/>
              <a:buFont typeface="Calibri"/>
              <a:buNone/>
            </a:pPr>
            <a:endParaRPr sz="24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400"/>
              <a:buFont typeface="Calibri"/>
              <a:buNone/>
            </a:pPr>
            <a:endParaRPr sz="24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8000"/>
              <a:buFont typeface="Calibri"/>
              <a:buNone/>
            </a:pPr>
            <a:r>
              <a:rPr lang="en-US" sz="8000" b="0" i="0" u="none" strike="noStrike" cap="none">
                <a:solidFill>
                  <a:srgbClr val="262626"/>
                </a:solidFill>
                <a:latin typeface="Calibri"/>
                <a:ea typeface="Calibri"/>
                <a:cs typeface="Calibri"/>
                <a:sym typeface="Calibri"/>
              </a:rPr>
              <a:t>Reliability Problems</a:t>
            </a:r>
            <a:endParaRPr/>
          </a:p>
        </p:txBody>
      </p:sp>
      <p:sp>
        <p:nvSpPr>
          <p:cNvPr id="112" name="Google Shape;112;p1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400"/>
              <a:buFont typeface="Calibri"/>
              <a:buNone/>
            </a:pPr>
            <a:r>
              <a:rPr lang="en-US" sz="2400" b="0" i="0" u="none" strike="noStrike" cap="none">
                <a:solidFill>
                  <a:schemeClr val="dk2"/>
                </a:solidFill>
                <a:latin typeface="Calibri"/>
                <a:ea typeface="Calibri"/>
                <a:cs typeface="Calibri"/>
                <a:sym typeface="Calibri"/>
              </a:rPr>
              <a:t>THE MILLING MACHINE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Input</a:t>
            </a:r>
            <a:endParaRPr/>
          </a:p>
        </p:txBody>
      </p:sp>
      <p:sp>
        <p:nvSpPr>
          <p:cNvPr id="228" name="Google Shape;228;p31"/>
          <p:cNvSpPr txBox="1">
            <a:spLocks noGrp="1"/>
          </p:cNvSpPr>
          <p:nvPr>
            <p:ph type="body" idx="1"/>
          </p:nvPr>
        </p:nvSpPr>
        <p:spPr>
          <a:xfrm>
            <a:off x="1097280" y="1905000"/>
            <a:ext cx="8153400" cy="495300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hours (stopping condition)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Bearings</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Life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Delay time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Downtime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Repairperson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Time/Bearing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Time/All Bearings</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34" name="Google Shape;234;p32"/>
          <p:cNvSpPr txBox="1">
            <a:spLocks noGrp="1"/>
          </p:cNvSpPr>
          <p:nvPr>
            <p:ph type="body" idx="1"/>
          </p:nvPr>
        </p:nvSpPr>
        <p:spPr>
          <a:xfrm>
            <a:off x="1097280" y="2057400"/>
            <a:ext cx="8153400" cy="4164724"/>
          </a:xfrm>
          <a:prstGeom prst="rect">
            <a:avLst/>
          </a:prstGeom>
          <a:noFill/>
          <a:ln>
            <a:noFill/>
          </a:ln>
        </p:spPr>
        <p:txBody>
          <a:bodyPr spcFirstLastPara="1" wrap="square" lIns="0" tIns="45700" rIns="0" bIns="45700" anchor="t" anchorCtr="0">
            <a:noAutofit/>
          </a:bodyPr>
          <a:lstStyle/>
          <a:p>
            <a:pPr marL="91440" marR="0" lvl="0" indent="-165100" algn="l" rtl="0">
              <a:lnSpc>
                <a:spcPct val="80000"/>
              </a:lnSpc>
              <a:spcBef>
                <a:spcPts val="0"/>
              </a:spcBef>
              <a:spcAft>
                <a:spcPts val="0"/>
              </a:spcAft>
              <a:buClr>
                <a:schemeClr val="accent1"/>
              </a:buClr>
              <a:buSzPts val="2600"/>
              <a:buFont typeface="Calibri"/>
              <a:buChar char=" "/>
            </a:pPr>
            <a:r>
              <a:rPr lang="en-US" sz="2600" b="0" i="0" u="none" strike="noStrike" cap="none" dirty="0">
                <a:solidFill>
                  <a:srgbClr val="3F3F3F"/>
                </a:solidFill>
                <a:latin typeface="Calibri"/>
                <a:ea typeface="Calibri"/>
                <a:cs typeface="Calibri"/>
                <a:sym typeface="Calibri"/>
              </a:rPr>
              <a:t>1. A Simulation Table for the Current Policy with the columns below</a:t>
            </a:r>
            <a:endParaRPr dirty="0"/>
          </a:p>
          <a:p>
            <a:pPr marL="457200" marR="0" lvl="0" indent="-457200" algn="l" rtl="0">
              <a:lnSpc>
                <a:spcPct val="80000"/>
              </a:lnSpc>
              <a:spcBef>
                <a:spcPts val="1400"/>
              </a:spcBef>
              <a:spcAft>
                <a:spcPts val="0"/>
              </a:spcAft>
              <a:buClr>
                <a:schemeClr val="accent1"/>
              </a:buClr>
              <a:buSzPts val="2000"/>
              <a:buFont typeface="Calibri"/>
              <a:buAutoNum type="alphaLcPeriod"/>
            </a:pPr>
            <a:r>
              <a:rPr lang="en-US" sz="2000" b="0" i="0" u="none" strike="noStrike" cap="none" dirty="0">
                <a:solidFill>
                  <a:srgbClr val="3F3F3F"/>
                </a:solidFill>
                <a:latin typeface="Calibri"/>
                <a:ea typeface="Calibri"/>
                <a:cs typeface="Calibri"/>
                <a:sym typeface="Calibri"/>
              </a:rPr>
              <a:t>Bearing Number (Serial Number for the bearing being replaced)</a:t>
            </a:r>
            <a:endParaRPr dirty="0"/>
          </a:p>
          <a:p>
            <a:pPr marL="749808" marR="0" lvl="4" indent="0" algn="l" rtl="0">
              <a:lnSpc>
                <a:spcPct val="80000"/>
              </a:lnSpc>
              <a:spcBef>
                <a:spcPts val="400"/>
              </a:spcBef>
              <a:spcAft>
                <a:spcPts val="0"/>
              </a:spcAft>
              <a:buClr>
                <a:schemeClr val="accent1"/>
              </a:buClr>
              <a:buSzPts val="1600"/>
              <a:buFont typeface="Calibri"/>
              <a:buNone/>
            </a:pPr>
            <a:r>
              <a:rPr lang="en-US" sz="1600" b="0" i="0" u="sng" strike="noStrike" cap="none" dirty="0">
                <a:solidFill>
                  <a:srgbClr val="3F3F3F"/>
                </a:solidFill>
                <a:latin typeface="Calibri"/>
                <a:ea typeface="Calibri"/>
                <a:cs typeface="Calibri"/>
                <a:sym typeface="Calibri"/>
              </a:rPr>
              <a:t>For every bearing:</a:t>
            </a:r>
            <a:endParaRPr dirty="0"/>
          </a:p>
          <a:p>
            <a:pPr marL="1005839" marR="0" lvl="4" indent="-457199" algn="l" rtl="0">
              <a:lnSpc>
                <a:spcPct val="80000"/>
              </a:lnSpc>
              <a:spcBef>
                <a:spcPts val="1600"/>
              </a:spcBef>
              <a:spcAft>
                <a:spcPts val="0"/>
              </a:spcAft>
              <a:buClr>
                <a:schemeClr val="accent1"/>
              </a:buClr>
              <a:buSzPts val="1600"/>
              <a:buFont typeface="Calibri"/>
              <a:buAutoNum type="alphaLcPeriod" startAt="2"/>
            </a:pPr>
            <a:r>
              <a:rPr lang="en-US" sz="1600" b="0" i="0" u="none" strike="noStrike" cap="none" dirty="0">
                <a:solidFill>
                  <a:srgbClr val="3F3F3F"/>
                </a:solidFill>
                <a:latin typeface="Calibri"/>
                <a:ea typeface="Calibri"/>
                <a:cs typeface="Calibri"/>
                <a:sym typeface="Calibri"/>
              </a:rPr>
              <a:t>Random Digit for bearing life</a:t>
            </a:r>
            <a:endParaRPr dirty="0"/>
          </a:p>
          <a:p>
            <a:pPr marL="1005839" marR="0" lvl="4" indent="-457199" algn="l" rtl="0">
              <a:lnSpc>
                <a:spcPct val="80000"/>
              </a:lnSpc>
              <a:spcBef>
                <a:spcPts val="1400"/>
              </a:spcBef>
              <a:spcAft>
                <a:spcPts val="0"/>
              </a:spcAft>
              <a:buClr>
                <a:schemeClr val="accent1"/>
              </a:buClr>
              <a:buSzPts val="1600"/>
              <a:buFont typeface="Calibri"/>
              <a:buAutoNum type="alphaLcPeriod" startAt="2"/>
            </a:pPr>
            <a:r>
              <a:rPr lang="en-US" sz="1600" b="0" i="0" u="none" strike="noStrike" cap="none" dirty="0">
                <a:solidFill>
                  <a:srgbClr val="3F3F3F"/>
                </a:solidFill>
                <a:latin typeface="Calibri"/>
                <a:ea typeface="Calibri"/>
                <a:cs typeface="Calibri"/>
                <a:sym typeface="Calibri"/>
              </a:rPr>
              <a:t>Bearing Life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Accumulated Bearing Life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Random Digit for delay time</a:t>
            </a:r>
            <a:endParaRPr dirty="0"/>
          </a:p>
          <a:p>
            <a:pPr marL="457200" marR="0" lvl="1" indent="-457200" algn="l" rtl="0">
              <a:lnSpc>
                <a:spcPct val="80000"/>
              </a:lnSpc>
              <a:spcBef>
                <a:spcPts val="1400"/>
              </a:spcBef>
              <a:spcAft>
                <a:spcPts val="0"/>
              </a:spcAft>
              <a:buClr>
                <a:schemeClr val="accent1"/>
              </a:buClr>
              <a:buSzPts val="2000"/>
              <a:buFont typeface="Calibri"/>
              <a:buAutoNum type="alphaLcPeriod" startAt="4"/>
            </a:pPr>
            <a:r>
              <a:rPr lang="en-US" sz="2000" b="0" i="0" u="none" strike="noStrike" cap="none" dirty="0">
                <a:solidFill>
                  <a:srgbClr val="3F3F3F"/>
                </a:solidFill>
                <a:latin typeface="Calibri"/>
                <a:ea typeface="Calibri"/>
                <a:cs typeface="Calibri"/>
                <a:sym typeface="Calibri"/>
              </a:rPr>
              <a:t>Delay Time</a:t>
            </a:r>
            <a:endParaRPr dirty="0"/>
          </a:p>
          <a:p>
            <a:pPr marL="0" marR="0" lvl="1" indent="0" algn="l" rtl="0">
              <a:lnSpc>
                <a:spcPct val="80000"/>
              </a:lnSpc>
              <a:spcBef>
                <a:spcPts val="1400"/>
              </a:spcBef>
              <a:spcAft>
                <a:spcPts val="0"/>
              </a:spcAft>
              <a:buClr>
                <a:schemeClr val="accent1"/>
              </a:buClr>
              <a:buSzPts val="2000"/>
              <a:buFont typeface="Calibri"/>
              <a:buNone/>
            </a:pPr>
            <a:r>
              <a:rPr lang="en-US" sz="2000" b="0" i="0" u="none" strike="noStrike" cap="none" dirty="0">
                <a:solidFill>
                  <a:srgbClr val="3F3F3F"/>
                </a:solidFill>
                <a:latin typeface="Calibri"/>
                <a:ea typeface="Calibri"/>
                <a:cs typeface="Calibri"/>
                <a:sym typeface="Calibri"/>
              </a:rPr>
              <a:t>N.B: Also show the total delay time</a:t>
            </a:r>
            <a:endParaRPr dirty="0"/>
          </a:p>
          <a:p>
            <a:pPr marL="0" marR="0" lvl="1" indent="0" algn="l" rtl="0">
              <a:lnSpc>
                <a:spcPct val="8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384048" marR="0" lvl="1" indent="-68579" algn="l" rtl="0">
              <a:lnSpc>
                <a:spcPct val="80000"/>
              </a:lnSpc>
              <a:spcBef>
                <a:spcPts val="4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40" name="Google Shape;240;p33"/>
          <p:cNvSpPr txBox="1">
            <a:spLocks noGrp="1"/>
          </p:cNvSpPr>
          <p:nvPr>
            <p:ph type="body" idx="1"/>
          </p:nvPr>
        </p:nvSpPr>
        <p:spPr>
          <a:xfrm>
            <a:off x="1097280" y="1873469"/>
            <a:ext cx="8153400" cy="5257800"/>
          </a:xfrm>
          <a:prstGeom prst="rect">
            <a:avLst/>
          </a:prstGeom>
          <a:noFill/>
          <a:ln>
            <a:noFill/>
          </a:ln>
        </p:spPr>
        <p:txBody>
          <a:bodyPr spcFirstLastPara="1" wrap="square" lIns="0" tIns="45700" rIns="0" bIns="45700" anchor="t" anchorCtr="0">
            <a:noAutofit/>
          </a:bodyPr>
          <a:lstStyle/>
          <a:p>
            <a:pPr marL="91440" marR="0" lvl="0" indent="-165100" algn="l" rtl="0">
              <a:lnSpc>
                <a:spcPct val="90000"/>
              </a:lnSpc>
              <a:spcBef>
                <a:spcPts val="0"/>
              </a:spcBef>
              <a:spcAft>
                <a:spcPts val="0"/>
              </a:spcAft>
              <a:buClr>
                <a:schemeClr val="accent1"/>
              </a:buClr>
              <a:buSzPts val="2600"/>
              <a:buFont typeface="Calibri"/>
              <a:buChar char=" "/>
            </a:pPr>
            <a:r>
              <a:rPr lang="en-US" sz="2600" b="0" i="0" u="none" strike="noStrike" cap="none">
                <a:solidFill>
                  <a:srgbClr val="3F3F3F"/>
                </a:solidFill>
                <a:latin typeface="Calibri"/>
                <a:ea typeface="Calibri"/>
                <a:cs typeface="Calibri"/>
                <a:sym typeface="Calibri"/>
              </a:rPr>
              <a:t>2. A Simulation Table for the Proposed Policy with the columns below</a:t>
            </a:r>
            <a:endParaRPr/>
          </a:p>
          <a:p>
            <a:pPr marL="457200" marR="0" lvl="0" indent="-457200" algn="l" rtl="0">
              <a:lnSpc>
                <a:spcPct val="90000"/>
              </a:lnSpc>
              <a:spcBef>
                <a:spcPts val="1400"/>
              </a:spcBef>
              <a:spcAft>
                <a:spcPts val="0"/>
              </a:spcAft>
              <a:buClr>
                <a:schemeClr val="accent1"/>
              </a:buClr>
              <a:buSzPts val="2000"/>
              <a:buFont typeface="Calibri"/>
              <a:buAutoNum type="alphaLcPeriod"/>
            </a:pPr>
            <a:r>
              <a:rPr lang="en-US" sz="2000" b="0" i="0" u="none" strike="noStrike" cap="none">
                <a:solidFill>
                  <a:srgbClr val="3F3F3F"/>
                </a:solidFill>
                <a:latin typeface="Calibri"/>
                <a:ea typeface="Calibri"/>
                <a:cs typeface="Calibri"/>
                <a:sym typeface="Calibri"/>
              </a:rPr>
              <a:t>Bearing Number (Serial Number for the bearing being replaced)</a:t>
            </a:r>
            <a:endParaRPr/>
          </a:p>
          <a:p>
            <a:pPr marL="749808" marR="0" lvl="4" indent="0" algn="l" rtl="0">
              <a:lnSpc>
                <a:spcPct val="90000"/>
              </a:lnSpc>
              <a:spcBef>
                <a:spcPts val="400"/>
              </a:spcBef>
              <a:spcAft>
                <a:spcPts val="0"/>
              </a:spcAft>
              <a:buClr>
                <a:schemeClr val="accent1"/>
              </a:buClr>
              <a:buSzPts val="1600"/>
              <a:buFont typeface="Calibri"/>
              <a:buNone/>
            </a:pPr>
            <a:r>
              <a:rPr lang="en-US" sz="1600" b="0" i="0" u="sng" strike="noStrike" cap="none">
                <a:solidFill>
                  <a:srgbClr val="3F3F3F"/>
                </a:solidFill>
                <a:latin typeface="Calibri"/>
                <a:ea typeface="Calibri"/>
                <a:cs typeface="Calibri"/>
                <a:sym typeface="Calibri"/>
              </a:rPr>
              <a:t>For every bearing:</a:t>
            </a:r>
            <a:endParaRPr/>
          </a:p>
          <a:p>
            <a:pPr marL="1005839" marR="0" lvl="4" indent="-457199" algn="l" rtl="0">
              <a:lnSpc>
                <a:spcPct val="90000"/>
              </a:lnSpc>
              <a:spcBef>
                <a:spcPts val="1600"/>
              </a:spcBef>
              <a:spcAft>
                <a:spcPts val="0"/>
              </a:spcAft>
              <a:buClr>
                <a:schemeClr val="accent1"/>
              </a:buClr>
              <a:buSzPts val="1600"/>
              <a:buFont typeface="Calibri"/>
              <a:buAutoNum type="alphaLcPeriod" startAt="2"/>
            </a:pPr>
            <a:r>
              <a:rPr lang="en-US" sz="1600" b="0" i="0" u="none" strike="noStrike" cap="none">
                <a:solidFill>
                  <a:srgbClr val="3F3F3F"/>
                </a:solidFill>
                <a:latin typeface="Calibri"/>
                <a:ea typeface="Calibri"/>
                <a:cs typeface="Calibri"/>
                <a:sym typeface="Calibri"/>
              </a:rPr>
              <a:t>Bearing Life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First Failure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Accumulated Bearing Life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Random Digit for Delay Time</a:t>
            </a:r>
            <a:endParaRPr/>
          </a:p>
          <a:p>
            <a:pPr marL="457200" marR="0" lvl="1" indent="-457200" algn="l" rtl="0">
              <a:lnSpc>
                <a:spcPct val="90000"/>
              </a:lnSpc>
              <a:spcBef>
                <a:spcPts val="1400"/>
              </a:spcBef>
              <a:spcAft>
                <a:spcPts val="0"/>
              </a:spcAft>
              <a:buClr>
                <a:schemeClr val="accent1"/>
              </a:buClr>
              <a:buSzPts val="2000"/>
              <a:buFont typeface="Calibri"/>
              <a:buAutoNum type="alphaLcPeriod" startAt="3"/>
            </a:pPr>
            <a:r>
              <a:rPr lang="en-US" sz="2000" b="0" i="0" u="none" strike="noStrike" cap="none">
                <a:solidFill>
                  <a:srgbClr val="3F3F3F"/>
                </a:solidFill>
                <a:latin typeface="Calibri"/>
                <a:ea typeface="Calibri"/>
                <a:cs typeface="Calibri"/>
                <a:sym typeface="Calibri"/>
              </a:rPr>
              <a:t>Delay Time</a:t>
            </a:r>
            <a:endParaRPr/>
          </a:p>
          <a:p>
            <a:pPr marL="0" marR="0" lvl="1" indent="0" algn="l" rtl="0">
              <a:lnSpc>
                <a:spcPct val="90000"/>
              </a:lnSpc>
              <a:spcBef>
                <a:spcPts val="1400"/>
              </a:spcBef>
              <a:spcAft>
                <a:spcPts val="0"/>
              </a:spcAft>
              <a:buClr>
                <a:schemeClr val="accent1"/>
              </a:buClr>
              <a:buSzPts val="2000"/>
              <a:buFont typeface="Calibri"/>
              <a:buNone/>
            </a:pPr>
            <a:r>
              <a:rPr lang="en-US" sz="2000" b="0" i="0" u="none" strike="noStrike" cap="none">
                <a:solidFill>
                  <a:srgbClr val="3F3F3F"/>
                </a:solidFill>
                <a:latin typeface="Calibri"/>
                <a:ea typeface="Calibri"/>
                <a:cs typeface="Calibri"/>
                <a:sym typeface="Calibri"/>
              </a:rPr>
              <a:t>N.B: Also show the total delay time</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Output</a:t>
            </a:r>
            <a:endParaRPr/>
          </a:p>
        </p:txBody>
      </p:sp>
      <p:sp>
        <p:nvSpPr>
          <p:cNvPr id="246" name="Google Shape;246;p3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65100" algn="l" rtl="0">
              <a:lnSpc>
                <a:spcPct val="90000"/>
              </a:lnSpc>
              <a:spcBef>
                <a:spcPts val="0"/>
              </a:spcBef>
              <a:spcAft>
                <a:spcPts val="0"/>
              </a:spcAft>
              <a:buClr>
                <a:schemeClr val="accent1"/>
              </a:buClr>
              <a:buSzPts val="2600"/>
              <a:buFont typeface="Calibri"/>
              <a:buChar char=" "/>
            </a:pPr>
            <a:r>
              <a:rPr lang="en-US" sz="2600" b="0" i="0" u="none" strike="noStrike" cap="none">
                <a:solidFill>
                  <a:srgbClr val="3F3F3F"/>
                </a:solidFill>
                <a:latin typeface="Calibri"/>
                <a:ea typeface="Calibri"/>
                <a:cs typeface="Calibri"/>
                <a:sym typeface="Calibri"/>
              </a:rPr>
              <a:t>3. A results window showing:</a:t>
            </a:r>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For each of the current &amp; proposed method:</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Bearing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Delay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Downtime Cost</a:t>
            </a:r>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RepairPersonCost</a:t>
            </a:r>
            <a:endParaRPr sz="1800" b="0" i="0" u="none" strike="noStrike" cap="none">
              <a:solidFill>
                <a:srgbClr val="3F3F3F"/>
              </a:solidFill>
              <a:latin typeface="Calibri"/>
              <a:ea typeface="Calibri"/>
              <a:cs typeface="Calibri"/>
              <a:sym typeface="Calibri"/>
            </a:endParaRPr>
          </a:p>
          <a:p>
            <a:pPr marL="514350" marR="0" lvl="0" indent="-514350" algn="l" rtl="0">
              <a:lnSpc>
                <a:spcPct val="90000"/>
              </a:lnSpc>
              <a:spcBef>
                <a:spcPts val="1400"/>
              </a:spcBef>
              <a:spcAft>
                <a:spcPts val="0"/>
              </a:spcAft>
              <a:buClr>
                <a:schemeClr val="accent1"/>
              </a:buClr>
              <a:buSzPts val="1800"/>
              <a:buFont typeface="Calibri"/>
              <a:buAutoNum type="alphaUcPeriod"/>
            </a:pPr>
            <a:r>
              <a:rPr lang="en-US" sz="1800" b="0" i="0" u="none" strike="noStrike" cap="none">
                <a:solidFill>
                  <a:srgbClr val="3F3F3F"/>
                </a:solidFill>
                <a:latin typeface="Calibri"/>
                <a:ea typeface="Calibri"/>
                <a:cs typeface="Calibri"/>
                <a:sym typeface="Calibri"/>
              </a:rPr>
              <a:t>Total Cost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Task (3) Deliverables</a:t>
            </a:r>
            <a:endParaRPr/>
          </a:p>
        </p:txBody>
      </p:sp>
      <p:sp>
        <p:nvSpPr>
          <p:cNvPr id="252" name="Google Shape;252;p3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The complete two simulation tables</a:t>
            </a:r>
            <a:endParaRPr dirty="0"/>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The results </a:t>
            </a:r>
            <a:r>
              <a:rPr lang="en-US" sz="2000" b="0" i="0" u="none" strike="noStrike" cap="none" dirty="0" smtClean="0">
                <a:solidFill>
                  <a:srgbClr val="3F3F3F"/>
                </a:solidFill>
                <a:latin typeface="Calibri"/>
                <a:ea typeface="Calibri"/>
                <a:cs typeface="Calibri"/>
                <a:sym typeface="Calibri"/>
              </a:rPr>
              <a:t>window</a:t>
            </a:r>
            <a:endParaRPr lang="en-US" dirty="0"/>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dirty="0" smtClean="0">
                <a:solidFill>
                  <a:srgbClr val="3F3F3F"/>
                </a:solidFill>
                <a:latin typeface="Calibri"/>
                <a:ea typeface="Calibri"/>
                <a:cs typeface="Calibri"/>
                <a:sym typeface="Calibri"/>
              </a:rPr>
              <a:t>Reading Inputs from file</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Task (3) Delivery Rules</a:t>
            </a:r>
            <a:endParaRPr/>
          </a:p>
        </p:txBody>
      </p:sp>
      <p:sp>
        <p:nvSpPr>
          <p:cNvPr id="259" name="Google Shape;259;p3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Task delivery next week </a:t>
            </a:r>
            <a:endParaRPr lang="en-US" sz="2000" b="0" i="0" u="none" strike="noStrike" cap="none" dirty="0" smtClean="0">
              <a:solidFill>
                <a:srgbClr val="3F3F3F"/>
              </a:solidFill>
              <a:latin typeface="Calibri"/>
              <a:ea typeface="Calibri"/>
              <a:cs typeface="Calibri"/>
              <a:sym typeface="Calibri"/>
            </a:endParaRPr>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smtClean="0">
                <a:solidFill>
                  <a:srgbClr val="3F3F3F"/>
                </a:solidFill>
                <a:latin typeface="Calibri"/>
                <a:ea typeface="Calibri"/>
                <a:cs typeface="Calibri"/>
                <a:sym typeface="Calibri"/>
              </a:rPr>
              <a:t>Every </a:t>
            </a:r>
            <a:r>
              <a:rPr lang="en-US" sz="2000" b="0" i="0" u="none" strike="noStrike" cap="none" dirty="0">
                <a:solidFill>
                  <a:srgbClr val="3F3F3F"/>
                </a:solidFill>
                <a:latin typeface="Calibri"/>
                <a:ea typeface="Calibri"/>
                <a:cs typeface="Calibri"/>
                <a:sym typeface="Calibri"/>
              </a:rPr>
              <a:t>team </a:t>
            </a:r>
            <a:r>
              <a:rPr lang="en-US" sz="2000" b="1" i="0" u="none" strike="noStrike" cap="none" dirty="0">
                <a:solidFill>
                  <a:srgbClr val="3F3F3F"/>
                </a:solidFill>
                <a:latin typeface="Calibri"/>
                <a:ea typeface="Calibri"/>
                <a:cs typeface="Calibri"/>
                <a:sym typeface="Calibri"/>
              </a:rPr>
              <a:t>should commit </a:t>
            </a:r>
            <a:r>
              <a:rPr lang="en-US" sz="2000" b="0" i="0" u="none" strike="noStrike" cap="none" dirty="0">
                <a:solidFill>
                  <a:srgbClr val="3F3F3F"/>
                </a:solidFill>
                <a:latin typeface="Calibri"/>
                <a:ea typeface="Calibri"/>
                <a:cs typeface="Calibri"/>
                <a:sym typeface="Calibri"/>
              </a:rPr>
              <a:t>to their assigned time slot [same as Task(1) &amp; Task (2)]</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1" i="0" u="none" strike="noStrike" cap="none" dirty="0">
                <a:solidFill>
                  <a:srgbClr val="3F3F3F"/>
                </a:solidFill>
                <a:latin typeface="Calibri"/>
                <a:ea typeface="Calibri"/>
                <a:cs typeface="Calibri"/>
                <a:sym typeface="Calibri"/>
              </a:rPr>
              <a:t>Any delay will not be accepted</a:t>
            </a:r>
            <a:endParaRPr dirty="0"/>
          </a:p>
          <a:p>
            <a:pPr marL="118871" marR="0" lvl="0" indent="0" algn="l" rtl="0">
              <a:lnSpc>
                <a:spcPct val="90000"/>
              </a:lnSpc>
              <a:spcBef>
                <a:spcPts val="1400"/>
              </a:spcBef>
              <a:spcAft>
                <a:spcPts val="0"/>
              </a:spcAft>
              <a:buClr>
                <a:schemeClr val="accent1"/>
              </a:buClr>
              <a:buSzPts val="2000"/>
              <a:buFont typeface="Calibri"/>
              <a:buNone/>
            </a:pPr>
            <a:r>
              <a:rPr lang="en-US" sz="2000" b="1" i="0" u="sng" strike="noStrike" cap="none" dirty="0">
                <a:solidFill>
                  <a:srgbClr val="3F3F3F"/>
                </a:solidFill>
                <a:latin typeface="Calibri"/>
                <a:ea typeface="Calibri"/>
                <a:cs typeface="Calibri"/>
                <a:sym typeface="Calibri"/>
              </a:rPr>
              <a:t>Cheating Policy</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First Incident: -10%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Second Incident: -50%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342900" algn="l" rtl="0">
              <a:lnSpc>
                <a:spcPct val="90000"/>
              </a:lnSpc>
              <a:spcBef>
                <a:spcPts val="1400"/>
              </a:spcBef>
              <a:spcAft>
                <a:spcPts val="0"/>
              </a:spcAft>
              <a:buClr>
                <a:schemeClr val="accent1"/>
              </a:buClr>
              <a:buSzPts val="2000"/>
              <a:buFont typeface="Arial"/>
              <a:buChar char="•"/>
            </a:pPr>
            <a:r>
              <a:rPr lang="en-US" sz="2000" b="0" i="0" u="none" strike="noStrike" cap="none" dirty="0">
                <a:solidFill>
                  <a:srgbClr val="3F3F3F"/>
                </a:solidFill>
                <a:latin typeface="Calibri"/>
                <a:ea typeface="Calibri"/>
                <a:cs typeface="Calibri"/>
                <a:sym typeface="Calibri"/>
              </a:rPr>
              <a:t>Third Incident: -100% from the </a:t>
            </a:r>
            <a:r>
              <a:rPr lang="en-US" sz="2000" b="0" i="0" u="none" strike="noStrike" cap="none" dirty="0" err="1">
                <a:solidFill>
                  <a:srgbClr val="3F3F3F"/>
                </a:solidFill>
                <a:latin typeface="Calibri"/>
                <a:ea typeface="Calibri"/>
                <a:cs typeface="Calibri"/>
                <a:sym typeface="Calibri"/>
              </a:rPr>
              <a:t>yearwork</a:t>
            </a:r>
            <a:r>
              <a:rPr lang="en-US" sz="2000" b="0" i="0" u="none" strike="noStrike" cap="none" dirty="0">
                <a:solidFill>
                  <a:srgbClr val="3F3F3F"/>
                </a:solidFill>
                <a:latin typeface="Calibri"/>
                <a:ea typeface="Calibri"/>
                <a:cs typeface="Calibri"/>
                <a:sym typeface="Calibri"/>
              </a:rPr>
              <a:t> grades</a:t>
            </a:r>
            <a:endParaRPr dirty="0"/>
          </a:p>
          <a:p>
            <a:pPr marL="461772" marR="0" lvl="0" indent="-215900" algn="l" rtl="0">
              <a:lnSpc>
                <a:spcPct val="90000"/>
              </a:lnSpc>
              <a:spcBef>
                <a:spcPts val="1400"/>
              </a:spcBef>
              <a:spcAft>
                <a:spcPts val="0"/>
              </a:spcAft>
              <a:buClr>
                <a:schemeClr val="accent1"/>
              </a:buClr>
              <a:buSzPts val="2000"/>
              <a:buFont typeface="Arial"/>
              <a:buNone/>
            </a:pPr>
            <a:endParaRPr sz="2000" b="0" i="0" u="none" strike="noStrike" cap="none" dirty="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dirty="0">
              <a:solidFill>
                <a:srgbClr val="3F3F3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More Notes</a:t>
            </a:r>
            <a:endParaRPr/>
          </a:p>
        </p:txBody>
      </p:sp>
      <p:sp>
        <p:nvSpPr>
          <p:cNvPr id="265" name="Google Shape;265;p3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514350" marR="0" lvl="0" indent="-514350" algn="l" rtl="0">
              <a:lnSpc>
                <a:spcPct val="150000"/>
              </a:lnSpc>
              <a:spcBef>
                <a:spcPts val="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GUI is </a:t>
            </a:r>
            <a:r>
              <a:rPr lang="en-US" sz="2000" b="0" i="0" u="none" strike="noStrike" cap="none" dirty="0" smtClean="0">
                <a:solidFill>
                  <a:srgbClr val="3F3F3F"/>
                </a:solidFill>
                <a:latin typeface="Calibri"/>
                <a:ea typeface="Calibri"/>
                <a:cs typeface="Calibri"/>
                <a:sym typeface="Calibri"/>
              </a:rPr>
              <a:t>mandatory (Input-Output forms).</a:t>
            </a:r>
          </a:p>
          <a:p>
            <a:pPr marL="514350" marR="0" lvl="0" indent="-514350" algn="l" rtl="0">
              <a:lnSpc>
                <a:spcPct val="150000"/>
              </a:lnSpc>
              <a:spcBef>
                <a:spcPts val="0"/>
              </a:spcBef>
              <a:spcAft>
                <a:spcPts val="0"/>
              </a:spcAft>
              <a:buClr>
                <a:schemeClr val="accent1"/>
              </a:buClr>
              <a:buSzPts val="2000"/>
              <a:buFont typeface="Calibri"/>
              <a:buAutoNum type="arabicPeriod"/>
            </a:pPr>
            <a:r>
              <a:rPr lang="en-US" dirty="0" smtClean="0"/>
              <a:t>Reading from file is mandatory.</a:t>
            </a:r>
            <a:endParaRPr dirty="0"/>
          </a:p>
          <a:p>
            <a:pPr marL="514350" marR="0" lvl="0" indent="-514350" algn="l" rtl="0">
              <a:lnSpc>
                <a:spcPct val="150000"/>
              </a:lnSpc>
              <a:spcBef>
                <a:spcPts val="1400"/>
              </a:spcBef>
              <a:spcAft>
                <a:spcPts val="0"/>
              </a:spcAft>
              <a:buClr>
                <a:schemeClr val="accent1"/>
              </a:buClr>
              <a:buSzPts val="2000"/>
              <a:buFont typeface="Calibri"/>
              <a:buAutoNum type="arabicPeriod"/>
            </a:pPr>
            <a:r>
              <a:rPr lang="en-US" sz="2000" b="0" i="0" u="none" strike="noStrike" cap="none" dirty="0">
                <a:solidFill>
                  <a:srgbClr val="3F3F3F"/>
                </a:solidFill>
                <a:latin typeface="Calibri"/>
                <a:ea typeface="Calibri"/>
                <a:cs typeface="Calibri"/>
                <a:sym typeface="Calibri"/>
              </a:rPr>
              <a:t>Well OOP design is mandatory</a:t>
            </a:r>
            <a:r>
              <a:rPr lang="en-US" sz="2000" b="0" i="0" u="none" strike="noStrike" cap="none" dirty="0" smtClean="0">
                <a:solidFill>
                  <a:srgbClr val="3F3F3F"/>
                </a:solidFill>
                <a:latin typeface="Calibri"/>
                <a:ea typeface="Calibri"/>
                <a:cs typeface="Calibri"/>
                <a:sym typeface="Calibri"/>
              </a:rPr>
              <a:t>.</a:t>
            </a:r>
          </a:p>
          <a:p>
            <a:pPr marL="514350" lvl="0" indent="-514350">
              <a:lnSpc>
                <a:spcPct val="150000"/>
              </a:lnSpc>
              <a:spcBef>
                <a:spcPts val="1400"/>
              </a:spcBef>
              <a:buFont typeface="Calibri"/>
              <a:buAutoNum type="arabicPeriod"/>
            </a:pPr>
            <a:r>
              <a:rPr lang="en-US" dirty="0" smtClean="0"/>
              <a:t>This task should be implemented by 2 team members (one will implement the current policy and the other will implement the proposed </a:t>
            </a:r>
            <a:r>
              <a:rPr lang="en-US" dirty="0"/>
              <a:t>policy</a:t>
            </a:r>
            <a:r>
              <a:rPr 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title"/>
          </p:nvPr>
        </p:nvSpPr>
        <p:spPr>
          <a:xfrm>
            <a:off x="1227909" y="2167654"/>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Template Walkthrough</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759842"/>
            <a:ext cx="5933440" cy="4574158"/>
          </a:xfrm>
          <a:prstGeom prst="rect">
            <a:avLst/>
          </a:prstGeom>
        </p:spPr>
      </p:pic>
    </p:spTree>
    <p:extLst>
      <p:ext uri="{BB962C8B-B14F-4D97-AF65-F5344CB8AC3E}">
        <p14:creationId xmlns:p14="http://schemas.microsoft.com/office/powerpoint/2010/main" val="2109168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1" name="Google Shape;131;p17"/>
          <p:cNvSpPr txBox="1">
            <a:spLocks noGrp="1"/>
          </p:cNvSpPr>
          <p:nvPr>
            <p:ph type="body" idx="1"/>
          </p:nvPr>
        </p:nvSpPr>
        <p:spPr>
          <a:xfrm>
            <a:off x="1097280" y="1855462"/>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Life of bearing “Identical for all bearings”</a:t>
            </a:r>
            <a:endParaRPr/>
          </a:p>
        </p:txBody>
      </p:sp>
      <p:pic>
        <p:nvPicPr>
          <p:cNvPr id="132" name="Google Shape;132;p17" descr="table2-22"/>
          <p:cNvPicPr preferRelativeResize="0"/>
          <p:nvPr/>
        </p:nvPicPr>
        <p:blipFill rotWithShape="1">
          <a:blip r:embed="rId3">
            <a:alphaModFix/>
          </a:blip>
          <a:srcRect/>
          <a:stretch/>
        </p:blipFill>
        <p:spPr>
          <a:xfrm>
            <a:off x="3334966" y="2316637"/>
            <a:ext cx="4505528" cy="3739470"/>
          </a:xfrm>
          <a:prstGeom prst="rect">
            <a:avLst/>
          </a:prstGeom>
          <a:noFill/>
          <a:ln>
            <a:noFill/>
          </a:ln>
        </p:spPr>
      </p:pic>
    </p:spTree>
    <p:extLst>
      <p:ext uri="{BB962C8B-B14F-4D97-AF65-F5344CB8AC3E}">
        <p14:creationId xmlns:p14="http://schemas.microsoft.com/office/powerpoint/2010/main" val="301828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pic>
        <p:nvPicPr>
          <p:cNvPr id="118" name="Google Shape;118;p15"/>
          <p:cNvPicPr preferRelativeResize="0"/>
          <p:nvPr/>
        </p:nvPicPr>
        <p:blipFill rotWithShape="1">
          <a:blip r:embed="rId3">
            <a:alphaModFix/>
          </a:blip>
          <a:srcRect/>
          <a:stretch/>
        </p:blipFill>
        <p:spPr>
          <a:xfrm>
            <a:off x="2887458" y="2082530"/>
            <a:ext cx="5272629" cy="3938891"/>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8" name="Google Shape;138;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Delay Time of the repairperson</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139" name="Google Shape;139;p18" descr="table2-23"/>
          <p:cNvPicPr preferRelativeResize="0"/>
          <p:nvPr/>
        </p:nvPicPr>
        <p:blipFill rotWithShape="1">
          <a:blip r:embed="rId3">
            <a:alphaModFix/>
          </a:blip>
          <a:srcRect/>
          <a:stretch/>
        </p:blipFill>
        <p:spPr>
          <a:xfrm>
            <a:off x="3569430" y="3049097"/>
            <a:ext cx="5053140" cy="1649362"/>
          </a:xfrm>
          <a:prstGeom prst="rect">
            <a:avLst/>
          </a:prstGeom>
          <a:noFill/>
          <a:ln>
            <a:noFill/>
          </a:ln>
        </p:spPr>
      </p:pic>
    </p:spTree>
    <p:extLst>
      <p:ext uri="{BB962C8B-B14F-4D97-AF65-F5344CB8AC3E}">
        <p14:creationId xmlns:p14="http://schemas.microsoft.com/office/powerpoint/2010/main" val="3727537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08" y="740980"/>
            <a:ext cx="6833332" cy="4460940"/>
          </a:xfrm>
          <a:prstGeom prst="rect">
            <a:avLst/>
          </a:prstGeom>
        </p:spPr>
      </p:pic>
    </p:spTree>
    <p:extLst>
      <p:ext uri="{BB962C8B-B14F-4D97-AF65-F5344CB8AC3E}">
        <p14:creationId xmlns:p14="http://schemas.microsoft.com/office/powerpoint/2010/main" val="39346902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4" descr="table2-24"/>
          <p:cNvPicPr preferRelativeResize="0"/>
          <p:nvPr/>
        </p:nvPicPr>
        <p:blipFill rotWithShape="1">
          <a:blip r:embed="rId3">
            <a:alphaModFix/>
          </a:blip>
          <a:srcRect/>
          <a:stretch/>
        </p:blipFill>
        <p:spPr>
          <a:xfrm>
            <a:off x="1387407" y="228600"/>
            <a:ext cx="9201151" cy="6400800"/>
          </a:xfrm>
          <a:prstGeom prst="rect">
            <a:avLst/>
          </a:prstGeom>
          <a:noFill/>
          <a:ln>
            <a:noFill/>
          </a:ln>
        </p:spPr>
      </p:pic>
    </p:spTree>
    <p:extLst>
      <p:ext uri="{BB962C8B-B14F-4D97-AF65-F5344CB8AC3E}">
        <p14:creationId xmlns:p14="http://schemas.microsoft.com/office/powerpoint/2010/main" val="2541785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680" y="905384"/>
            <a:ext cx="6451600" cy="4875655"/>
          </a:xfrm>
          <a:prstGeom prst="rect">
            <a:avLst/>
          </a:prstGeom>
        </p:spPr>
      </p:pic>
    </p:spTree>
    <p:extLst>
      <p:ext uri="{BB962C8B-B14F-4D97-AF65-F5344CB8AC3E}">
        <p14:creationId xmlns:p14="http://schemas.microsoft.com/office/powerpoint/2010/main" val="33139070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7" descr="table2-25"/>
          <p:cNvPicPr preferRelativeResize="0"/>
          <p:nvPr/>
        </p:nvPicPr>
        <p:blipFill rotWithShape="1">
          <a:blip r:embed="rId3">
            <a:alphaModFix/>
          </a:blip>
          <a:srcRect/>
          <a:stretch/>
        </p:blipFill>
        <p:spPr>
          <a:xfrm>
            <a:off x="1513840" y="439366"/>
            <a:ext cx="9164320" cy="6248400"/>
          </a:xfrm>
          <a:prstGeom prst="rect">
            <a:avLst/>
          </a:prstGeom>
          <a:noFill/>
          <a:ln>
            <a:noFill/>
          </a:ln>
        </p:spPr>
      </p:pic>
      <p:grpSp>
        <p:nvGrpSpPr>
          <p:cNvPr id="197" name="Google Shape;197;p27"/>
          <p:cNvGrpSpPr/>
          <p:nvPr/>
        </p:nvGrpSpPr>
        <p:grpSpPr>
          <a:xfrm>
            <a:off x="2227634" y="5291847"/>
            <a:ext cx="3754877" cy="1118681"/>
            <a:chOff x="2227634" y="5291847"/>
            <a:chExt cx="3754877" cy="1118681"/>
          </a:xfrm>
        </p:grpSpPr>
        <p:cxnSp>
          <p:nvCxnSpPr>
            <p:cNvPr id="198" name="Google Shape;198;p27"/>
            <p:cNvCxnSpPr/>
            <p:nvPr/>
          </p:nvCxnSpPr>
          <p:spPr>
            <a:xfrm>
              <a:off x="4698460" y="5301574"/>
              <a:ext cx="0" cy="505839"/>
            </a:xfrm>
            <a:prstGeom prst="straightConnector1">
              <a:avLst/>
            </a:prstGeom>
            <a:noFill/>
            <a:ln w="28575" cap="flat" cmpd="sng">
              <a:solidFill>
                <a:schemeClr val="accent1"/>
              </a:solidFill>
              <a:prstDash val="solid"/>
              <a:round/>
              <a:headEnd type="none" w="sm" len="sm"/>
              <a:tailEnd type="none" w="sm" len="sm"/>
            </a:ln>
          </p:spPr>
        </p:cxnSp>
        <p:cxnSp>
          <p:nvCxnSpPr>
            <p:cNvPr id="199" name="Google Shape;199;p27"/>
            <p:cNvCxnSpPr/>
            <p:nvPr/>
          </p:nvCxnSpPr>
          <p:spPr>
            <a:xfrm rot="10800000" flipH="1">
              <a:off x="4698460" y="5291847"/>
              <a:ext cx="1254868" cy="9727"/>
            </a:xfrm>
            <a:prstGeom prst="straightConnector1">
              <a:avLst/>
            </a:prstGeom>
            <a:noFill/>
            <a:ln w="28575" cap="flat" cmpd="sng">
              <a:solidFill>
                <a:schemeClr val="accent1"/>
              </a:solidFill>
              <a:prstDash val="solid"/>
              <a:round/>
              <a:headEnd type="none" w="sm" len="sm"/>
              <a:tailEnd type="none" w="sm" len="sm"/>
            </a:ln>
          </p:spPr>
        </p:cxnSp>
        <p:cxnSp>
          <p:nvCxnSpPr>
            <p:cNvPr id="200" name="Google Shape;200;p27"/>
            <p:cNvCxnSpPr/>
            <p:nvPr/>
          </p:nvCxnSpPr>
          <p:spPr>
            <a:xfrm>
              <a:off x="5982511" y="5301574"/>
              <a:ext cx="0" cy="1089498"/>
            </a:xfrm>
            <a:prstGeom prst="straightConnector1">
              <a:avLst/>
            </a:prstGeom>
            <a:noFill/>
            <a:ln w="28575" cap="flat" cmpd="sng">
              <a:solidFill>
                <a:schemeClr val="accent1"/>
              </a:solidFill>
              <a:prstDash val="solid"/>
              <a:round/>
              <a:headEnd type="none" w="sm" len="sm"/>
              <a:tailEnd type="none" w="sm" len="sm"/>
            </a:ln>
          </p:spPr>
        </p:cxnSp>
        <p:cxnSp>
          <p:nvCxnSpPr>
            <p:cNvPr id="201" name="Google Shape;201;p27"/>
            <p:cNvCxnSpPr/>
            <p:nvPr/>
          </p:nvCxnSpPr>
          <p:spPr>
            <a:xfrm rot="10800000">
              <a:off x="2227634" y="6410528"/>
              <a:ext cx="3725694" cy="0"/>
            </a:xfrm>
            <a:prstGeom prst="straightConnector1">
              <a:avLst/>
            </a:prstGeom>
            <a:noFill/>
            <a:ln w="28575" cap="flat" cmpd="sng">
              <a:solidFill>
                <a:schemeClr val="accent1"/>
              </a:solidFill>
              <a:prstDash val="solid"/>
              <a:round/>
              <a:headEnd type="none" w="sm" len="sm"/>
              <a:tailEnd type="none" w="sm" len="sm"/>
            </a:ln>
          </p:spPr>
        </p:cxnSp>
        <p:cxnSp>
          <p:nvCxnSpPr>
            <p:cNvPr id="202" name="Google Shape;202;p27"/>
            <p:cNvCxnSpPr/>
            <p:nvPr/>
          </p:nvCxnSpPr>
          <p:spPr>
            <a:xfrm>
              <a:off x="2256817" y="5807413"/>
              <a:ext cx="0" cy="583659"/>
            </a:xfrm>
            <a:prstGeom prst="straightConnector1">
              <a:avLst/>
            </a:prstGeom>
            <a:noFill/>
            <a:ln w="28575" cap="flat" cmpd="sng">
              <a:solidFill>
                <a:schemeClr val="accent1"/>
              </a:solidFill>
              <a:prstDash val="solid"/>
              <a:round/>
              <a:headEnd type="none" w="sm" len="sm"/>
              <a:tailEnd type="none" w="sm" len="sm"/>
            </a:ln>
          </p:spPr>
        </p:cxnSp>
        <p:cxnSp>
          <p:nvCxnSpPr>
            <p:cNvPr id="203" name="Google Shape;203;p27"/>
            <p:cNvCxnSpPr/>
            <p:nvPr/>
          </p:nvCxnSpPr>
          <p:spPr>
            <a:xfrm>
              <a:off x="2227634" y="5807413"/>
              <a:ext cx="2470826" cy="0"/>
            </a:xfrm>
            <a:prstGeom prst="straightConnector1">
              <a:avLst/>
            </a:prstGeom>
            <a:noFill/>
            <a:ln w="28575" cap="flat" cmpd="sng">
              <a:solidFill>
                <a:schemeClr val="accent1"/>
              </a:solidFill>
              <a:prstDash val="solid"/>
              <a:round/>
              <a:headEnd type="none" w="sm" len="sm"/>
              <a:tailEnd type="none" w="sm" len="sm"/>
            </a:ln>
          </p:spPr>
        </p:cxnSp>
      </p:grpSp>
    </p:spTree>
    <p:extLst>
      <p:ext uri="{BB962C8B-B14F-4D97-AF65-F5344CB8AC3E}">
        <p14:creationId xmlns:p14="http://schemas.microsoft.com/office/powerpoint/2010/main" val="275244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320" y="554088"/>
            <a:ext cx="6461065" cy="5377362"/>
          </a:xfrm>
          <a:prstGeom prst="rect">
            <a:avLst/>
          </a:prstGeom>
        </p:spPr>
      </p:pic>
    </p:spTree>
    <p:extLst>
      <p:ext uri="{BB962C8B-B14F-4D97-AF65-F5344CB8AC3E}">
        <p14:creationId xmlns:p14="http://schemas.microsoft.com/office/powerpoint/2010/main" val="1302698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descr="Rectangle: Click to edit Master text styles&#10;Second level&#10;Third level&#10;Fourth level&#10;Fifth level"/>
          <p:cNvSpPr txBox="1">
            <a:spLocks noGrp="1"/>
          </p:cNvSpPr>
          <p:nvPr>
            <p:ph type="body" idx="1"/>
          </p:nvPr>
        </p:nvSpPr>
        <p:spPr>
          <a:xfrm>
            <a:off x="1215957" y="1906620"/>
            <a:ext cx="9452043" cy="4299627"/>
          </a:xfrm>
          <a:prstGeom prst="rect">
            <a:avLst/>
          </a:prstGeom>
          <a:noFill/>
          <a:ln>
            <a:noFill/>
          </a:ln>
        </p:spPr>
        <p:txBody>
          <a:bodyPr spcFirstLastPara="1" wrap="square" lIns="0" tIns="45700" rIns="0" bIns="45700" anchor="t" anchorCtr="0">
            <a:noAutofit/>
          </a:bodyPr>
          <a:lstStyle/>
          <a:p>
            <a:pPr marL="91440" marR="0" lvl="0" indent="0" algn="l" rtl="0">
              <a:lnSpc>
                <a:spcPct val="80000"/>
              </a:lnSpc>
              <a:spcBef>
                <a:spcPts val="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91440" marR="0" lvl="0" indent="-117475" algn="l" rtl="0">
              <a:lnSpc>
                <a:spcPct val="80000"/>
              </a:lnSpc>
              <a:spcBef>
                <a:spcPts val="1400"/>
              </a:spcBef>
              <a:spcAft>
                <a:spcPts val="0"/>
              </a:spcAft>
              <a:buClr>
                <a:schemeClr val="accent1"/>
              </a:buClr>
              <a:buSzPts val="1850"/>
              <a:buFont typeface="Calibri"/>
              <a:buChar char=" "/>
            </a:pPr>
            <a:r>
              <a:rPr lang="en-US" sz="1850" b="0" i="0" u="none" strike="noStrike" cap="none">
                <a:solidFill>
                  <a:srgbClr val="3F3F3F"/>
                </a:solidFill>
                <a:latin typeface="Calibri"/>
                <a:ea typeface="Calibri"/>
                <a:cs typeface="Calibri"/>
                <a:sym typeface="Calibri"/>
              </a:rPr>
              <a:t>The total cost of the new policy :</a:t>
            </a:r>
            <a:endParaRPr/>
          </a:p>
          <a:p>
            <a:pPr marL="91440" marR="0" lvl="0" indent="0" algn="l" rtl="0">
              <a:lnSpc>
                <a:spcPct val="80000"/>
              </a:lnSpc>
              <a:spcBef>
                <a:spcPts val="1400"/>
              </a:spcBef>
              <a:spcAft>
                <a:spcPts val="0"/>
              </a:spcAft>
              <a:buClr>
                <a:schemeClr val="accent1"/>
              </a:buClr>
              <a:buSzPts val="1850"/>
              <a:buFont typeface="Calibri"/>
              <a:buNone/>
            </a:pPr>
            <a:endParaRPr sz="1850"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4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bearings = 54 bearings × $16/bearing = $864</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delay time = 125 minutes × $5/minute = $625</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downtime during repairs = 18 sets × 40 minutes/set × $5/minute = $3600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Cost of repairpersons = 18 sets × 40 minutes/set × $15/60 minutes = $180</a:t>
            </a:r>
            <a:endParaRPr/>
          </a:p>
          <a:p>
            <a:pPr marL="384048" marR="0" lvl="1" indent="-71310" algn="l" rtl="0">
              <a:lnSpc>
                <a:spcPct val="80000"/>
              </a:lnSpc>
              <a:spcBef>
                <a:spcPts val="600"/>
              </a:spcBef>
              <a:spcAft>
                <a:spcPts val="0"/>
              </a:spcAft>
              <a:buClr>
                <a:schemeClr val="accent1"/>
              </a:buClr>
              <a:buSzPts val="1757"/>
              <a:buFont typeface="Calibri"/>
              <a:buNone/>
            </a:pPr>
            <a:endParaRPr sz="1757" b="0" i="0" u="none" strike="noStrike" cap="none">
              <a:solidFill>
                <a:srgbClr val="3F3F3F"/>
              </a:solidFill>
              <a:latin typeface="Calibri"/>
              <a:ea typeface="Calibri"/>
              <a:cs typeface="Calibri"/>
              <a:sym typeface="Calibri"/>
            </a:endParaRPr>
          </a:p>
          <a:p>
            <a:pPr marL="384048" marR="0" lvl="1" indent="-182880" algn="l" rtl="0">
              <a:lnSpc>
                <a:spcPct val="80000"/>
              </a:lnSpc>
              <a:spcBef>
                <a:spcPts val="600"/>
              </a:spcBef>
              <a:spcAft>
                <a:spcPts val="0"/>
              </a:spcAft>
              <a:buClr>
                <a:schemeClr val="accent1"/>
              </a:buClr>
              <a:buSzPts val="1757"/>
              <a:buFont typeface="Calibri"/>
              <a:buChar char="◦"/>
            </a:pPr>
            <a:r>
              <a:rPr lang="en-US" sz="1757" b="0" i="0" u="none" strike="noStrike" cap="none">
                <a:solidFill>
                  <a:srgbClr val="3F3F3F"/>
                </a:solidFill>
                <a:latin typeface="Calibri"/>
                <a:ea typeface="Calibri"/>
                <a:cs typeface="Calibri"/>
                <a:sym typeface="Calibri"/>
              </a:rPr>
              <a:t>Total cost = $864 + $625 + $3600 + $180 = $5269</a:t>
            </a:r>
            <a:endParaRPr/>
          </a:p>
        </p:txBody>
      </p:sp>
      <p:pic>
        <p:nvPicPr>
          <p:cNvPr id="215" name="Google Shape;215;p29"/>
          <p:cNvPicPr preferRelativeResize="0"/>
          <p:nvPr/>
        </p:nvPicPr>
        <p:blipFill rotWithShape="1">
          <a:blip r:embed="rId3">
            <a:alphaModFix/>
          </a:blip>
          <a:srcRect/>
          <a:stretch/>
        </p:blipFill>
        <p:spPr>
          <a:xfrm>
            <a:off x="3207290" y="1906620"/>
            <a:ext cx="5297386" cy="625092"/>
          </a:xfrm>
          <a:prstGeom prst="rect">
            <a:avLst/>
          </a:prstGeom>
          <a:noFill/>
          <a:ln>
            <a:noFill/>
          </a:ln>
        </p:spPr>
      </p:pic>
      <p:sp>
        <p:nvSpPr>
          <p:cNvPr id="216" name="Google Shape;216;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extLst>
      <p:ext uri="{BB962C8B-B14F-4D97-AF65-F5344CB8AC3E}">
        <p14:creationId xmlns:p14="http://schemas.microsoft.com/office/powerpoint/2010/main" val="3904411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 y="504060"/>
            <a:ext cx="6999414" cy="5591081"/>
          </a:xfrm>
          <a:prstGeom prst="rect">
            <a:avLst/>
          </a:prstGeom>
        </p:spPr>
      </p:pic>
    </p:spTree>
    <p:extLst>
      <p:ext uri="{BB962C8B-B14F-4D97-AF65-F5344CB8AC3E}">
        <p14:creationId xmlns:p14="http://schemas.microsoft.com/office/powerpoint/2010/main" val="243518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System Input</a:t>
            </a:r>
            <a:endParaRPr/>
          </a:p>
        </p:txBody>
      </p:sp>
      <p:sp>
        <p:nvSpPr>
          <p:cNvPr id="228" name="Google Shape;228;p31"/>
          <p:cNvSpPr txBox="1">
            <a:spLocks noGrp="1"/>
          </p:cNvSpPr>
          <p:nvPr>
            <p:ph type="body" idx="1"/>
          </p:nvPr>
        </p:nvSpPr>
        <p:spPr>
          <a:xfrm>
            <a:off x="1097280" y="1905000"/>
            <a:ext cx="8153400" cy="4953000"/>
          </a:xfrm>
          <a:prstGeom prst="rect">
            <a:avLst/>
          </a:prstGeom>
          <a:noFill/>
          <a:ln>
            <a:noFill/>
          </a:ln>
        </p:spPr>
        <p:txBody>
          <a:bodyPr spcFirstLastPara="1" wrap="square" lIns="0" tIns="45700" rIns="0" bIns="45700" anchor="t" anchorCtr="0">
            <a:noAutofit/>
          </a:bodyPr>
          <a:lstStyle/>
          <a:p>
            <a:pPr marL="457200" marR="0" lvl="0" indent="-457200" algn="l" rtl="0">
              <a:lnSpc>
                <a:spcPct val="90000"/>
              </a:lnSpc>
              <a:spcBef>
                <a:spcPts val="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hours (stopping condition)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Number of Bearings</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Life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Delay time distribution</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Bearing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Downtime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Repairperson Cost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Time/Bearing </a:t>
            </a:r>
            <a:endParaRPr/>
          </a:p>
          <a:p>
            <a:pPr marL="457200" marR="0" lvl="0" indent="-457200" algn="l" rtl="0">
              <a:lnSpc>
                <a:spcPct val="90000"/>
              </a:lnSpc>
              <a:spcBef>
                <a:spcPts val="1400"/>
              </a:spcBef>
              <a:spcAft>
                <a:spcPts val="0"/>
              </a:spcAft>
              <a:buClr>
                <a:schemeClr val="accent1"/>
              </a:buClr>
              <a:buSzPts val="2000"/>
              <a:buFont typeface="Calibri"/>
              <a:buAutoNum type="arabicPeriod"/>
            </a:pPr>
            <a:r>
              <a:rPr lang="en-US" sz="2000" b="0" i="0" u="none" strike="noStrike" cap="none">
                <a:solidFill>
                  <a:srgbClr val="3F3F3F"/>
                </a:solidFill>
                <a:latin typeface="Calibri"/>
                <a:ea typeface="Calibri"/>
                <a:cs typeface="Calibri"/>
                <a:sym typeface="Calibri"/>
              </a:rPr>
              <a:t>Repair Time/All Bearings</a:t>
            </a:r>
            <a:endParaRPr/>
          </a:p>
        </p:txBody>
      </p:sp>
    </p:spTree>
    <p:extLst>
      <p:ext uri="{BB962C8B-B14F-4D97-AF65-F5344CB8AC3E}">
        <p14:creationId xmlns:p14="http://schemas.microsoft.com/office/powerpoint/2010/main" val="2409231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428" y="0"/>
            <a:ext cx="8432452" cy="6858000"/>
          </a:xfrm>
          <a:prstGeom prst="rect">
            <a:avLst/>
          </a:prstGeom>
        </p:spPr>
      </p:pic>
    </p:spTree>
    <p:extLst>
      <p:ext uri="{BB962C8B-B14F-4D97-AF65-F5344CB8AC3E}">
        <p14:creationId xmlns:p14="http://schemas.microsoft.com/office/powerpoint/2010/main" val="1962259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descr="Rectangle: Click to edit Master text styles&#10;Second level&#10;Third level&#10;Fourth level&#10;Fifth level"/>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384048" marR="0" lvl="1" indent="-182880" algn="l" rtl="0">
              <a:lnSpc>
                <a:spcPct val="200000"/>
              </a:lnSpc>
              <a:spcBef>
                <a:spcPts val="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A large milling machine has three different bearings that fall in service  .</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When a bearing fails (a random variable), the mills stops, a repairperson is called, and a new bearing is installed.</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The probability distribution function of the life of each bearing is identical as shown in the table [Slide 5]</a:t>
            </a:r>
            <a:endParaRPr/>
          </a:p>
          <a:p>
            <a:pPr marL="384048" marR="0" lvl="1" indent="-182880" algn="l" rtl="0">
              <a:lnSpc>
                <a:spcPct val="200000"/>
              </a:lnSpc>
              <a:spcBef>
                <a:spcPts val="600"/>
              </a:spcBef>
              <a:spcAft>
                <a:spcPts val="0"/>
              </a:spcAft>
              <a:buClr>
                <a:schemeClr val="accent1"/>
              </a:buClr>
              <a:buSzPts val="1800"/>
              <a:buFont typeface="Calibri"/>
              <a:buChar char="◦"/>
            </a:pPr>
            <a:r>
              <a:rPr lang="en-US" sz="1800" b="0" i="0" u="none" strike="noStrike" cap="none">
                <a:solidFill>
                  <a:srgbClr val="3F3F3F"/>
                </a:solidFill>
                <a:latin typeface="Calibri"/>
                <a:ea typeface="Calibri"/>
                <a:cs typeface="Calibri"/>
                <a:sym typeface="Calibri"/>
              </a:rPr>
              <a:t>The delay time of the repairperson’s arriving at the milling machine is also a random variable [Slide 6]</a:t>
            </a:r>
            <a:endParaRPr/>
          </a:p>
        </p:txBody>
      </p:sp>
      <p:sp>
        <p:nvSpPr>
          <p:cNvPr id="125" name="Google Shape;125;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Using TestCases</a:t>
            </a:r>
            <a:endParaRPr sz="4800" b="0" i="0" u="none" strike="noStrike" cap="none">
              <a:solidFill>
                <a:srgbClr val="3F3F3F"/>
              </a:solidFill>
              <a:latin typeface="Calibri"/>
              <a:ea typeface="Calibri"/>
              <a:cs typeface="Calibri"/>
              <a:sym typeface="Calibri"/>
            </a:endParaRPr>
          </a:p>
        </p:txBody>
      </p:sp>
      <p:sp>
        <p:nvSpPr>
          <p:cNvPr id="276" name="Google Shape;276;p3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Arial"/>
              <a:buChar char="•"/>
            </a:pPr>
            <a:r>
              <a:rPr lang="en-US" sz="2000" b="0" i="0" u="none" strike="noStrike" cap="none">
                <a:solidFill>
                  <a:srgbClr val="3F3F3F"/>
                </a:solidFill>
                <a:latin typeface="Calibri"/>
                <a:ea typeface="Calibri"/>
                <a:cs typeface="Calibri"/>
                <a:sym typeface="Calibri"/>
              </a:rPr>
              <a:t> You are given a testcase to run that will provide with a message</a:t>
            </a:r>
            <a:endParaRPr/>
          </a:p>
          <a:p>
            <a:pPr marL="384048" marR="0" lvl="1" indent="-182880" algn="l" rtl="0">
              <a:lnSpc>
                <a:spcPct val="90000"/>
              </a:lnSpc>
              <a:spcBef>
                <a:spcPts val="400"/>
              </a:spcBef>
              <a:spcAft>
                <a:spcPts val="0"/>
              </a:spcAft>
              <a:buClr>
                <a:schemeClr val="accent1"/>
              </a:buClr>
              <a:buSzPts val="1800"/>
              <a:buFont typeface="Arial"/>
              <a:buChar char="•"/>
            </a:pPr>
            <a:r>
              <a:rPr lang="en-US" sz="1800" b="0" i="0" u="none" strike="noStrike" cap="none">
                <a:solidFill>
                  <a:srgbClr val="3F3F3F"/>
                </a:solidFill>
                <a:latin typeface="Calibri"/>
                <a:ea typeface="Calibri"/>
                <a:cs typeface="Calibri"/>
                <a:sym typeface="Calibri"/>
              </a:rPr>
              <a:t>Success message if your code runs correctly.</a:t>
            </a:r>
            <a:endParaRPr/>
          </a:p>
          <a:p>
            <a:pPr marL="384048" marR="0" lvl="1" indent="-182880" algn="l" rtl="0">
              <a:lnSpc>
                <a:spcPct val="90000"/>
              </a:lnSpc>
              <a:spcBef>
                <a:spcPts val="600"/>
              </a:spcBef>
              <a:spcAft>
                <a:spcPts val="0"/>
              </a:spcAft>
              <a:buClr>
                <a:schemeClr val="accent1"/>
              </a:buClr>
              <a:buSzPts val="1800"/>
              <a:buFont typeface="Arial"/>
              <a:buChar char="•"/>
            </a:pPr>
            <a:r>
              <a:rPr lang="en-US" sz="1800" b="0" i="0" u="none" strike="noStrike" cap="none">
                <a:solidFill>
                  <a:srgbClr val="3F3F3F"/>
                </a:solidFill>
                <a:latin typeface="Calibri"/>
                <a:ea typeface="Calibri"/>
                <a:cs typeface="Calibri"/>
                <a:sym typeface="Calibri"/>
              </a:rPr>
              <a:t>Error message describing the failed part.</a:t>
            </a:r>
            <a:endParaRPr/>
          </a:p>
          <a:p>
            <a:pPr marL="91440" marR="0" lvl="0" indent="-127000" algn="l" rtl="0">
              <a:lnSpc>
                <a:spcPct val="90000"/>
              </a:lnSpc>
              <a:spcBef>
                <a:spcPts val="1600"/>
              </a:spcBef>
              <a:spcAft>
                <a:spcPts val="0"/>
              </a:spcAft>
              <a:buClr>
                <a:schemeClr val="accent1"/>
              </a:buClr>
              <a:buSzPts val="2000"/>
              <a:buFont typeface="Arial"/>
              <a:buChar char="•"/>
            </a:pPr>
            <a:r>
              <a:rPr lang="en-US" sz="2000" b="0" i="0" u="none" strike="noStrike" cap="none">
                <a:solidFill>
                  <a:srgbClr val="3F3F3F"/>
                </a:solidFill>
                <a:latin typeface="Calibri"/>
                <a:ea typeface="Calibri"/>
                <a:cs typeface="Calibri"/>
                <a:sym typeface="Calibri"/>
              </a:rPr>
              <a:t> Running using testcases</a:t>
            </a:r>
            <a:endParaRPr sz="2000" b="0" i="0" u="none" strike="noStrike" cap="none">
              <a:solidFill>
                <a:srgbClr val="3F3F3F"/>
              </a:solidFill>
              <a:latin typeface="Calibri"/>
              <a:ea typeface="Calibri"/>
              <a:cs typeface="Calibri"/>
              <a:sym typeface="Calibri"/>
            </a:endParaRPr>
          </a:p>
          <a:p>
            <a:pPr marL="201168" marR="0" lvl="1" indent="0" algn="l" rtl="0">
              <a:lnSpc>
                <a:spcPct val="90000"/>
              </a:lnSpc>
              <a:spcBef>
                <a:spcPts val="400"/>
              </a:spcBef>
              <a:spcAft>
                <a:spcPts val="0"/>
              </a:spcAft>
              <a:buClr>
                <a:schemeClr val="accent1"/>
              </a:buClr>
              <a:buSzPts val="1800"/>
              <a:buFont typeface="Calibri"/>
              <a:buNone/>
            </a:pPr>
            <a:endParaRPr sz="1800" b="0" i="0" u="none" strike="noStrike" cap="none">
              <a:solidFill>
                <a:srgbClr val="3F3F3F"/>
              </a:solidFill>
              <a:latin typeface="Calibri"/>
              <a:ea typeface="Calibri"/>
              <a:cs typeface="Calibri"/>
              <a:sym typeface="Calibri"/>
            </a:endParaRPr>
          </a:p>
        </p:txBody>
      </p:sp>
      <p:pic>
        <p:nvPicPr>
          <p:cNvPr id="277" name="Google Shape;277;p39" descr="Screen Clipping"/>
          <p:cNvPicPr preferRelativeResize="0"/>
          <p:nvPr/>
        </p:nvPicPr>
        <p:blipFill rotWithShape="1">
          <a:blip r:embed="rId3">
            <a:alphaModFix/>
          </a:blip>
          <a:srcRect/>
          <a:stretch/>
        </p:blipFill>
        <p:spPr>
          <a:xfrm>
            <a:off x="1801338" y="3561322"/>
            <a:ext cx="7421040" cy="1123889"/>
          </a:xfrm>
          <a:prstGeom prst="rect">
            <a:avLst/>
          </a:prstGeom>
          <a:noFill/>
          <a:ln>
            <a:noFill/>
          </a:ln>
        </p:spPr>
      </p:pic>
      <p:sp>
        <p:nvSpPr>
          <p:cNvPr id="278" name="Google Shape;278;p39"/>
          <p:cNvSpPr/>
          <p:nvPr/>
        </p:nvSpPr>
        <p:spPr>
          <a:xfrm>
            <a:off x="5669279" y="2664823"/>
            <a:ext cx="1402082" cy="896499"/>
          </a:xfrm>
          <a:prstGeom prst="wedgeEllipseCallout">
            <a:avLst>
              <a:gd name="adj1" fmla="val -20833"/>
              <a:gd name="adj2" fmla="val 62500"/>
            </a:avLst>
          </a:prstGeom>
          <a:noFill/>
          <a:ln w="15875"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39"/>
          <p:cNvSpPr txBox="1"/>
          <p:nvPr/>
        </p:nvSpPr>
        <p:spPr>
          <a:xfrm>
            <a:off x="5765076" y="2828612"/>
            <a:ext cx="147174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097280" y="1845734"/>
            <a:ext cx="10058400" cy="40233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5600" algn="ctr"/>
            <a:r>
              <a:rPr lang="en-US" sz="4800" smtClean="0"/>
              <a:t>Thank You</a:t>
            </a:r>
            <a:endParaRPr lang="en-US" sz="4800" dirty="0"/>
          </a:p>
        </p:txBody>
      </p:sp>
    </p:spTree>
    <p:extLst>
      <p:ext uri="{BB962C8B-B14F-4D97-AF65-F5344CB8AC3E}">
        <p14:creationId xmlns:p14="http://schemas.microsoft.com/office/powerpoint/2010/main" val="126989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1" name="Google Shape;131;p17"/>
          <p:cNvSpPr txBox="1">
            <a:spLocks noGrp="1"/>
          </p:cNvSpPr>
          <p:nvPr>
            <p:ph type="body" idx="1"/>
          </p:nvPr>
        </p:nvSpPr>
        <p:spPr>
          <a:xfrm>
            <a:off x="1097280" y="1855462"/>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Life of bearing “Identical for all bearings”</a:t>
            </a:r>
            <a:endParaRPr/>
          </a:p>
        </p:txBody>
      </p:sp>
      <p:pic>
        <p:nvPicPr>
          <p:cNvPr id="132" name="Google Shape;132;p17" descr="table2-22"/>
          <p:cNvPicPr preferRelativeResize="0"/>
          <p:nvPr/>
        </p:nvPicPr>
        <p:blipFill rotWithShape="1">
          <a:blip r:embed="rId3">
            <a:alphaModFix/>
          </a:blip>
          <a:srcRect/>
          <a:stretch/>
        </p:blipFill>
        <p:spPr>
          <a:xfrm>
            <a:off x="3334966" y="2316637"/>
            <a:ext cx="4505528" cy="373947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38" name="Google Shape;138;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Probability Distribution for the Delay Time of the repairperson</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p:txBody>
      </p:sp>
      <p:pic>
        <p:nvPicPr>
          <p:cNvPr id="139" name="Google Shape;139;p18" descr="table2-23"/>
          <p:cNvPicPr preferRelativeResize="0"/>
          <p:nvPr/>
        </p:nvPicPr>
        <p:blipFill rotWithShape="1">
          <a:blip r:embed="rId3">
            <a:alphaModFix/>
          </a:blip>
          <a:srcRect/>
          <a:stretch/>
        </p:blipFill>
        <p:spPr>
          <a:xfrm>
            <a:off x="3569430" y="3049097"/>
            <a:ext cx="5053140" cy="164936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45" name="Google Shape;145;p19"/>
          <p:cNvSpPr txBox="1">
            <a:spLocks noGrp="1"/>
          </p:cNvSpPr>
          <p:nvPr>
            <p:ph type="body" idx="1"/>
          </p:nvPr>
        </p:nvSpPr>
        <p:spPr>
          <a:xfrm>
            <a:off x="1097280" y="1845734"/>
            <a:ext cx="6247103"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Downtime for the mill → $5 per minute</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The direct on site cost of the repairperson → $15 per hour</a:t>
            </a:r>
            <a:endParaRPr/>
          </a:p>
          <a:p>
            <a:pPr marL="9144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 The bearings cost  → $16 each</a:t>
            </a:r>
            <a:endParaRPr/>
          </a:p>
        </p:txBody>
      </p:sp>
      <p:pic>
        <p:nvPicPr>
          <p:cNvPr id="146" name="Google Shape;146;p19"/>
          <p:cNvPicPr preferRelativeResize="0"/>
          <p:nvPr/>
        </p:nvPicPr>
        <p:blipFill rotWithShape="1">
          <a:blip r:embed="rId3">
            <a:alphaModFix/>
          </a:blip>
          <a:srcRect/>
          <a:stretch/>
        </p:blipFill>
        <p:spPr>
          <a:xfrm>
            <a:off x="7972949" y="2770390"/>
            <a:ext cx="2556499" cy="1704333"/>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52" name="Google Shape;152;p20"/>
          <p:cNvSpPr txBox="1">
            <a:spLocks noGrp="1"/>
          </p:cNvSpPr>
          <p:nvPr>
            <p:ph type="body" idx="1"/>
          </p:nvPr>
        </p:nvSpPr>
        <p:spPr>
          <a:xfrm>
            <a:off x="1097280" y="1845734"/>
            <a:ext cx="7054499" cy="4023360"/>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Replace one bearing → 20 minutes</a:t>
            </a:r>
            <a:endParaRPr/>
          </a:p>
          <a:p>
            <a:pPr marL="0" marR="0" lvl="0" indent="0" algn="l" rtl="0">
              <a:lnSpc>
                <a:spcPct val="90000"/>
              </a:lnSpc>
              <a:spcBef>
                <a:spcPts val="1400"/>
              </a:spcBef>
              <a:spcAft>
                <a:spcPts val="0"/>
              </a:spcAft>
              <a:buClr>
                <a:schemeClr val="accent1"/>
              </a:buClr>
              <a:buSzPts val="2000"/>
              <a:buFont typeface="Calibri"/>
              <a:buNone/>
            </a:pPr>
            <a:endParaRPr sz="2000" b="0" i="0" u="none" strike="noStrike" cap="none">
              <a:solidFill>
                <a:srgbClr val="3F3F3F"/>
              </a:solidFill>
              <a:latin typeface="Calibri"/>
              <a:ea typeface="Calibri"/>
              <a:cs typeface="Calibri"/>
              <a:sym typeface="Calibri"/>
            </a:endParaRPr>
          </a:p>
          <a:p>
            <a:pPr marL="91440" marR="0" lvl="0" indent="-127000" algn="l" rtl="0">
              <a:lnSpc>
                <a:spcPct val="90000"/>
              </a:lnSpc>
              <a:spcBef>
                <a:spcPts val="1400"/>
              </a:spcBef>
              <a:spcAft>
                <a:spcPts val="0"/>
              </a:spcAft>
              <a:buClr>
                <a:schemeClr val="accent1"/>
              </a:buClr>
              <a:buSzPts val="2000"/>
              <a:buFont typeface="Calibri"/>
              <a:buChar char=" "/>
            </a:pPr>
            <a:r>
              <a:rPr lang="en-US" sz="2000" b="0" i="0" u="none" strike="noStrike" cap="none">
                <a:solidFill>
                  <a:srgbClr val="3F3F3F"/>
                </a:solidFill>
                <a:latin typeface="Calibri"/>
                <a:ea typeface="Calibri"/>
                <a:cs typeface="Calibri"/>
                <a:sym typeface="Calibri"/>
              </a:rPr>
              <a:t>Replace three bearings → 40 minutes</a:t>
            </a:r>
            <a:endParaRPr/>
          </a:p>
        </p:txBody>
      </p:sp>
      <p:pic>
        <p:nvPicPr>
          <p:cNvPr id="153" name="Google Shape;153;p20"/>
          <p:cNvPicPr preferRelativeResize="0"/>
          <p:nvPr/>
        </p:nvPicPr>
        <p:blipFill rotWithShape="1">
          <a:blip r:embed="rId3">
            <a:alphaModFix/>
          </a:blip>
          <a:srcRect/>
          <a:stretch/>
        </p:blipFill>
        <p:spPr>
          <a:xfrm>
            <a:off x="8873246" y="2490281"/>
            <a:ext cx="2383277" cy="238327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US" sz="4800" b="0" i="0" u="none" strike="noStrike" cap="none">
                <a:solidFill>
                  <a:srgbClr val="3F3F3F"/>
                </a:solidFill>
                <a:latin typeface="Calibri"/>
                <a:ea typeface="Calibri"/>
                <a:cs typeface="Calibri"/>
                <a:sym typeface="Calibri"/>
              </a:rPr>
              <a:t>The Milling machine</a:t>
            </a:r>
            <a:endParaRPr/>
          </a:p>
        </p:txBody>
      </p:sp>
      <p:sp>
        <p:nvSpPr>
          <p:cNvPr id="159" name="Google Shape;159;p21"/>
          <p:cNvSpPr txBox="1">
            <a:spLocks noGrp="1"/>
          </p:cNvSpPr>
          <p:nvPr>
            <p:ph type="body" idx="1"/>
          </p:nvPr>
        </p:nvSpPr>
        <p:spPr>
          <a:xfrm>
            <a:off x="1097281" y="2818500"/>
            <a:ext cx="10058399" cy="1450757"/>
          </a:xfrm>
          <a:prstGeom prst="rect">
            <a:avLst/>
          </a:prstGeom>
          <a:blipFill rotWithShape="1">
            <a:blip r:embed="rId3">
              <a:alphaModFix/>
            </a:blip>
            <a:stretch>
              <a:fillRect/>
            </a:stretch>
          </a:blip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1"/>
              </a:buClr>
              <a:buSzPts val="2000"/>
              <a:buFont typeface="Calibri"/>
              <a:buChar char=" "/>
            </a:pPr>
            <a:r>
              <a:rPr lang="en-US" sz="2000" b="0" i="0" u="none" strike="noStrike" cap="none">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1307</Words>
  <Application>Microsoft Office PowerPoint</Application>
  <PresentationFormat>Widescreen</PresentationFormat>
  <Paragraphs>192</Paragraphs>
  <Slides>41</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Noto Sans Symbols</vt:lpstr>
      <vt:lpstr>Retrospect</vt:lpstr>
      <vt:lpstr>Simulation &amp; Modeling 2019-2020</vt:lpstr>
      <vt:lpstr>Reliability Problems</vt:lpstr>
      <vt:lpstr>The Milling machine</vt:lpstr>
      <vt:lpstr>The Milling machine</vt:lpstr>
      <vt:lpstr>The Milling machine</vt:lpstr>
      <vt:lpstr>The Milling machine</vt:lpstr>
      <vt:lpstr>The Milling machine</vt:lpstr>
      <vt:lpstr>The Milling machine</vt:lpstr>
      <vt:lpstr>The Milling machine</vt:lpstr>
      <vt:lpstr>The Milling machine</vt:lpstr>
      <vt:lpstr>The Milling machine</vt:lpstr>
      <vt:lpstr>PowerPoint Presentation</vt:lpstr>
      <vt:lpstr>General Notes</vt:lpstr>
      <vt:lpstr>The Milling machine</vt:lpstr>
      <vt:lpstr>The Milling machine</vt:lpstr>
      <vt:lpstr>PowerPoint Presentation</vt:lpstr>
      <vt:lpstr>The Milling machine</vt:lpstr>
      <vt:lpstr>The Milling machine</vt:lpstr>
      <vt:lpstr>The Milling machine</vt:lpstr>
      <vt:lpstr>System Input</vt:lpstr>
      <vt:lpstr>System Output</vt:lpstr>
      <vt:lpstr>System Output</vt:lpstr>
      <vt:lpstr>System Output</vt:lpstr>
      <vt:lpstr>Task (3) Deliverables</vt:lpstr>
      <vt:lpstr>Task (3) Delivery Rules</vt:lpstr>
      <vt:lpstr>More Notes</vt:lpstr>
      <vt:lpstr>Template Walkthrough</vt:lpstr>
      <vt:lpstr>PowerPoint Presentation</vt:lpstr>
      <vt:lpstr>The Milling machine</vt:lpstr>
      <vt:lpstr>The Milling machine</vt:lpstr>
      <vt:lpstr>PowerPoint Presentation</vt:lpstr>
      <vt:lpstr>PowerPoint Presentation</vt:lpstr>
      <vt:lpstr>PowerPoint Presentation</vt:lpstr>
      <vt:lpstr>PowerPoint Presentation</vt:lpstr>
      <vt:lpstr>PowerPoint Presentation</vt:lpstr>
      <vt:lpstr>The Milling machine</vt:lpstr>
      <vt:lpstr>PowerPoint Presentation</vt:lpstr>
      <vt:lpstr>System Input</vt:lpstr>
      <vt:lpstr>PowerPoint Presentation</vt:lpstr>
      <vt:lpstr>Using TestCases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&amp; Modeling 2017-2018</dc:title>
  <cp:lastModifiedBy>Donia Gamal</cp:lastModifiedBy>
  <cp:revision>14</cp:revision>
  <dcterms:modified xsi:type="dcterms:W3CDTF">2019-11-08T21:27:40Z</dcterms:modified>
</cp:coreProperties>
</file>