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312" r:id="rId4"/>
    <p:sldId id="302" r:id="rId5"/>
    <p:sldId id="300" r:id="rId6"/>
    <p:sldId id="301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1" r:id="rId15"/>
    <p:sldId id="279" r:id="rId16"/>
    <p:sldId id="281" r:id="rId17"/>
    <p:sldId id="280" r:id="rId18"/>
    <p:sldId id="282" r:id="rId19"/>
    <p:sldId id="314" r:id="rId20"/>
    <p:sldId id="315" r:id="rId21"/>
    <p:sldId id="319" r:id="rId22"/>
    <p:sldId id="316" r:id="rId23"/>
    <p:sldId id="320" r:id="rId24"/>
    <p:sldId id="318" r:id="rId25"/>
    <p:sldId id="322" r:id="rId26"/>
    <p:sldId id="317" r:id="rId27"/>
    <p:sldId id="321" r:id="rId28"/>
    <p:sldId id="323" r:id="rId29"/>
    <p:sldId id="32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32" autoAdjust="0"/>
  </p:normalViewPr>
  <p:slideViewPr>
    <p:cSldViewPr snapToGrid="0">
      <p:cViewPr varScale="1">
        <p:scale>
          <a:sx n="80" d="100"/>
          <a:sy n="80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EC75-5291-4ED4-85AD-83F1388DC4FC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F3CCE-9D2C-47E7-87BA-E6AB03255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F3CCE-9D2C-47E7-87BA-E6AB03255D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91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17CE2-78D1-431B-B939-737D873923E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00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F3CCE-9D2C-47E7-87BA-E6AB03255D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6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12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4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5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3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2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3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38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E1A5A8-B589-40B6-99C9-5A377841A725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A5A8-B589-40B6-99C9-5A377841A725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5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E1A5A8-B589-40B6-99C9-5A377841A725}" type="datetimeFigureOut">
              <a:rPr lang="en-US" smtClean="0"/>
              <a:t>06-Dec-19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06179C-3A19-4174-B4B4-B8E6C28840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14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D7FE-A5DC-47F1-A4AC-54E1B0D25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 &amp; Modeling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2019-2020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4C800-8B18-4D36-99CF-D4A7687C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7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6"/>
          <p:cNvSpPr>
            <a:spLocks noGrp="1"/>
          </p:cNvSpPr>
          <p:nvPr/>
        </p:nvSpPr>
        <p:spPr bwMode="auto">
          <a:xfrm>
            <a:off x="1676400" y="381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Simulation table for (M=11, N=5) inventory System</a:t>
            </a:r>
          </a:p>
          <a:p>
            <a:pPr marL="0" indent="0">
              <a:buNone/>
            </a:pPr>
            <a:endParaRPr lang="ar-SA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43" y="838200"/>
            <a:ext cx="7957794" cy="536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9332537" y="1819564"/>
            <a:ext cx="2272145" cy="1616364"/>
          </a:xfrm>
          <a:prstGeom prst="cloudCallout">
            <a:avLst>
              <a:gd name="adj1" fmla="val -67029"/>
              <a:gd name="adj2" fmla="val -47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 dashes to zero in simulation case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853954-5287-48C7-B141-1FF8120A3167}"/>
              </a:ext>
            </a:extLst>
          </p:cNvPr>
          <p:cNvSpPr/>
          <p:nvPr/>
        </p:nvSpPr>
        <p:spPr>
          <a:xfrm>
            <a:off x="7100596" y="1295400"/>
            <a:ext cx="839755" cy="19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Lead 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62675" y="2524125"/>
            <a:ext cx="85725" cy="20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13012" y="2705100"/>
            <a:ext cx="85725" cy="20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1" y="2724150"/>
            <a:ext cx="133350" cy="180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95850" y="2695575"/>
            <a:ext cx="85725" cy="20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95850" y="2524125"/>
            <a:ext cx="85725" cy="20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90925" y="2524125"/>
            <a:ext cx="85725" cy="200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5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A Refrigerator Inventory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Order for 8 refrigerators is available on the morning of the third day of the first cycle, raising the inventory level from 0 to 8 refrigerators</a:t>
            </a:r>
          </a:p>
          <a:p>
            <a:endParaRPr lang="en-US" dirty="0"/>
          </a:p>
          <a:p>
            <a:r>
              <a:rPr lang="en-US" dirty="0"/>
              <a:t>Demands during the remainder of the first cycle reduced the ending inventory to 2 refrigerators on the fifth day</a:t>
            </a:r>
          </a:p>
          <a:p>
            <a:endParaRPr lang="en-US" dirty="0"/>
          </a:p>
          <a:p>
            <a:r>
              <a:rPr lang="en-US" dirty="0"/>
              <a:t>An Order for 9 refrigerators was placed, the lead time for this order was 2 days.</a:t>
            </a:r>
          </a:p>
          <a:p>
            <a:endParaRPr lang="en-US" dirty="0"/>
          </a:p>
          <a:p>
            <a:r>
              <a:rPr lang="en-US" dirty="0"/>
              <a:t>The order for 9 refrigerators was added to inventory on the morning of day 3 of cycle 2.</a:t>
            </a:r>
          </a:p>
        </p:txBody>
      </p:sp>
    </p:spTree>
    <p:extLst>
      <p:ext uri="{BB962C8B-B14F-4D97-AF65-F5344CB8AC3E}">
        <p14:creationId xmlns:p14="http://schemas.microsoft.com/office/powerpoint/2010/main" val="371509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Order-up-to-level (M)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Review Period (N)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Demand probability Distribution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Lead Time probability Distribution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Number of Days ( Stopping Condition)</a:t>
            </a:r>
            <a:endParaRPr lang="ar-EG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Beginning Inventory Quantity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First Order arrives after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First Order Quantity</a:t>
            </a:r>
          </a:p>
        </p:txBody>
      </p:sp>
    </p:spTree>
    <p:extLst>
      <p:ext uri="{BB962C8B-B14F-4D97-AF65-F5344CB8AC3E}">
        <p14:creationId xmlns:p14="http://schemas.microsoft.com/office/powerpoint/2010/main" val="26934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1- Simulation Table having the following columns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Day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Cycle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Day within cycle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Beginning Inventory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Random Digit for Demand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Demand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Ending Inventory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Shortage Quantity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Order Quantity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Random Digit for Demand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Lead Time</a:t>
            </a:r>
          </a:p>
          <a:p>
            <a:pPr marL="749808" lvl="1" indent="-457200">
              <a:buFont typeface="+mj-lt"/>
              <a:buAutoNum type="alphaLcPeriod"/>
            </a:pPr>
            <a:r>
              <a:rPr lang="en-US" dirty="0"/>
              <a:t>Days until Order arrives</a:t>
            </a:r>
          </a:p>
          <a:p>
            <a:pPr marL="749808" lvl="1" indent="-457200">
              <a:buFont typeface="+mj-lt"/>
              <a:buAutoNum type="alphaLcPeriod"/>
            </a:pPr>
            <a:endParaRPr lang="en-US" dirty="0"/>
          </a:p>
          <a:p>
            <a:pPr marL="749808" lvl="1" indent="-457200">
              <a:buFont typeface="+mj-lt"/>
              <a:buAutoNum type="alphaLcPeriod"/>
            </a:pPr>
            <a:endParaRPr lang="en-US" dirty="0"/>
          </a:p>
          <a:p>
            <a:pPr marL="749808" lvl="1" indent="-457200">
              <a:buFont typeface="+mj-lt"/>
              <a:buAutoNum type="alphaLcPeriod"/>
            </a:pPr>
            <a:endParaRPr lang="en-US" dirty="0"/>
          </a:p>
          <a:p>
            <a:pPr marL="749808" lvl="1" indent="-457200">
              <a:buFont typeface="+mj-lt"/>
              <a:buAutoNum type="alphaL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AEDC-2BAF-40CB-B76F-FC5D4185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56F8-9E1E-4D25-A9DB-B09D2CE0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 Performance Measures</a:t>
            </a:r>
          </a:p>
          <a:p>
            <a:pPr lvl="1"/>
            <a:r>
              <a:rPr lang="en-US" dirty="0"/>
              <a:t>Ending Inventory Average </a:t>
            </a:r>
          </a:p>
          <a:p>
            <a:pPr lvl="1"/>
            <a:r>
              <a:rPr lang="en-US" dirty="0"/>
              <a:t>Shortage Quantity Average </a:t>
            </a:r>
          </a:p>
        </p:txBody>
      </p:sp>
    </p:spTree>
    <p:extLst>
      <p:ext uri="{BB962C8B-B14F-4D97-AF65-F5344CB8AC3E}">
        <p14:creationId xmlns:p14="http://schemas.microsoft.com/office/powerpoint/2010/main" val="22944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5BC-0E63-45C3-9F9C-F521C4D1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(4)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B87A-59CF-4DA1-95FC-8F91EFED8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complete simulation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performance measures </a:t>
            </a:r>
            <a:r>
              <a:rPr lang="en-US" dirty="0" smtClean="0"/>
              <a:t>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Reading </a:t>
            </a:r>
            <a:r>
              <a:rPr lang="en-US" dirty="0"/>
              <a:t>Inputs from file</a:t>
            </a:r>
          </a:p>
        </p:txBody>
      </p:sp>
    </p:spTree>
    <p:extLst>
      <p:ext uri="{BB962C8B-B14F-4D97-AF65-F5344CB8AC3E}">
        <p14:creationId xmlns:p14="http://schemas.microsoft.com/office/powerpoint/2010/main" val="571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(4) Delivery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marL="461772" indent="-342900">
              <a:buFont typeface="Arial" panose="020B0604020202020204" pitchFamily="34" charset="0"/>
              <a:buChar char="•"/>
            </a:pPr>
            <a:r>
              <a:rPr lang="en-US" dirty="0"/>
              <a:t>Task delivery next </a:t>
            </a:r>
            <a:r>
              <a:rPr lang="en-US" dirty="0" smtClean="0"/>
              <a:t>week.</a:t>
            </a:r>
            <a:endParaRPr lang="en-US" dirty="0"/>
          </a:p>
          <a:p>
            <a:pPr marL="461772" indent="-342900">
              <a:buFont typeface="Arial" panose="020B0604020202020204" pitchFamily="34" charset="0"/>
              <a:buChar char="•"/>
            </a:pPr>
            <a:r>
              <a:rPr lang="en-US" dirty="0"/>
              <a:t>Every team </a:t>
            </a:r>
            <a:r>
              <a:rPr lang="en-US" b="1" dirty="0"/>
              <a:t>should commit </a:t>
            </a:r>
            <a:r>
              <a:rPr lang="en-US" dirty="0"/>
              <a:t>to their assigned time slot [same as Task(1),(2</a:t>
            </a:r>
            <a:r>
              <a:rPr lang="en-US" dirty="0" smtClean="0"/>
              <a:t>)]</a:t>
            </a:r>
            <a:endParaRPr lang="en-US" dirty="0"/>
          </a:p>
          <a:p>
            <a:pPr marL="461772" indent="-342900">
              <a:buFont typeface="Arial" panose="020B0604020202020204" pitchFamily="34" charset="0"/>
              <a:buChar char="•"/>
            </a:pPr>
            <a:r>
              <a:rPr lang="en-US" b="1" dirty="0"/>
              <a:t>Any delay will not be accepted</a:t>
            </a:r>
          </a:p>
          <a:p>
            <a:pPr marL="118872" indent="0">
              <a:buNone/>
            </a:pPr>
            <a:r>
              <a:rPr lang="en-US" b="1" u="sng" dirty="0"/>
              <a:t>Cheating Policy</a:t>
            </a:r>
          </a:p>
          <a:p>
            <a:pPr marL="461772" indent="-342900">
              <a:buFont typeface="Arial" panose="020B0604020202020204" pitchFamily="34" charset="0"/>
              <a:buChar char="•"/>
            </a:pPr>
            <a:r>
              <a:rPr lang="en-US" dirty="0"/>
              <a:t>First Incident: -10% from the </a:t>
            </a:r>
            <a:r>
              <a:rPr lang="en-US" dirty="0" err="1"/>
              <a:t>yearwork</a:t>
            </a:r>
            <a:r>
              <a:rPr lang="en-US" dirty="0"/>
              <a:t> grades</a:t>
            </a:r>
          </a:p>
          <a:p>
            <a:pPr marL="461772" indent="-342900">
              <a:buFont typeface="Arial" panose="020B0604020202020204" pitchFamily="34" charset="0"/>
              <a:buChar char="•"/>
            </a:pPr>
            <a:r>
              <a:rPr lang="en-US" dirty="0"/>
              <a:t>Second Incident: -50% from the </a:t>
            </a:r>
            <a:r>
              <a:rPr lang="en-US" dirty="0" err="1"/>
              <a:t>yearwork</a:t>
            </a:r>
            <a:r>
              <a:rPr lang="en-US" dirty="0"/>
              <a:t> grades</a:t>
            </a:r>
          </a:p>
          <a:p>
            <a:pPr marL="461772" indent="-342900">
              <a:buFont typeface="Arial" panose="020B0604020202020204" pitchFamily="34" charset="0"/>
              <a:buChar char="•"/>
            </a:pPr>
            <a:r>
              <a:rPr lang="en-US" dirty="0"/>
              <a:t>Third Incident: -100% from the </a:t>
            </a:r>
            <a:r>
              <a:rPr lang="en-US" dirty="0" err="1"/>
              <a:t>yearwork</a:t>
            </a:r>
            <a:r>
              <a:rPr lang="en-US" dirty="0"/>
              <a:t> grades</a:t>
            </a:r>
          </a:p>
          <a:p>
            <a:pPr marL="46177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0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GUI is mandatory.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Well OOP design is mandatory.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27909" y="2167654"/>
            <a:ext cx="10058400" cy="1450757"/>
          </a:xfrm>
        </p:spPr>
        <p:txBody>
          <a:bodyPr/>
          <a:lstStyle/>
          <a:p>
            <a:r>
              <a:rPr lang="en-US" dirty="0"/>
              <a:t>Template Walkthrough</a:t>
            </a:r>
          </a:p>
        </p:txBody>
      </p:sp>
    </p:spTree>
    <p:extLst>
      <p:ext uri="{BB962C8B-B14F-4D97-AF65-F5344CB8AC3E}">
        <p14:creationId xmlns:p14="http://schemas.microsoft.com/office/powerpoint/2010/main" val="8384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200400" y="1905000"/>
          <a:ext cx="6096000" cy="2494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Cumulative 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Digit</a:t>
                      </a:r>
                      <a:r>
                        <a:rPr lang="en-US" baseline="0" dirty="0"/>
                        <a:t> Assignment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11-35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36-70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71-91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92-00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1" y="4673600"/>
            <a:ext cx="707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 : Random Digit Assignments for Daily Demand</a:t>
            </a:r>
          </a:p>
        </p:txBody>
      </p:sp>
    </p:spTree>
    <p:extLst>
      <p:ext uri="{BB962C8B-B14F-4D97-AF65-F5344CB8AC3E}">
        <p14:creationId xmlns:p14="http://schemas.microsoft.com/office/powerpoint/2010/main" val="3384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dirty="0" smtClean="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Order-up-to-level Problem</a:t>
            </a:r>
            <a:endParaRPr lang="en-US" dirty="0">
              <a:blipFill dpi="0" rotWithShape="1">
                <a:blip r:embed="rId2"/>
                <a:srcRect/>
                <a:tile tx="6350" ty="-127000" sx="65000" sy="64000" flip="none" algn="tl"/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25354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124200" y="2057400"/>
          <a:ext cx="6096000" cy="175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Lead Time (Days)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Cumulative</a:t>
                      </a:r>
                      <a:r>
                        <a:rPr lang="en-US" baseline="0" dirty="0"/>
                        <a:t> Probability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</a:t>
                      </a:r>
                      <a:r>
                        <a:rPr lang="en-US" baseline="0" dirty="0"/>
                        <a:t> Digit Assignment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7-9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24201" y="4287520"/>
            <a:ext cx="707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2: Random Digit Assignments for Lead Time</a:t>
            </a:r>
          </a:p>
        </p:txBody>
      </p:sp>
    </p:spTree>
    <p:extLst>
      <p:ext uri="{BB962C8B-B14F-4D97-AF65-F5344CB8AC3E}">
        <p14:creationId xmlns:p14="http://schemas.microsoft.com/office/powerpoint/2010/main" val="3655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91" y="757382"/>
            <a:ext cx="5481011" cy="442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7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محتوى 6"/>
          <p:cNvSpPr>
            <a:spLocks noGrp="1"/>
          </p:cNvSpPr>
          <p:nvPr/>
        </p:nvSpPr>
        <p:spPr bwMode="auto">
          <a:xfrm>
            <a:off x="1676400" y="3810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Simulation table for (M=11, N=5) inventory System</a:t>
            </a:r>
          </a:p>
          <a:p>
            <a:pPr marL="0" indent="0">
              <a:buNone/>
            </a:pPr>
            <a:endParaRPr lang="ar-SA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43" y="838200"/>
            <a:ext cx="7957794" cy="536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9332537" y="1819564"/>
            <a:ext cx="2272145" cy="1616364"/>
          </a:xfrm>
          <a:prstGeom prst="cloudCallout">
            <a:avLst>
              <a:gd name="adj1" fmla="val -67029"/>
              <a:gd name="adj2" fmla="val -47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Set dashes to zero in simulation case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853954-5287-48C7-B141-1FF8120A3167}"/>
              </a:ext>
            </a:extLst>
          </p:cNvPr>
          <p:cNvSpPr/>
          <p:nvPr/>
        </p:nvSpPr>
        <p:spPr>
          <a:xfrm>
            <a:off x="7100596" y="1295400"/>
            <a:ext cx="839755" cy="195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Lead time</a:t>
            </a:r>
          </a:p>
        </p:txBody>
      </p:sp>
    </p:spTree>
    <p:extLst>
      <p:ext uri="{BB962C8B-B14F-4D97-AF65-F5344CB8AC3E}">
        <p14:creationId xmlns:p14="http://schemas.microsoft.com/office/powerpoint/2010/main" val="402689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7" y="101600"/>
            <a:ext cx="7924648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6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AEDC-2BAF-40CB-B76F-FC5D4185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56F8-9E1E-4D25-A9DB-B09D2CE0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 Ending </a:t>
            </a:r>
            <a:r>
              <a:rPr lang="en-US" dirty="0"/>
              <a:t>Inventory Average </a:t>
            </a:r>
            <a:endParaRPr lang="en-US" dirty="0" smtClean="0"/>
          </a:p>
          <a:p>
            <a:r>
              <a:rPr lang="en-US" smtClean="0"/>
              <a:t>2- Shortage </a:t>
            </a:r>
            <a:r>
              <a:rPr lang="en-US" dirty="0"/>
              <a:t>Quantity Average </a:t>
            </a:r>
          </a:p>
        </p:txBody>
      </p:sp>
    </p:spTree>
    <p:extLst>
      <p:ext uri="{BB962C8B-B14F-4D97-AF65-F5344CB8AC3E}">
        <p14:creationId xmlns:p14="http://schemas.microsoft.com/office/powerpoint/2010/main" val="22172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82" y="1219199"/>
            <a:ext cx="6267165" cy="398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2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Order-up-to-level (M)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Review Period (N)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Demand probability Distribution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Lead Time probability Distribution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Number of Days ( Stopping Condition)</a:t>
            </a:r>
            <a:endParaRPr lang="ar-EG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Beginning Inventory Quantity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First Order arrives after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First Order Quantity</a:t>
            </a:r>
          </a:p>
        </p:txBody>
      </p:sp>
    </p:spTree>
    <p:extLst>
      <p:ext uri="{BB962C8B-B14F-4D97-AF65-F5344CB8AC3E}">
        <p14:creationId xmlns:p14="http://schemas.microsoft.com/office/powerpoint/2010/main" val="39151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5" y="101600"/>
            <a:ext cx="7613937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TestCases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 are given a </a:t>
            </a:r>
            <a:r>
              <a:rPr lang="en-US" dirty="0" err="1"/>
              <a:t>testcase</a:t>
            </a:r>
            <a:r>
              <a:rPr lang="en-US" dirty="0"/>
              <a:t> to run that will provide with a message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Success message if your code runs correctly.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Error message describing the failed part.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Running using </a:t>
            </a:r>
            <a:r>
              <a:rPr lang="en-US" dirty="0" err="1"/>
              <a:t>testcases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38" y="3561322"/>
            <a:ext cx="7421040" cy="1123889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669279" y="2664823"/>
            <a:ext cx="1402082" cy="89649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5076" y="2828612"/>
            <a:ext cx="147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system object</a:t>
            </a:r>
          </a:p>
        </p:txBody>
      </p:sp>
    </p:spTree>
    <p:extLst>
      <p:ext uri="{BB962C8B-B14F-4D97-AF65-F5344CB8AC3E}">
        <p14:creationId xmlns:p14="http://schemas.microsoft.com/office/powerpoint/2010/main" val="37547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2850" y="1447800"/>
            <a:ext cx="5048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2513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Refrigerator Inventory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simple inventory system, an (M, N) inventory </a:t>
            </a:r>
            <a:r>
              <a:rPr lang="en-US" sz="2000" dirty="0" smtClean="0"/>
              <a:t>system</a:t>
            </a:r>
            <a:r>
              <a:rPr lang="en-US" sz="2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Periodic review of length N at which time the inventory level is checked.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An order is made to bring the inventory up to the level M.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At the end of the </a:t>
            </a:r>
            <a:r>
              <a:rPr lang="en-US" sz="2000" dirty="0" err="1"/>
              <a:t>i-th</a:t>
            </a:r>
            <a:r>
              <a:rPr lang="en-US" sz="2000" dirty="0"/>
              <a:t> review period, an order quantity Qi is placed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3571874"/>
            <a:ext cx="6143625" cy="240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0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A Refrigerator Inventory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order-up-to level (M) is 11 refrigerators, the review period (N) is 5 days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If the </a:t>
            </a:r>
            <a:r>
              <a:rPr lang="en-US" sz="2000" dirty="0"/>
              <a:t>ending inventory on day 5 is 4 </a:t>
            </a:r>
            <a:r>
              <a:rPr lang="en-US" sz="2000" dirty="0" smtClean="0"/>
              <a:t>refrigerators =&gt; </a:t>
            </a:r>
            <a:r>
              <a:rPr lang="ar-EG" sz="2000" dirty="0" smtClean="0"/>
              <a:t>7</a:t>
            </a:r>
            <a:r>
              <a:rPr lang="en-US" sz="2000" dirty="0" smtClean="0"/>
              <a:t> </a:t>
            </a:r>
            <a:r>
              <a:rPr lang="en-US" sz="2000" dirty="0"/>
              <a:t>refrigerators will be ordered from the supplier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If there had been a shortage of 2 refrigerators on the fifth day </a:t>
            </a:r>
            <a:r>
              <a:rPr lang="en-US" sz="2000" dirty="0" smtClean="0"/>
              <a:t>=&gt; </a:t>
            </a:r>
            <a:r>
              <a:rPr lang="en-US" sz="2000" dirty="0"/>
              <a:t>13 would have been ordered (the first two received will be provided to the customers who placed an order and were willing to wait “called backorder”)</a:t>
            </a:r>
          </a:p>
        </p:txBody>
      </p:sp>
    </p:spTree>
    <p:extLst>
      <p:ext uri="{BB962C8B-B14F-4D97-AF65-F5344CB8AC3E}">
        <p14:creationId xmlns:p14="http://schemas.microsoft.com/office/powerpoint/2010/main" val="4611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A Refrigerator Inventory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79" y="1871299"/>
            <a:ext cx="8876279" cy="4050792"/>
          </a:xfrm>
        </p:spPr>
        <p:txBody>
          <a:bodyPr>
            <a:normAutofit/>
          </a:bodyPr>
          <a:lstStyle/>
          <a:p>
            <a:r>
              <a:rPr lang="en-US" sz="2400" dirty="0"/>
              <a:t>A company sells refrigerators with an inventory system that:</a:t>
            </a:r>
          </a:p>
          <a:p>
            <a:pPr lvl="1"/>
            <a:r>
              <a:rPr lang="en-US" sz="2000" dirty="0"/>
              <a:t>Review the inventory situation after a fixed number of days (</a:t>
            </a:r>
            <a:r>
              <a:rPr lang="en-US" sz="2000" i="1" dirty="0"/>
              <a:t>N</a:t>
            </a:r>
            <a:r>
              <a:rPr lang="en-US" sz="2000" dirty="0"/>
              <a:t>) and order up to a level (</a:t>
            </a:r>
            <a:r>
              <a:rPr lang="en-US" sz="2000" i="1" dirty="0"/>
              <a:t>M</a:t>
            </a:r>
            <a:r>
              <a:rPr lang="en-US" sz="2000" dirty="0"/>
              <a:t>).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None/>
            </a:pPr>
            <a:r>
              <a:rPr lang="en-US" sz="2000" dirty="0"/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1786380" y="3295095"/>
            <a:ext cx="7772400" cy="1203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8713" y="3481195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buNone/>
            </a:pPr>
            <a:r>
              <a:rPr lang="en-US" sz="2400" b="1" dirty="0"/>
              <a:t>Order quantity = (Order-up-to level) - (Ending inventory) + (Shortage quantity)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358" y="854200"/>
            <a:ext cx="1314450" cy="205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A Refrigerator Inventory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sz="2000" dirty="0"/>
              <a:t>Random variables: </a:t>
            </a:r>
          </a:p>
          <a:p>
            <a:pPr lvl="2"/>
            <a:r>
              <a:rPr lang="en-US" sz="1800" dirty="0"/>
              <a:t>Number of refrigerators demanded each day.</a:t>
            </a:r>
          </a:p>
          <a:p>
            <a:pPr lvl="2"/>
            <a:r>
              <a:rPr lang="en-US" sz="1800" dirty="0"/>
              <a:t>Lead time: the number of days after the order is placed with the supplier before its arrival.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200400" y="1905000"/>
          <a:ext cx="6096000" cy="2494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Cumulative 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Digit</a:t>
                      </a:r>
                      <a:r>
                        <a:rPr lang="en-US" baseline="0" dirty="0"/>
                        <a:t> Assignment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01-10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11-35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36-70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71-91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92-00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00401" y="4673600"/>
            <a:ext cx="707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 : Random Digit Assignments for Daily Demand</a:t>
            </a:r>
          </a:p>
        </p:txBody>
      </p:sp>
    </p:spTree>
    <p:extLst>
      <p:ext uri="{BB962C8B-B14F-4D97-AF65-F5344CB8AC3E}">
        <p14:creationId xmlns:p14="http://schemas.microsoft.com/office/powerpoint/2010/main" val="24620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124200" y="2057400"/>
          <a:ext cx="6096000" cy="175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Lead Time (Days)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Cumulative</a:t>
                      </a:r>
                      <a:r>
                        <a:rPr lang="en-US" baseline="0" dirty="0"/>
                        <a:t> Probability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</a:t>
                      </a:r>
                      <a:r>
                        <a:rPr lang="en-US" baseline="0" dirty="0"/>
                        <a:t> Digit Assignment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7-9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24201" y="4287520"/>
            <a:ext cx="707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2: Random Digit Assignments for Lead Time</a:t>
            </a:r>
          </a:p>
        </p:txBody>
      </p:sp>
    </p:spTree>
    <p:extLst>
      <p:ext uri="{BB962C8B-B14F-4D97-AF65-F5344CB8AC3E}">
        <p14:creationId xmlns:p14="http://schemas.microsoft.com/office/powerpoint/2010/main" val="39227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A Refrigerator Inventory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The Simulation is started with the inventory level at 3 refrigerators and an order for 8 refrigerators to arrive in 2 days’ time</a:t>
            </a:r>
          </a:p>
        </p:txBody>
      </p:sp>
    </p:spTree>
    <p:extLst>
      <p:ext uri="{BB962C8B-B14F-4D97-AF65-F5344CB8AC3E}">
        <p14:creationId xmlns:p14="http://schemas.microsoft.com/office/powerpoint/2010/main" val="21255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4963</TotalTime>
  <Words>808</Words>
  <Application>Microsoft Office PowerPoint</Application>
  <PresentationFormat>Widescreen</PresentationFormat>
  <Paragraphs>195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Retrospect</vt:lpstr>
      <vt:lpstr>Simulation &amp; Modeling 2019-2020</vt:lpstr>
      <vt:lpstr>Inventory Problems</vt:lpstr>
      <vt:lpstr>A Refrigerator Inventory Problem</vt:lpstr>
      <vt:lpstr>A Refrigerator Inventory Problem</vt:lpstr>
      <vt:lpstr>A Refrigerator Inventory Problem</vt:lpstr>
      <vt:lpstr>A Refrigerator Inventory Problem</vt:lpstr>
      <vt:lpstr>PowerPoint Presentation</vt:lpstr>
      <vt:lpstr>PowerPoint Presentation</vt:lpstr>
      <vt:lpstr>A Refrigerator Inventory Problem</vt:lpstr>
      <vt:lpstr>PowerPoint Presentation</vt:lpstr>
      <vt:lpstr>A Refrigerator Inventory Problem</vt:lpstr>
      <vt:lpstr>System Inputs</vt:lpstr>
      <vt:lpstr>System Outputs</vt:lpstr>
      <vt:lpstr>System Outputs</vt:lpstr>
      <vt:lpstr>Task (4) Deliverables</vt:lpstr>
      <vt:lpstr>Task (4) Delivery Rules</vt:lpstr>
      <vt:lpstr>More Notes</vt:lpstr>
      <vt:lpstr>Template Walkthrough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Measures</vt:lpstr>
      <vt:lpstr>PowerPoint Presentation</vt:lpstr>
      <vt:lpstr>System Inputs</vt:lpstr>
      <vt:lpstr>PowerPoint Presentation</vt:lpstr>
      <vt:lpstr>Using TestCases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&amp; Modeling 2017-2018</dc:title>
  <dc:creator>Salma Khaled Saad</dc:creator>
  <cp:lastModifiedBy>Donia Gamal</cp:lastModifiedBy>
  <cp:revision>93</cp:revision>
  <dcterms:created xsi:type="dcterms:W3CDTF">2017-10-07T07:58:43Z</dcterms:created>
  <dcterms:modified xsi:type="dcterms:W3CDTF">2019-12-06T20:48:06Z</dcterms:modified>
</cp:coreProperties>
</file>