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Wedges" charset="1" panose="02000500000000000000"/>
      <p:regular r:id="rId17"/>
    </p:embeddedFont>
    <p:embeddedFont>
      <p:font typeface="Jella" charset="1" panose="00000000000000000000"/>
      <p:regular r:id="rId18"/>
    </p:embeddedFont>
    <p:embeddedFont>
      <p:font typeface="Jella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27.png" Type="http://schemas.openxmlformats.org/officeDocument/2006/relationships/image"/><Relationship Id="rId12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23.png" Type="http://schemas.openxmlformats.org/officeDocument/2006/relationships/image"/><Relationship Id="rId12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20850" y="1771950"/>
            <a:ext cx="12246300" cy="6271126"/>
          </a:xfrm>
          <a:custGeom>
            <a:avLst/>
            <a:gdLst/>
            <a:ahLst/>
            <a:cxnLst/>
            <a:rect r="r" b="b" t="t" l="l"/>
            <a:pathLst>
              <a:path h="6271126" w="12246300">
                <a:moveTo>
                  <a:pt x="0" y="0"/>
                </a:moveTo>
                <a:lnTo>
                  <a:pt x="12246300" y="0"/>
                </a:lnTo>
                <a:lnTo>
                  <a:pt x="12246300" y="6271127"/>
                </a:lnTo>
                <a:lnTo>
                  <a:pt x="0" y="62711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517919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4309402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false" rot="0">
            <a:off x="13027894" y="5540254"/>
            <a:ext cx="1177117" cy="901826"/>
          </a:xfrm>
          <a:custGeom>
            <a:avLst/>
            <a:gdLst/>
            <a:ahLst/>
            <a:cxnLst/>
            <a:rect r="r" b="b" t="t" l="l"/>
            <a:pathLst>
              <a:path h="901826" w="1177117">
                <a:moveTo>
                  <a:pt x="1177116" y="0"/>
                </a:moveTo>
                <a:lnTo>
                  <a:pt x="0" y="0"/>
                </a:lnTo>
                <a:lnTo>
                  <a:pt x="0" y="901826"/>
                </a:lnTo>
                <a:lnTo>
                  <a:pt x="1177116" y="901826"/>
                </a:lnTo>
                <a:lnTo>
                  <a:pt x="1177116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180238" y="3362185"/>
            <a:ext cx="9927524" cy="2536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29"/>
              </a:lnSpc>
              <a:spcBef>
                <a:spcPct val="0"/>
              </a:spcBef>
            </a:pPr>
            <a:r>
              <a:rPr lang="en-US" sz="8499" spc="475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PET IMAGE SEGMENTATION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840127">
            <a:off x="4990922" y="3104301"/>
            <a:ext cx="1199384" cy="1172589"/>
          </a:xfrm>
          <a:custGeom>
            <a:avLst/>
            <a:gdLst/>
            <a:ahLst/>
            <a:cxnLst/>
            <a:rect r="r" b="b" t="t" l="l"/>
            <a:pathLst>
              <a:path h="1172589" w="1199384">
                <a:moveTo>
                  <a:pt x="0" y="0"/>
                </a:moveTo>
                <a:lnTo>
                  <a:pt x="1199384" y="0"/>
                </a:lnTo>
                <a:lnTo>
                  <a:pt x="1199384" y="1172588"/>
                </a:lnTo>
                <a:lnTo>
                  <a:pt x="0" y="11725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241224" y="5946649"/>
            <a:ext cx="5805552" cy="88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by Mennatallah Ramadan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5720" y="1170762"/>
            <a:ext cx="15876560" cy="7945476"/>
            <a:chOff x="0" y="0"/>
            <a:chExt cx="4181481" cy="2092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81481" cy="2092636"/>
            </a:xfrm>
            <a:custGeom>
              <a:avLst/>
              <a:gdLst/>
              <a:ahLst/>
              <a:cxnLst/>
              <a:rect r="r" b="b" t="t" l="l"/>
              <a:pathLst>
                <a:path h="2092636" w="4181481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92166" y="1438055"/>
            <a:ext cx="1312631" cy="837697"/>
          </a:xfrm>
          <a:custGeom>
            <a:avLst/>
            <a:gdLst/>
            <a:ahLst/>
            <a:cxnLst/>
            <a:rect r="r" b="b" t="t" l="l"/>
            <a:pathLst>
              <a:path h="837697" w="1312631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04797" y="308481"/>
            <a:ext cx="1581824" cy="1009491"/>
          </a:xfrm>
          <a:custGeom>
            <a:avLst/>
            <a:gdLst/>
            <a:ahLst/>
            <a:cxnLst/>
            <a:rect r="r" b="b" t="t" l="l"/>
            <a:pathLst>
              <a:path h="1009491" w="1581824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6143268" y="7552514"/>
            <a:ext cx="1793964" cy="1144875"/>
          </a:xfrm>
          <a:custGeom>
            <a:avLst/>
            <a:gdLst/>
            <a:ahLst/>
            <a:cxnLst/>
            <a:rect r="r" b="b" t="t" l="l"/>
            <a:pathLst>
              <a:path h="1144875" w="1793964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2469220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5260703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226833" y="3127298"/>
            <a:ext cx="13834335" cy="4997653"/>
          </a:xfrm>
          <a:custGeom>
            <a:avLst/>
            <a:gdLst/>
            <a:ahLst/>
            <a:cxnLst/>
            <a:rect r="r" b="b" t="t" l="l"/>
            <a:pathLst>
              <a:path h="4997653" w="13834335">
                <a:moveTo>
                  <a:pt x="0" y="0"/>
                </a:moveTo>
                <a:lnTo>
                  <a:pt x="13834334" y="0"/>
                </a:lnTo>
                <a:lnTo>
                  <a:pt x="13834334" y="4997654"/>
                </a:lnTo>
                <a:lnTo>
                  <a:pt x="0" y="49976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180238" y="1660448"/>
            <a:ext cx="992752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TEST PREDICTIONS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20850" y="1771950"/>
            <a:ext cx="12246300" cy="6271126"/>
          </a:xfrm>
          <a:custGeom>
            <a:avLst/>
            <a:gdLst/>
            <a:ahLst/>
            <a:cxnLst/>
            <a:rect r="r" b="b" t="t" l="l"/>
            <a:pathLst>
              <a:path h="6271126" w="12246300">
                <a:moveTo>
                  <a:pt x="0" y="0"/>
                </a:moveTo>
                <a:lnTo>
                  <a:pt x="12246300" y="0"/>
                </a:lnTo>
                <a:lnTo>
                  <a:pt x="12246300" y="6271127"/>
                </a:lnTo>
                <a:lnTo>
                  <a:pt x="0" y="62711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517919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4309402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4276960" y="4392963"/>
            <a:ext cx="9734081" cy="1580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27"/>
              </a:lnSpc>
              <a:spcBef>
                <a:spcPct val="0"/>
              </a:spcBef>
            </a:pPr>
            <a:r>
              <a:rPr lang="en-US" sz="10616" spc="594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THANK YOU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2717123" y="5460741"/>
            <a:ext cx="1339023" cy="1025868"/>
          </a:xfrm>
          <a:custGeom>
            <a:avLst/>
            <a:gdLst/>
            <a:ahLst/>
            <a:cxnLst/>
            <a:rect r="r" b="b" t="t" l="l"/>
            <a:pathLst>
              <a:path h="1025868" w="1339023">
                <a:moveTo>
                  <a:pt x="1339024" y="0"/>
                </a:moveTo>
                <a:lnTo>
                  <a:pt x="0" y="0"/>
                </a:lnTo>
                <a:lnTo>
                  <a:pt x="0" y="1025868"/>
                </a:lnTo>
                <a:lnTo>
                  <a:pt x="1339024" y="1025868"/>
                </a:lnTo>
                <a:lnTo>
                  <a:pt x="1339024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704622">
            <a:off x="3714588" y="3808059"/>
            <a:ext cx="1124744" cy="990889"/>
          </a:xfrm>
          <a:custGeom>
            <a:avLst/>
            <a:gdLst/>
            <a:ahLst/>
            <a:cxnLst/>
            <a:rect r="r" b="b" t="t" l="l"/>
            <a:pathLst>
              <a:path h="990889" w="1124744">
                <a:moveTo>
                  <a:pt x="0" y="0"/>
                </a:moveTo>
                <a:lnTo>
                  <a:pt x="1124743" y="0"/>
                </a:lnTo>
                <a:lnTo>
                  <a:pt x="1124743" y="990889"/>
                </a:lnTo>
                <a:lnTo>
                  <a:pt x="0" y="9908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5720" y="1170762"/>
            <a:ext cx="15876560" cy="7945476"/>
            <a:chOff x="0" y="0"/>
            <a:chExt cx="4181481" cy="2092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81481" cy="2092636"/>
            </a:xfrm>
            <a:custGeom>
              <a:avLst/>
              <a:gdLst/>
              <a:ahLst/>
              <a:cxnLst/>
              <a:rect r="r" b="b" t="t" l="l"/>
              <a:pathLst>
                <a:path h="2092636" w="4181481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292166" y="1438055"/>
            <a:ext cx="1312631" cy="837697"/>
          </a:xfrm>
          <a:custGeom>
            <a:avLst/>
            <a:gdLst/>
            <a:ahLst/>
            <a:cxnLst/>
            <a:rect r="r" b="b" t="t" l="l"/>
            <a:pathLst>
              <a:path h="837697" w="1312631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604797" y="308481"/>
            <a:ext cx="1581824" cy="1009491"/>
          </a:xfrm>
          <a:custGeom>
            <a:avLst/>
            <a:gdLst/>
            <a:ahLst/>
            <a:cxnLst/>
            <a:rect r="r" b="b" t="t" l="l"/>
            <a:pathLst>
              <a:path h="1009491" w="1581824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180238" y="1660448"/>
            <a:ext cx="992752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PROJECT OVERVIEW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44732" y="3565525"/>
            <a:ext cx="13998536" cy="468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Task: </a:t>
            </a: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Semantic image segmentation on the Oxford-IIIT Pet Dataset</a:t>
            </a:r>
          </a:p>
          <a:p>
            <a:pPr algn="just">
              <a:lnSpc>
                <a:spcPts val="3919"/>
              </a:lnSpc>
            </a:pPr>
          </a:p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Goal:</a:t>
            </a: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Accurately segment pets from their backgrounds</a:t>
            </a:r>
          </a:p>
          <a:p>
            <a:pPr algn="just">
              <a:lnSpc>
                <a:spcPts val="3919"/>
              </a:lnSpc>
            </a:pPr>
          </a:p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Architecture: </a:t>
            </a: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U-Net - a specialized convolutional network for biomedical image segmentation</a:t>
            </a:r>
          </a:p>
          <a:p>
            <a:pPr algn="just">
              <a:lnSpc>
                <a:spcPts val="3919"/>
              </a:lnSpc>
            </a:pPr>
          </a:p>
          <a:p>
            <a:pPr algn="just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Framework:</a:t>
            </a: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TensorFlow/Keras</a:t>
            </a:r>
          </a:p>
          <a:p>
            <a:pPr algn="just">
              <a:lnSpc>
                <a:spcPts val="3919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6143268" y="7552514"/>
            <a:ext cx="1793964" cy="1144875"/>
          </a:xfrm>
          <a:custGeom>
            <a:avLst/>
            <a:gdLst/>
            <a:ahLst/>
            <a:cxnLst/>
            <a:rect r="r" b="b" t="t" l="l"/>
            <a:pathLst>
              <a:path h="1144875" w="1793964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-2469220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5260703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5720" y="1170762"/>
            <a:ext cx="15876560" cy="7945476"/>
            <a:chOff x="0" y="0"/>
            <a:chExt cx="4181481" cy="2092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81481" cy="2092636"/>
            </a:xfrm>
            <a:custGeom>
              <a:avLst/>
              <a:gdLst/>
              <a:ahLst/>
              <a:cxnLst/>
              <a:rect r="r" b="b" t="t" l="l"/>
              <a:pathLst>
                <a:path h="2092636" w="4181481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92166" y="1438055"/>
            <a:ext cx="1312631" cy="837697"/>
          </a:xfrm>
          <a:custGeom>
            <a:avLst/>
            <a:gdLst/>
            <a:ahLst/>
            <a:cxnLst/>
            <a:rect r="r" b="b" t="t" l="l"/>
            <a:pathLst>
              <a:path h="837697" w="1312631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04797" y="308481"/>
            <a:ext cx="1581824" cy="1009491"/>
          </a:xfrm>
          <a:custGeom>
            <a:avLst/>
            <a:gdLst/>
            <a:ahLst/>
            <a:cxnLst/>
            <a:rect r="r" b="b" t="t" l="l"/>
            <a:pathLst>
              <a:path h="1009491" w="1581824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6143268" y="7552514"/>
            <a:ext cx="1793964" cy="1144875"/>
          </a:xfrm>
          <a:custGeom>
            <a:avLst/>
            <a:gdLst/>
            <a:ahLst/>
            <a:cxnLst/>
            <a:rect r="r" b="b" t="t" l="l"/>
            <a:pathLst>
              <a:path h="1144875" w="1793964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2240313" y="3646706"/>
            <a:ext cx="4157463" cy="4157463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540" y="-1270"/>
              <a:ext cx="6352540" cy="6351270"/>
            </a:xfrm>
            <a:custGeom>
              <a:avLst/>
              <a:gdLst/>
              <a:ahLst/>
              <a:cxnLst/>
              <a:rect r="r" b="b" t="t" l="l"/>
              <a:pathLst>
                <a:path h="6351270" w="6352540">
                  <a:moveTo>
                    <a:pt x="6023610" y="2627630"/>
                  </a:moveTo>
                  <a:cubicBezTo>
                    <a:pt x="6181090" y="2508250"/>
                    <a:pt x="6245860" y="2294890"/>
                    <a:pt x="6167120" y="2103120"/>
                  </a:cubicBezTo>
                  <a:lnTo>
                    <a:pt x="6061710" y="1844040"/>
                  </a:lnTo>
                  <a:cubicBezTo>
                    <a:pt x="5985510" y="1658620"/>
                    <a:pt x="5800090" y="1551940"/>
                    <a:pt x="5610860" y="1567180"/>
                  </a:cubicBezTo>
                  <a:cubicBezTo>
                    <a:pt x="5699760" y="1399540"/>
                    <a:pt x="5674360" y="1186180"/>
                    <a:pt x="5534660" y="1043940"/>
                  </a:cubicBezTo>
                  <a:lnTo>
                    <a:pt x="5339080" y="844550"/>
                  </a:lnTo>
                  <a:cubicBezTo>
                    <a:pt x="5189220" y="693420"/>
                    <a:pt x="4958080" y="670560"/>
                    <a:pt x="4785360" y="779780"/>
                  </a:cubicBezTo>
                  <a:cubicBezTo>
                    <a:pt x="4819650" y="577850"/>
                    <a:pt x="4711700" y="372110"/>
                    <a:pt x="4514850" y="292100"/>
                  </a:cubicBezTo>
                  <a:lnTo>
                    <a:pt x="4257040" y="185420"/>
                  </a:lnTo>
                  <a:cubicBezTo>
                    <a:pt x="4071620" y="109220"/>
                    <a:pt x="3865880" y="166370"/>
                    <a:pt x="3743960" y="312420"/>
                  </a:cubicBezTo>
                  <a:cubicBezTo>
                    <a:pt x="3685540" y="132080"/>
                    <a:pt x="3515360" y="0"/>
                    <a:pt x="3315970" y="0"/>
                  </a:cubicBezTo>
                  <a:lnTo>
                    <a:pt x="3036570" y="0"/>
                  </a:lnTo>
                  <a:cubicBezTo>
                    <a:pt x="2829560" y="0"/>
                    <a:pt x="2655570" y="140970"/>
                    <a:pt x="2604770" y="332740"/>
                  </a:cubicBezTo>
                  <a:cubicBezTo>
                    <a:pt x="2484120" y="175260"/>
                    <a:pt x="2269490" y="111760"/>
                    <a:pt x="2077720" y="193040"/>
                  </a:cubicBezTo>
                  <a:lnTo>
                    <a:pt x="1819910" y="300990"/>
                  </a:lnTo>
                  <a:cubicBezTo>
                    <a:pt x="1635760" y="378460"/>
                    <a:pt x="1530350" y="565150"/>
                    <a:pt x="1548130" y="754380"/>
                  </a:cubicBezTo>
                  <a:cubicBezTo>
                    <a:pt x="1379220" y="666750"/>
                    <a:pt x="1167130" y="693420"/>
                    <a:pt x="1026160" y="835660"/>
                  </a:cubicBezTo>
                  <a:lnTo>
                    <a:pt x="829310" y="1033780"/>
                  </a:lnTo>
                  <a:cubicBezTo>
                    <a:pt x="692150" y="1170940"/>
                    <a:pt x="664210" y="1375410"/>
                    <a:pt x="742950" y="1541780"/>
                  </a:cubicBezTo>
                  <a:cubicBezTo>
                    <a:pt x="560070" y="1531620"/>
                    <a:pt x="381000" y="1634490"/>
                    <a:pt x="306070" y="1813560"/>
                  </a:cubicBezTo>
                  <a:lnTo>
                    <a:pt x="196850" y="2071370"/>
                  </a:lnTo>
                  <a:cubicBezTo>
                    <a:pt x="119380" y="2255520"/>
                    <a:pt x="175260" y="2462530"/>
                    <a:pt x="320040" y="2585720"/>
                  </a:cubicBezTo>
                  <a:cubicBezTo>
                    <a:pt x="138430" y="2641600"/>
                    <a:pt x="5080" y="2809240"/>
                    <a:pt x="3810" y="3009900"/>
                  </a:cubicBezTo>
                  <a:lnTo>
                    <a:pt x="1270" y="3289300"/>
                  </a:lnTo>
                  <a:cubicBezTo>
                    <a:pt x="0" y="3496310"/>
                    <a:pt x="138430" y="3670300"/>
                    <a:pt x="328930" y="3723640"/>
                  </a:cubicBezTo>
                  <a:cubicBezTo>
                    <a:pt x="171450" y="3843020"/>
                    <a:pt x="106680" y="4056380"/>
                    <a:pt x="185420" y="4248150"/>
                  </a:cubicBezTo>
                  <a:lnTo>
                    <a:pt x="290830" y="4507230"/>
                  </a:lnTo>
                  <a:cubicBezTo>
                    <a:pt x="367030" y="4692650"/>
                    <a:pt x="552450" y="4799330"/>
                    <a:pt x="741680" y="4784090"/>
                  </a:cubicBezTo>
                  <a:cubicBezTo>
                    <a:pt x="652780" y="4951730"/>
                    <a:pt x="678180" y="5165090"/>
                    <a:pt x="817880" y="5307330"/>
                  </a:cubicBezTo>
                  <a:lnTo>
                    <a:pt x="1013460" y="5506720"/>
                  </a:lnTo>
                  <a:cubicBezTo>
                    <a:pt x="1163320" y="5657850"/>
                    <a:pt x="1394460" y="5680710"/>
                    <a:pt x="1567180" y="5571490"/>
                  </a:cubicBezTo>
                  <a:cubicBezTo>
                    <a:pt x="1532890" y="5773420"/>
                    <a:pt x="1640840" y="5979160"/>
                    <a:pt x="1837690" y="6059170"/>
                  </a:cubicBezTo>
                  <a:lnTo>
                    <a:pt x="2095500" y="6165850"/>
                  </a:lnTo>
                  <a:cubicBezTo>
                    <a:pt x="2280920" y="6242050"/>
                    <a:pt x="2486660" y="6184900"/>
                    <a:pt x="2608580" y="6038850"/>
                  </a:cubicBezTo>
                  <a:cubicBezTo>
                    <a:pt x="2665730" y="6220460"/>
                    <a:pt x="2834640" y="6351270"/>
                    <a:pt x="3035300" y="6351270"/>
                  </a:cubicBezTo>
                  <a:lnTo>
                    <a:pt x="3314700" y="6351270"/>
                  </a:lnTo>
                  <a:cubicBezTo>
                    <a:pt x="3521710" y="6351270"/>
                    <a:pt x="3695700" y="6210300"/>
                    <a:pt x="3746500" y="6018530"/>
                  </a:cubicBezTo>
                  <a:cubicBezTo>
                    <a:pt x="3867150" y="6176010"/>
                    <a:pt x="4081780" y="6239510"/>
                    <a:pt x="4273550" y="6158230"/>
                  </a:cubicBezTo>
                  <a:lnTo>
                    <a:pt x="4531360" y="6050280"/>
                  </a:lnTo>
                  <a:cubicBezTo>
                    <a:pt x="4715510" y="5972810"/>
                    <a:pt x="4820920" y="5786120"/>
                    <a:pt x="4803140" y="5596890"/>
                  </a:cubicBezTo>
                  <a:cubicBezTo>
                    <a:pt x="4972050" y="5684520"/>
                    <a:pt x="5184140" y="5657850"/>
                    <a:pt x="5325110" y="5515610"/>
                  </a:cubicBezTo>
                  <a:lnTo>
                    <a:pt x="5521960" y="5317490"/>
                  </a:lnTo>
                  <a:cubicBezTo>
                    <a:pt x="5659120" y="5180330"/>
                    <a:pt x="5687060" y="4975860"/>
                    <a:pt x="5608320" y="4809490"/>
                  </a:cubicBezTo>
                  <a:cubicBezTo>
                    <a:pt x="5791200" y="4819650"/>
                    <a:pt x="5970270" y="4716780"/>
                    <a:pt x="6045200" y="4537710"/>
                  </a:cubicBezTo>
                  <a:lnTo>
                    <a:pt x="6153150" y="4279900"/>
                  </a:lnTo>
                  <a:cubicBezTo>
                    <a:pt x="6230620" y="4095750"/>
                    <a:pt x="6174740" y="3888740"/>
                    <a:pt x="6029960" y="3765550"/>
                  </a:cubicBezTo>
                  <a:cubicBezTo>
                    <a:pt x="6211569" y="3709670"/>
                    <a:pt x="6344919" y="3542030"/>
                    <a:pt x="6346190" y="3341370"/>
                  </a:cubicBezTo>
                  <a:lnTo>
                    <a:pt x="6348730" y="3061970"/>
                  </a:lnTo>
                  <a:cubicBezTo>
                    <a:pt x="6352540" y="2854960"/>
                    <a:pt x="6212840" y="2680970"/>
                    <a:pt x="6023610" y="2627630"/>
                  </a:cubicBezTo>
                  <a:close/>
                </a:path>
              </a:pathLst>
            </a:custGeom>
            <a:solidFill>
              <a:srgbClr val="FFD88D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46050" y="143510"/>
              <a:ext cx="6062980" cy="6062980"/>
            </a:xfrm>
            <a:custGeom>
              <a:avLst/>
              <a:gdLst/>
              <a:ahLst/>
              <a:cxnLst/>
              <a:rect r="r" b="b" t="t" l="l"/>
              <a:pathLst>
                <a:path h="6062980" w="6062980">
                  <a:moveTo>
                    <a:pt x="3164840" y="6062980"/>
                  </a:moveTo>
                  <a:lnTo>
                    <a:pt x="2899410" y="6062980"/>
                  </a:lnTo>
                  <a:cubicBezTo>
                    <a:pt x="2713990" y="6062980"/>
                    <a:pt x="2550160" y="5946140"/>
                    <a:pt x="2490470" y="5770880"/>
                  </a:cubicBezTo>
                  <a:cubicBezTo>
                    <a:pt x="2407920" y="5864860"/>
                    <a:pt x="2291080" y="5918200"/>
                    <a:pt x="2165350" y="5918200"/>
                  </a:cubicBezTo>
                  <a:cubicBezTo>
                    <a:pt x="2109470" y="5918200"/>
                    <a:pt x="2053590" y="5906770"/>
                    <a:pt x="2001520" y="5885180"/>
                  </a:cubicBezTo>
                  <a:lnTo>
                    <a:pt x="1755140" y="5783580"/>
                  </a:lnTo>
                  <a:cubicBezTo>
                    <a:pt x="1570990" y="5707380"/>
                    <a:pt x="1464310" y="5520690"/>
                    <a:pt x="1492250" y="5325110"/>
                  </a:cubicBezTo>
                  <a:cubicBezTo>
                    <a:pt x="1426210" y="5363210"/>
                    <a:pt x="1351280" y="5383530"/>
                    <a:pt x="1275080" y="5383530"/>
                  </a:cubicBezTo>
                  <a:cubicBezTo>
                    <a:pt x="1158240" y="5383530"/>
                    <a:pt x="1049020" y="5337810"/>
                    <a:pt x="967740" y="5255260"/>
                  </a:cubicBezTo>
                  <a:lnTo>
                    <a:pt x="781050" y="5066030"/>
                  </a:lnTo>
                  <a:cubicBezTo>
                    <a:pt x="650240" y="4933950"/>
                    <a:pt x="619760" y="4735830"/>
                    <a:pt x="702310" y="4569460"/>
                  </a:cubicBezTo>
                  <a:cubicBezTo>
                    <a:pt x="694690" y="4569460"/>
                    <a:pt x="685800" y="4570730"/>
                    <a:pt x="678180" y="4570730"/>
                  </a:cubicBezTo>
                  <a:cubicBezTo>
                    <a:pt x="501650" y="4570730"/>
                    <a:pt x="344170" y="4465320"/>
                    <a:pt x="278130" y="4301490"/>
                  </a:cubicBezTo>
                  <a:lnTo>
                    <a:pt x="177800" y="4055110"/>
                  </a:lnTo>
                  <a:cubicBezTo>
                    <a:pt x="105410" y="3878580"/>
                    <a:pt x="158750" y="3675380"/>
                    <a:pt x="306070" y="3556000"/>
                  </a:cubicBezTo>
                  <a:cubicBezTo>
                    <a:pt x="124460" y="3500120"/>
                    <a:pt x="0" y="3331210"/>
                    <a:pt x="1270" y="3139440"/>
                  </a:cubicBezTo>
                  <a:lnTo>
                    <a:pt x="3810" y="2872740"/>
                  </a:lnTo>
                  <a:cubicBezTo>
                    <a:pt x="5080" y="2687320"/>
                    <a:pt x="123190" y="2524760"/>
                    <a:pt x="298450" y="2466340"/>
                  </a:cubicBezTo>
                  <a:cubicBezTo>
                    <a:pt x="160020" y="2343150"/>
                    <a:pt x="115570" y="2147570"/>
                    <a:pt x="187960" y="1976120"/>
                  </a:cubicBezTo>
                  <a:lnTo>
                    <a:pt x="290830" y="1731010"/>
                  </a:lnTo>
                  <a:cubicBezTo>
                    <a:pt x="360680" y="1565910"/>
                    <a:pt x="523240" y="1461770"/>
                    <a:pt x="703580" y="1466850"/>
                  </a:cubicBezTo>
                  <a:cubicBezTo>
                    <a:pt x="631190" y="1304290"/>
                    <a:pt x="665480" y="1111250"/>
                    <a:pt x="791210" y="985520"/>
                  </a:cubicBezTo>
                  <a:lnTo>
                    <a:pt x="979170" y="796290"/>
                  </a:lnTo>
                  <a:cubicBezTo>
                    <a:pt x="1060450" y="713740"/>
                    <a:pt x="1169670" y="669290"/>
                    <a:pt x="1285240" y="669290"/>
                  </a:cubicBezTo>
                  <a:cubicBezTo>
                    <a:pt x="1351280" y="669290"/>
                    <a:pt x="1416050" y="684530"/>
                    <a:pt x="1474470" y="712470"/>
                  </a:cubicBezTo>
                  <a:cubicBezTo>
                    <a:pt x="1461770" y="528320"/>
                    <a:pt x="1567180" y="356870"/>
                    <a:pt x="1738630" y="285750"/>
                  </a:cubicBezTo>
                  <a:lnTo>
                    <a:pt x="1983740" y="182880"/>
                  </a:lnTo>
                  <a:cubicBezTo>
                    <a:pt x="2037080" y="160020"/>
                    <a:pt x="2092960" y="149860"/>
                    <a:pt x="2150110" y="149860"/>
                  </a:cubicBezTo>
                  <a:cubicBezTo>
                    <a:pt x="2279650" y="149860"/>
                    <a:pt x="2404110" y="209550"/>
                    <a:pt x="2485390" y="309880"/>
                  </a:cubicBezTo>
                  <a:cubicBezTo>
                    <a:pt x="2538730" y="127000"/>
                    <a:pt x="2707640" y="0"/>
                    <a:pt x="2899410" y="0"/>
                  </a:cubicBezTo>
                  <a:lnTo>
                    <a:pt x="3164840" y="0"/>
                  </a:lnTo>
                  <a:cubicBezTo>
                    <a:pt x="3350260" y="0"/>
                    <a:pt x="3514090" y="116840"/>
                    <a:pt x="3573780" y="292100"/>
                  </a:cubicBezTo>
                  <a:cubicBezTo>
                    <a:pt x="3656330" y="198120"/>
                    <a:pt x="3773170" y="144780"/>
                    <a:pt x="3898900" y="144780"/>
                  </a:cubicBezTo>
                  <a:cubicBezTo>
                    <a:pt x="3954780" y="144780"/>
                    <a:pt x="4010660" y="156210"/>
                    <a:pt x="4062730" y="177800"/>
                  </a:cubicBezTo>
                  <a:lnTo>
                    <a:pt x="4309110" y="279400"/>
                  </a:lnTo>
                  <a:cubicBezTo>
                    <a:pt x="4493260" y="355600"/>
                    <a:pt x="4599940" y="542290"/>
                    <a:pt x="4572000" y="737870"/>
                  </a:cubicBezTo>
                  <a:cubicBezTo>
                    <a:pt x="4638040" y="699770"/>
                    <a:pt x="4712970" y="679450"/>
                    <a:pt x="4789170" y="679450"/>
                  </a:cubicBezTo>
                  <a:cubicBezTo>
                    <a:pt x="4906010" y="679450"/>
                    <a:pt x="5015230" y="725170"/>
                    <a:pt x="5096510" y="807720"/>
                  </a:cubicBezTo>
                  <a:lnTo>
                    <a:pt x="5283200" y="996950"/>
                  </a:lnTo>
                  <a:cubicBezTo>
                    <a:pt x="5414010" y="1129030"/>
                    <a:pt x="5444491" y="1327150"/>
                    <a:pt x="5361941" y="1493520"/>
                  </a:cubicBezTo>
                  <a:cubicBezTo>
                    <a:pt x="5369561" y="1493520"/>
                    <a:pt x="5378450" y="1492250"/>
                    <a:pt x="5386070" y="1492250"/>
                  </a:cubicBezTo>
                  <a:cubicBezTo>
                    <a:pt x="5562600" y="1492250"/>
                    <a:pt x="5720080" y="1597660"/>
                    <a:pt x="5786120" y="1761490"/>
                  </a:cubicBezTo>
                  <a:lnTo>
                    <a:pt x="5886450" y="2007870"/>
                  </a:lnTo>
                  <a:cubicBezTo>
                    <a:pt x="5958841" y="2184400"/>
                    <a:pt x="5905500" y="2387600"/>
                    <a:pt x="5756910" y="2506980"/>
                  </a:cubicBezTo>
                  <a:cubicBezTo>
                    <a:pt x="5938520" y="2562860"/>
                    <a:pt x="6062980" y="2731770"/>
                    <a:pt x="6061710" y="2923540"/>
                  </a:cubicBezTo>
                  <a:lnTo>
                    <a:pt x="6059170" y="3190240"/>
                  </a:lnTo>
                  <a:cubicBezTo>
                    <a:pt x="6057900" y="3376930"/>
                    <a:pt x="5939790" y="3538220"/>
                    <a:pt x="5764530" y="3596640"/>
                  </a:cubicBezTo>
                  <a:cubicBezTo>
                    <a:pt x="5902960" y="3719830"/>
                    <a:pt x="5947410" y="3915410"/>
                    <a:pt x="5875020" y="4086860"/>
                  </a:cubicBezTo>
                  <a:lnTo>
                    <a:pt x="5772150" y="4331970"/>
                  </a:lnTo>
                  <a:cubicBezTo>
                    <a:pt x="5704840" y="4491990"/>
                    <a:pt x="5548630" y="4596130"/>
                    <a:pt x="5373370" y="4596130"/>
                  </a:cubicBezTo>
                  <a:lnTo>
                    <a:pt x="5359400" y="4596130"/>
                  </a:lnTo>
                  <a:cubicBezTo>
                    <a:pt x="5431790" y="4758690"/>
                    <a:pt x="5397500" y="4951730"/>
                    <a:pt x="5271770" y="5077460"/>
                  </a:cubicBezTo>
                  <a:lnTo>
                    <a:pt x="5086350" y="5265420"/>
                  </a:lnTo>
                  <a:cubicBezTo>
                    <a:pt x="5005070" y="5347970"/>
                    <a:pt x="4895850" y="5392420"/>
                    <a:pt x="4780280" y="5392420"/>
                  </a:cubicBezTo>
                  <a:cubicBezTo>
                    <a:pt x="4714240" y="5392420"/>
                    <a:pt x="4649470" y="5377180"/>
                    <a:pt x="4591050" y="5349240"/>
                  </a:cubicBezTo>
                  <a:cubicBezTo>
                    <a:pt x="4603750" y="5533390"/>
                    <a:pt x="4498340" y="5704840"/>
                    <a:pt x="4326890" y="5775960"/>
                  </a:cubicBezTo>
                  <a:lnTo>
                    <a:pt x="4081780" y="5878830"/>
                  </a:lnTo>
                  <a:cubicBezTo>
                    <a:pt x="4028440" y="5901690"/>
                    <a:pt x="3972560" y="5911850"/>
                    <a:pt x="3915410" y="5911850"/>
                  </a:cubicBezTo>
                  <a:cubicBezTo>
                    <a:pt x="3785870" y="5911850"/>
                    <a:pt x="3661410" y="5852160"/>
                    <a:pt x="3580130" y="5751830"/>
                  </a:cubicBezTo>
                  <a:cubicBezTo>
                    <a:pt x="3525520" y="5935980"/>
                    <a:pt x="3356610" y="6062980"/>
                    <a:pt x="3164840" y="6062980"/>
                  </a:cubicBezTo>
                  <a:close/>
                  <a:moveTo>
                    <a:pt x="2495550" y="5745480"/>
                  </a:moveTo>
                  <a:lnTo>
                    <a:pt x="2499360" y="5756910"/>
                  </a:lnTo>
                  <a:cubicBezTo>
                    <a:pt x="2553970" y="5932170"/>
                    <a:pt x="2715260" y="6050280"/>
                    <a:pt x="2899410" y="6050280"/>
                  </a:cubicBezTo>
                  <a:lnTo>
                    <a:pt x="3166110" y="6050280"/>
                  </a:lnTo>
                  <a:cubicBezTo>
                    <a:pt x="3356610" y="6050280"/>
                    <a:pt x="3522980" y="5922010"/>
                    <a:pt x="3571240" y="5737860"/>
                  </a:cubicBezTo>
                  <a:lnTo>
                    <a:pt x="3575050" y="5725160"/>
                  </a:lnTo>
                  <a:lnTo>
                    <a:pt x="3582670" y="5735320"/>
                  </a:lnTo>
                  <a:cubicBezTo>
                    <a:pt x="3661410" y="5838190"/>
                    <a:pt x="3785870" y="5899150"/>
                    <a:pt x="3915410" y="5899150"/>
                  </a:cubicBezTo>
                  <a:cubicBezTo>
                    <a:pt x="3971290" y="5899150"/>
                    <a:pt x="4024630" y="5887720"/>
                    <a:pt x="4076700" y="5866130"/>
                  </a:cubicBezTo>
                  <a:lnTo>
                    <a:pt x="4321810" y="5763260"/>
                  </a:lnTo>
                  <a:cubicBezTo>
                    <a:pt x="4491990" y="5692140"/>
                    <a:pt x="4594860" y="5520690"/>
                    <a:pt x="4577080" y="5337810"/>
                  </a:cubicBezTo>
                  <a:lnTo>
                    <a:pt x="4575810" y="5326380"/>
                  </a:lnTo>
                  <a:lnTo>
                    <a:pt x="4585970" y="5331460"/>
                  </a:lnTo>
                  <a:cubicBezTo>
                    <a:pt x="4645660" y="5361940"/>
                    <a:pt x="4711700" y="5378450"/>
                    <a:pt x="4779010" y="5378450"/>
                  </a:cubicBezTo>
                  <a:cubicBezTo>
                    <a:pt x="4890770" y="5378450"/>
                    <a:pt x="4996180" y="5335270"/>
                    <a:pt x="5076190" y="5255260"/>
                  </a:cubicBezTo>
                  <a:lnTo>
                    <a:pt x="5264150" y="5066030"/>
                  </a:lnTo>
                  <a:cubicBezTo>
                    <a:pt x="5388610" y="4940300"/>
                    <a:pt x="5421630" y="4748530"/>
                    <a:pt x="5345430" y="4588510"/>
                  </a:cubicBezTo>
                  <a:lnTo>
                    <a:pt x="5340350" y="4578350"/>
                  </a:lnTo>
                  <a:lnTo>
                    <a:pt x="5350510" y="4578350"/>
                  </a:lnTo>
                  <a:cubicBezTo>
                    <a:pt x="5358130" y="4578350"/>
                    <a:pt x="5367020" y="4579620"/>
                    <a:pt x="5374640" y="4579620"/>
                  </a:cubicBezTo>
                  <a:cubicBezTo>
                    <a:pt x="5543550" y="4579620"/>
                    <a:pt x="5695950" y="4479290"/>
                    <a:pt x="5761990" y="4323080"/>
                  </a:cubicBezTo>
                  <a:lnTo>
                    <a:pt x="5864860" y="4077970"/>
                  </a:lnTo>
                  <a:cubicBezTo>
                    <a:pt x="5935980" y="3907790"/>
                    <a:pt x="5890260" y="3713480"/>
                    <a:pt x="5749290" y="3595370"/>
                  </a:cubicBezTo>
                  <a:lnTo>
                    <a:pt x="5740400" y="3587750"/>
                  </a:lnTo>
                  <a:lnTo>
                    <a:pt x="5751830" y="3583940"/>
                  </a:lnTo>
                  <a:cubicBezTo>
                    <a:pt x="5928359" y="3530600"/>
                    <a:pt x="6047739" y="3370580"/>
                    <a:pt x="6049009" y="3186430"/>
                  </a:cubicBezTo>
                  <a:lnTo>
                    <a:pt x="6051550" y="2919730"/>
                  </a:lnTo>
                  <a:cubicBezTo>
                    <a:pt x="6052820" y="2730500"/>
                    <a:pt x="5927090" y="2562860"/>
                    <a:pt x="5744209" y="2512060"/>
                  </a:cubicBezTo>
                  <a:lnTo>
                    <a:pt x="5731509" y="2508250"/>
                  </a:lnTo>
                  <a:lnTo>
                    <a:pt x="5741669" y="2500630"/>
                  </a:lnTo>
                  <a:cubicBezTo>
                    <a:pt x="5892799" y="2386330"/>
                    <a:pt x="5947409" y="2183130"/>
                    <a:pt x="5876289" y="2007870"/>
                  </a:cubicBezTo>
                  <a:lnTo>
                    <a:pt x="5775959" y="1761490"/>
                  </a:lnTo>
                  <a:cubicBezTo>
                    <a:pt x="5711189" y="1602740"/>
                    <a:pt x="5558789" y="1501140"/>
                    <a:pt x="5387339" y="1501140"/>
                  </a:cubicBezTo>
                  <a:cubicBezTo>
                    <a:pt x="5375909" y="1501140"/>
                    <a:pt x="5364480" y="1501140"/>
                    <a:pt x="5353049" y="1502410"/>
                  </a:cubicBezTo>
                  <a:lnTo>
                    <a:pt x="5341619" y="1503680"/>
                  </a:lnTo>
                  <a:lnTo>
                    <a:pt x="5346699" y="1493520"/>
                  </a:lnTo>
                  <a:cubicBezTo>
                    <a:pt x="5433059" y="1330960"/>
                    <a:pt x="5403849" y="1132840"/>
                    <a:pt x="5274309" y="1002030"/>
                  </a:cubicBezTo>
                  <a:lnTo>
                    <a:pt x="5087619" y="812800"/>
                  </a:lnTo>
                  <a:cubicBezTo>
                    <a:pt x="5008879" y="732790"/>
                    <a:pt x="4902199" y="688340"/>
                    <a:pt x="4789169" y="688340"/>
                  </a:cubicBezTo>
                  <a:cubicBezTo>
                    <a:pt x="4710429" y="688340"/>
                    <a:pt x="4634229" y="709930"/>
                    <a:pt x="4566919" y="751840"/>
                  </a:cubicBezTo>
                  <a:lnTo>
                    <a:pt x="4555489" y="759460"/>
                  </a:lnTo>
                  <a:lnTo>
                    <a:pt x="4558029" y="745490"/>
                  </a:lnTo>
                  <a:cubicBezTo>
                    <a:pt x="4591049" y="551180"/>
                    <a:pt x="4486909" y="361950"/>
                    <a:pt x="4304029" y="287020"/>
                  </a:cubicBezTo>
                  <a:lnTo>
                    <a:pt x="4057649" y="185420"/>
                  </a:lnTo>
                  <a:cubicBezTo>
                    <a:pt x="4006849" y="163830"/>
                    <a:pt x="3953509" y="153670"/>
                    <a:pt x="3897629" y="153670"/>
                  </a:cubicBezTo>
                  <a:cubicBezTo>
                    <a:pt x="3773169" y="153670"/>
                    <a:pt x="3655059" y="208280"/>
                    <a:pt x="3575049" y="304800"/>
                  </a:cubicBezTo>
                  <a:lnTo>
                    <a:pt x="3567429" y="313690"/>
                  </a:lnTo>
                  <a:lnTo>
                    <a:pt x="3563619" y="302260"/>
                  </a:lnTo>
                  <a:cubicBezTo>
                    <a:pt x="3509009" y="127000"/>
                    <a:pt x="3347719" y="8890"/>
                    <a:pt x="3163569" y="8890"/>
                  </a:cubicBezTo>
                  <a:lnTo>
                    <a:pt x="2898139" y="8890"/>
                  </a:lnTo>
                  <a:cubicBezTo>
                    <a:pt x="2707639" y="8890"/>
                    <a:pt x="2541269" y="137160"/>
                    <a:pt x="2493009" y="321310"/>
                  </a:cubicBezTo>
                  <a:lnTo>
                    <a:pt x="2489199" y="334010"/>
                  </a:lnTo>
                  <a:lnTo>
                    <a:pt x="2482849" y="326390"/>
                  </a:lnTo>
                  <a:cubicBezTo>
                    <a:pt x="2404109" y="223520"/>
                    <a:pt x="2279649" y="162560"/>
                    <a:pt x="2150109" y="162560"/>
                  </a:cubicBezTo>
                  <a:cubicBezTo>
                    <a:pt x="2094230" y="162560"/>
                    <a:pt x="2040889" y="173990"/>
                    <a:pt x="1988819" y="195580"/>
                  </a:cubicBezTo>
                  <a:lnTo>
                    <a:pt x="1743709" y="298450"/>
                  </a:lnTo>
                  <a:cubicBezTo>
                    <a:pt x="1573530" y="369570"/>
                    <a:pt x="1470659" y="541020"/>
                    <a:pt x="1488439" y="723900"/>
                  </a:cubicBezTo>
                  <a:lnTo>
                    <a:pt x="1489709" y="735330"/>
                  </a:lnTo>
                  <a:lnTo>
                    <a:pt x="1479549" y="730250"/>
                  </a:lnTo>
                  <a:cubicBezTo>
                    <a:pt x="1419859" y="699770"/>
                    <a:pt x="1353819" y="683260"/>
                    <a:pt x="1286509" y="683260"/>
                  </a:cubicBezTo>
                  <a:cubicBezTo>
                    <a:pt x="1174749" y="683260"/>
                    <a:pt x="1068069" y="727710"/>
                    <a:pt x="989329" y="806450"/>
                  </a:cubicBezTo>
                  <a:lnTo>
                    <a:pt x="800100" y="994410"/>
                  </a:lnTo>
                  <a:cubicBezTo>
                    <a:pt x="675640" y="1120140"/>
                    <a:pt x="642620" y="1311910"/>
                    <a:pt x="718820" y="1471930"/>
                  </a:cubicBezTo>
                  <a:lnTo>
                    <a:pt x="723900" y="1482090"/>
                  </a:lnTo>
                  <a:lnTo>
                    <a:pt x="713740" y="1482090"/>
                  </a:lnTo>
                  <a:cubicBezTo>
                    <a:pt x="706120" y="1482090"/>
                    <a:pt x="697230" y="1480820"/>
                    <a:pt x="689610" y="1480820"/>
                  </a:cubicBezTo>
                  <a:cubicBezTo>
                    <a:pt x="520700" y="1480820"/>
                    <a:pt x="368300" y="1581150"/>
                    <a:pt x="302260" y="1737360"/>
                  </a:cubicBezTo>
                  <a:lnTo>
                    <a:pt x="199390" y="1982470"/>
                  </a:lnTo>
                  <a:cubicBezTo>
                    <a:pt x="128270" y="2152650"/>
                    <a:pt x="173990" y="2346960"/>
                    <a:pt x="314960" y="2465070"/>
                  </a:cubicBezTo>
                  <a:lnTo>
                    <a:pt x="323850" y="2472690"/>
                  </a:lnTo>
                  <a:lnTo>
                    <a:pt x="312420" y="2476500"/>
                  </a:lnTo>
                  <a:cubicBezTo>
                    <a:pt x="135890" y="2529840"/>
                    <a:pt x="16510" y="2689860"/>
                    <a:pt x="15240" y="2874010"/>
                  </a:cubicBezTo>
                  <a:lnTo>
                    <a:pt x="12700" y="3140710"/>
                  </a:lnTo>
                  <a:cubicBezTo>
                    <a:pt x="11430" y="3329940"/>
                    <a:pt x="137160" y="3497581"/>
                    <a:pt x="320040" y="3548381"/>
                  </a:cubicBezTo>
                  <a:lnTo>
                    <a:pt x="332740" y="3552190"/>
                  </a:lnTo>
                  <a:lnTo>
                    <a:pt x="322580" y="3559810"/>
                  </a:lnTo>
                  <a:cubicBezTo>
                    <a:pt x="171450" y="3674110"/>
                    <a:pt x="116840" y="3877310"/>
                    <a:pt x="187960" y="4052570"/>
                  </a:cubicBezTo>
                  <a:lnTo>
                    <a:pt x="288290" y="4298950"/>
                  </a:lnTo>
                  <a:cubicBezTo>
                    <a:pt x="353060" y="4457700"/>
                    <a:pt x="505460" y="4559300"/>
                    <a:pt x="676910" y="4559300"/>
                  </a:cubicBezTo>
                  <a:cubicBezTo>
                    <a:pt x="688340" y="4559300"/>
                    <a:pt x="699770" y="4559300"/>
                    <a:pt x="712470" y="4558030"/>
                  </a:cubicBezTo>
                  <a:lnTo>
                    <a:pt x="723900" y="4556760"/>
                  </a:lnTo>
                  <a:lnTo>
                    <a:pt x="718820" y="4566920"/>
                  </a:lnTo>
                  <a:cubicBezTo>
                    <a:pt x="632460" y="4729480"/>
                    <a:pt x="661670" y="4927600"/>
                    <a:pt x="791210" y="5058410"/>
                  </a:cubicBezTo>
                  <a:lnTo>
                    <a:pt x="977900" y="5247640"/>
                  </a:lnTo>
                  <a:cubicBezTo>
                    <a:pt x="1056640" y="5327650"/>
                    <a:pt x="1163320" y="5372100"/>
                    <a:pt x="1276350" y="5372100"/>
                  </a:cubicBezTo>
                  <a:cubicBezTo>
                    <a:pt x="1355090" y="5372100"/>
                    <a:pt x="1431290" y="5350510"/>
                    <a:pt x="1498600" y="5308600"/>
                  </a:cubicBezTo>
                  <a:lnTo>
                    <a:pt x="1510030" y="5300980"/>
                  </a:lnTo>
                  <a:lnTo>
                    <a:pt x="1507490" y="5314950"/>
                  </a:lnTo>
                  <a:cubicBezTo>
                    <a:pt x="1474470" y="5509260"/>
                    <a:pt x="1578610" y="5698490"/>
                    <a:pt x="1761490" y="5773420"/>
                  </a:cubicBezTo>
                  <a:lnTo>
                    <a:pt x="2007870" y="5875020"/>
                  </a:lnTo>
                  <a:cubicBezTo>
                    <a:pt x="2058670" y="5896610"/>
                    <a:pt x="2112010" y="5906770"/>
                    <a:pt x="2167890" y="5906770"/>
                  </a:cubicBezTo>
                  <a:cubicBezTo>
                    <a:pt x="2292350" y="5906770"/>
                    <a:pt x="2410460" y="5852160"/>
                    <a:pt x="2490470" y="5755640"/>
                  </a:cubicBezTo>
                  <a:lnTo>
                    <a:pt x="2495550" y="5745480"/>
                  </a:lnTo>
                  <a:close/>
                  <a:moveTo>
                    <a:pt x="3032760" y="5461000"/>
                  </a:moveTo>
                  <a:cubicBezTo>
                    <a:pt x="1692910" y="5461000"/>
                    <a:pt x="603250" y="4371340"/>
                    <a:pt x="603250" y="3030220"/>
                  </a:cubicBezTo>
                  <a:cubicBezTo>
                    <a:pt x="603250" y="1690370"/>
                    <a:pt x="1692910" y="600710"/>
                    <a:pt x="3032760" y="600710"/>
                  </a:cubicBezTo>
                  <a:cubicBezTo>
                    <a:pt x="4372610" y="600710"/>
                    <a:pt x="5462270" y="1690370"/>
                    <a:pt x="5462270" y="3030220"/>
                  </a:cubicBezTo>
                  <a:cubicBezTo>
                    <a:pt x="5462270" y="4371340"/>
                    <a:pt x="4371340" y="5461000"/>
                    <a:pt x="3032760" y="5461000"/>
                  </a:cubicBezTo>
                  <a:close/>
                  <a:moveTo>
                    <a:pt x="3032760" y="638810"/>
                  </a:moveTo>
                  <a:cubicBezTo>
                    <a:pt x="1714500" y="638810"/>
                    <a:pt x="641350" y="1711960"/>
                    <a:pt x="641350" y="3030220"/>
                  </a:cubicBezTo>
                  <a:cubicBezTo>
                    <a:pt x="641350" y="4348480"/>
                    <a:pt x="1714500" y="5421630"/>
                    <a:pt x="3032760" y="5421630"/>
                  </a:cubicBezTo>
                  <a:cubicBezTo>
                    <a:pt x="4351020" y="5421630"/>
                    <a:pt x="5424170" y="4348480"/>
                    <a:pt x="5424170" y="3030220"/>
                  </a:cubicBezTo>
                  <a:cubicBezTo>
                    <a:pt x="5424170" y="1711960"/>
                    <a:pt x="4351020" y="638810"/>
                    <a:pt x="3032760" y="638810"/>
                  </a:cubicBezTo>
                  <a:close/>
                  <a:moveTo>
                    <a:pt x="3032760" y="5336540"/>
                  </a:moveTo>
                  <a:cubicBezTo>
                    <a:pt x="1761490" y="5336540"/>
                    <a:pt x="727710" y="4302760"/>
                    <a:pt x="727710" y="3031490"/>
                  </a:cubicBezTo>
                  <a:cubicBezTo>
                    <a:pt x="727710" y="1760220"/>
                    <a:pt x="1761490" y="725170"/>
                    <a:pt x="3032760" y="725170"/>
                  </a:cubicBezTo>
                  <a:cubicBezTo>
                    <a:pt x="4304030" y="725170"/>
                    <a:pt x="5337810" y="1758950"/>
                    <a:pt x="5337810" y="3030220"/>
                  </a:cubicBezTo>
                  <a:cubicBezTo>
                    <a:pt x="5337810" y="4301490"/>
                    <a:pt x="4302760" y="5336540"/>
                    <a:pt x="3032760" y="5336540"/>
                  </a:cubicBezTo>
                  <a:close/>
                  <a:moveTo>
                    <a:pt x="3032760" y="737870"/>
                  </a:moveTo>
                  <a:cubicBezTo>
                    <a:pt x="1769110" y="737870"/>
                    <a:pt x="740410" y="1766570"/>
                    <a:pt x="740410" y="3030220"/>
                  </a:cubicBezTo>
                  <a:cubicBezTo>
                    <a:pt x="740410" y="4295140"/>
                    <a:pt x="1769110" y="5322570"/>
                    <a:pt x="3032760" y="5322570"/>
                  </a:cubicBezTo>
                  <a:cubicBezTo>
                    <a:pt x="4296410" y="5322570"/>
                    <a:pt x="5325110" y="4293870"/>
                    <a:pt x="5325110" y="3030220"/>
                  </a:cubicBezTo>
                  <a:cubicBezTo>
                    <a:pt x="5325110" y="1766570"/>
                    <a:pt x="4296410" y="737870"/>
                    <a:pt x="3032760" y="7378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971550" y="969010"/>
              <a:ext cx="4411980" cy="4411980"/>
            </a:xfrm>
            <a:custGeom>
              <a:avLst/>
              <a:gdLst/>
              <a:ahLst/>
              <a:cxnLst/>
              <a:rect r="r" b="b" t="t" l="l"/>
              <a:pathLst>
                <a:path h="4411980" w="4411980">
                  <a:moveTo>
                    <a:pt x="4411980" y="2205990"/>
                  </a:moveTo>
                  <a:cubicBezTo>
                    <a:pt x="4411980" y="3423920"/>
                    <a:pt x="3425190" y="4411980"/>
                    <a:pt x="2205990" y="4411980"/>
                  </a:cubicBezTo>
                  <a:cubicBezTo>
                    <a:pt x="988060" y="4411980"/>
                    <a:pt x="0" y="3423920"/>
                    <a:pt x="0" y="2205990"/>
                  </a:cubicBezTo>
                  <a:cubicBezTo>
                    <a:pt x="0" y="988060"/>
                    <a:pt x="989330" y="0"/>
                    <a:pt x="2207260" y="0"/>
                  </a:cubicBezTo>
                  <a:cubicBezTo>
                    <a:pt x="3425190" y="0"/>
                    <a:pt x="4411980" y="988060"/>
                    <a:pt x="4411980" y="2205990"/>
                  </a:cubicBezTo>
                  <a:close/>
                </a:path>
              </a:pathLst>
            </a:custGeom>
            <a:blipFill>
              <a:blip r:embed="rId7"/>
              <a:stretch>
                <a:fillRect l="-552724" t="-68655" r="-121112" b="-1706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7364382" y="3351431"/>
            <a:ext cx="8583393" cy="468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Oxford-IIIT Pet Dataset</a:t>
            </a:r>
          </a:p>
          <a:p>
            <a:pPr algn="l">
              <a:lnSpc>
                <a:spcPts val="3919"/>
              </a:lnSpc>
            </a:pP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Contains </a:t>
            </a:r>
            <a:r>
              <a:rPr lang="en-US" b="true" sz="2799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7,349 images</a:t>
            </a: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of cats and dogs</a:t>
            </a:r>
          </a:p>
          <a:p>
            <a:pPr algn="l">
              <a:lnSpc>
                <a:spcPts val="3919"/>
              </a:lnSpc>
            </a:pP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A 37 category pet</a:t>
            </a:r>
          </a:p>
          <a:p>
            <a:pPr algn="l">
              <a:lnSpc>
                <a:spcPts val="3919"/>
              </a:lnSpc>
            </a:pP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Includes pixel-level segmentation masks</a:t>
            </a:r>
          </a:p>
          <a:p>
            <a:pPr algn="l">
              <a:lnSpc>
                <a:spcPts val="3919"/>
              </a:lnSpc>
            </a:pP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Three classes: pet, background, and outline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2469220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5260703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1" id="21"/>
          <p:cNvSpPr txBox="true"/>
          <p:nvPr/>
        </p:nvSpPr>
        <p:spPr>
          <a:xfrm rot="0">
            <a:off x="4180238" y="1866429"/>
            <a:ext cx="992752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THE DATASET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5720" y="1219200"/>
            <a:ext cx="15876560" cy="7945476"/>
            <a:chOff x="0" y="0"/>
            <a:chExt cx="4181481" cy="2092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81481" cy="2092636"/>
            </a:xfrm>
            <a:custGeom>
              <a:avLst/>
              <a:gdLst/>
              <a:ahLst/>
              <a:cxnLst/>
              <a:rect r="r" b="b" t="t" l="l"/>
              <a:pathLst>
                <a:path h="2092636" w="4181481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92166" y="1438055"/>
            <a:ext cx="1312631" cy="837697"/>
          </a:xfrm>
          <a:custGeom>
            <a:avLst/>
            <a:gdLst/>
            <a:ahLst/>
            <a:cxnLst/>
            <a:rect r="r" b="b" t="t" l="l"/>
            <a:pathLst>
              <a:path h="837697" w="1312631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04797" y="308481"/>
            <a:ext cx="1581824" cy="1009491"/>
          </a:xfrm>
          <a:custGeom>
            <a:avLst/>
            <a:gdLst/>
            <a:ahLst/>
            <a:cxnLst/>
            <a:rect r="r" b="b" t="t" l="l"/>
            <a:pathLst>
              <a:path h="1009491" w="1581824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6143268" y="7552514"/>
            <a:ext cx="1793964" cy="1144875"/>
          </a:xfrm>
          <a:custGeom>
            <a:avLst/>
            <a:gdLst/>
            <a:ahLst/>
            <a:cxnLst/>
            <a:rect r="r" b="b" t="t" l="l"/>
            <a:pathLst>
              <a:path h="1144875" w="1793964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866873" y="1713777"/>
            <a:ext cx="14802156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DATA PROCESSING PIPELINE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91211" y="3185390"/>
            <a:ext cx="13029917" cy="62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Loading: </a:t>
            </a:r>
            <a:r>
              <a:rPr lang="en-US" sz="24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TensorFlow Datasets API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2252078" y="3237777"/>
            <a:ext cx="775219" cy="724506"/>
          </a:xfrm>
          <a:custGeom>
            <a:avLst/>
            <a:gdLst/>
            <a:ahLst/>
            <a:cxnLst/>
            <a:rect r="r" b="b" t="t" l="l"/>
            <a:pathLst>
              <a:path h="724506" w="775219">
                <a:moveTo>
                  <a:pt x="0" y="0"/>
                </a:moveTo>
                <a:lnTo>
                  <a:pt x="775219" y="0"/>
                </a:lnTo>
                <a:lnTo>
                  <a:pt x="775219" y="724507"/>
                </a:lnTo>
                <a:lnTo>
                  <a:pt x="0" y="7245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391211" y="4231632"/>
            <a:ext cx="13029917" cy="193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Preprocessing: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Resizing images to 128×128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Normalization (pixel values to 0-1 range)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Zero-based indexing for segmentation masks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2252078" y="4479282"/>
            <a:ext cx="775219" cy="724506"/>
          </a:xfrm>
          <a:custGeom>
            <a:avLst/>
            <a:gdLst/>
            <a:ahLst/>
            <a:cxnLst/>
            <a:rect r="r" b="b" t="t" l="l"/>
            <a:pathLst>
              <a:path h="724506" w="775219">
                <a:moveTo>
                  <a:pt x="0" y="0"/>
                </a:moveTo>
                <a:lnTo>
                  <a:pt x="775219" y="0"/>
                </a:lnTo>
                <a:lnTo>
                  <a:pt x="775219" y="724507"/>
                </a:lnTo>
                <a:lnTo>
                  <a:pt x="0" y="7245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391211" y="6327739"/>
            <a:ext cx="13029917" cy="106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Data Augmentation: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Random horizontal flipping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2252078" y="6575389"/>
            <a:ext cx="775219" cy="724506"/>
          </a:xfrm>
          <a:custGeom>
            <a:avLst/>
            <a:gdLst/>
            <a:ahLst/>
            <a:cxnLst/>
            <a:rect r="r" b="b" t="t" l="l"/>
            <a:pathLst>
              <a:path h="724506" w="775219">
                <a:moveTo>
                  <a:pt x="0" y="0"/>
                </a:moveTo>
                <a:lnTo>
                  <a:pt x="775219" y="0"/>
                </a:lnTo>
                <a:lnTo>
                  <a:pt x="775219" y="724506"/>
                </a:lnTo>
                <a:lnTo>
                  <a:pt x="0" y="7245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469220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false" rot="0">
            <a:off x="15260703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3" id="23"/>
          <p:cNvSpPr txBox="true"/>
          <p:nvPr/>
        </p:nvSpPr>
        <p:spPr>
          <a:xfrm rot="0">
            <a:off x="3391211" y="7761858"/>
            <a:ext cx="13029917" cy="62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Batching:</a:t>
            </a:r>
            <a:r>
              <a:rPr lang="en-US" sz="24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64 images per batch with prefetching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2252078" y="7814245"/>
            <a:ext cx="775219" cy="724506"/>
          </a:xfrm>
          <a:custGeom>
            <a:avLst/>
            <a:gdLst/>
            <a:ahLst/>
            <a:cxnLst/>
            <a:rect r="r" b="b" t="t" l="l"/>
            <a:pathLst>
              <a:path h="724506" w="775219">
                <a:moveTo>
                  <a:pt x="0" y="0"/>
                </a:moveTo>
                <a:lnTo>
                  <a:pt x="775219" y="0"/>
                </a:lnTo>
                <a:lnTo>
                  <a:pt x="775219" y="724507"/>
                </a:lnTo>
                <a:lnTo>
                  <a:pt x="0" y="7245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5720" y="1170762"/>
            <a:ext cx="15876560" cy="7945476"/>
            <a:chOff x="0" y="0"/>
            <a:chExt cx="4181481" cy="2092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81481" cy="2092636"/>
            </a:xfrm>
            <a:custGeom>
              <a:avLst/>
              <a:gdLst/>
              <a:ahLst/>
              <a:cxnLst/>
              <a:rect r="r" b="b" t="t" l="l"/>
              <a:pathLst>
                <a:path h="2092636" w="4181481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292166" y="1438055"/>
            <a:ext cx="1312631" cy="837697"/>
          </a:xfrm>
          <a:custGeom>
            <a:avLst/>
            <a:gdLst/>
            <a:ahLst/>
            <a:cxnLst/>
            <a:rect r="r" b="b" t="t" l="l"/>
            <a:pathLst>
              <a:path h="837697" w="1312631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604797" y="308481"/>
            <a:ext cx="1581824" cy="1009491"/>
          </a:xfrm>
          <a:custGeom>
            <a:avLst/>
            <a:gdLst/>
            <a:ahLst/>
            <a:cxnLst/>
            <a:rect r="r" b="b" t="t" l="l"/>
            <a:pathLst>
              <a:path h="1009491" w="1581824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143268" y="7552514"/>
            <a:ext cx="1793964" cy="1144875"/>
          </a:xfrm>
          <a:custGeom>
            <a:avLst/>
            <a:gdLst/>
            <a:ahLst/>
            <a:cxnLst/>
            <a:rect r="r" b="b" t="t" l="l"/>
            <a:pathLst>
              <a:path h="1144875" w="1793964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326503" y="3199009"/>
            <a:ext cx="7839886" cy="512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974"/>
              </a:lnSpc>
              <a:buFont typeface="Arial"/>
              <a:buChar char="•"/>
            </a:pPr>
            <a:r>
              <a:rPr lang="en-US" b="true" sz="2499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Encoder Path:</a:t>
            </a:r>
            <a:r>
              <a:rPr lang="en-US" sz="24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4 downsampling blocks with increasing filters (64→1024)</a:t>
            </a:r>
          </a:p>
          <a:p>
            <a:pPr algn="l" marL="539749" indent="-269875" lvl="1">
              <a:lnSpc>
                <a:spcPts val="3974"/>
              </a:lnSpc>
              <a:buFont typeface="Arial"/>
              <a:buChar char="•"/>
            </a:pPr>
            <a:r>
              <a:rPr lang="en-US" b="true" sz="2499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Decoder Path:</a:t>
            </a:r>
            <a:r>
              <a:rPr lang="en-US" sz="24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4 upsampling blocks with decreasing filters (512→64)</a:t>
            </a:r>
          </a:p>
          <a:p>
            <a:pPr algn="l" marL="539749" indent="-269875" lvl="1">
              <a:lnSpc>
                <a:spcPts val="3974"/>
              </a:lnSpc>
              <a:buFont typeface="Arial"/>
              <a:buChar char="•"/>
            </a:pPr>
            <a:r>
              <a:rPr lang="en-US" b="true" sz="2499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Skip Connections: </a:t>
            </a:r>
            <a:r>
              <a:rPr lang="en-US" sz="24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Preserve spatial information</a:t>
            </a:r>
          </a:p>
          <a:p>
            <a:pPr algn="l" marL="539749" indent="-269875" lvl="1">
              <a:lnSpc>
                <a:spcPts val="3974"/>
              </a:lnSpc>
              <a:buFont typeface="Arial"/>
              <a:buChar char="•"/>
            </a:pPr>
            <a:r>
              <a:rPr lang="en-US" b="true" sz="2499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Dropout Layers: </a:t>
            </a:r>
            <a:r>
              <a:rPr lang="en-US" sz="24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Prevent overfitting (30% rate)</a:t>
            </a:r>
          </a:p>
          <a:p>
            <a:pPr algn="l" marL="539749" indent="-269875" lvl="1">
              <a:lnSpc>
                <a:spcPts val="3974"/>
              </a:lnSpc>
              <a:buFont typeface="Arial"/>
              <a:buChar char="•"/>
            </a:pPr>
            <a:r>
              <a:rPr lang="en-US" b="true" sz="2499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Output:</a:t>
            </a:r>
            <a:r>
              <a:rPr lang="en-US" sz="24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3-channel softmax activation (pet, background, outline)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2469220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15260703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0166389" y="3891660"/>
            <a:ext cx="6540638" cy="3202313"/>
          </a:xfrm>
          <a:custGeom>
            <a:avLst/>
            <a:gdLst/>
            <a:ahLst/>
            <a:cxnLst/>
            <a:rect r="r" b="b" t="t" l="l"/>
            <a:pathLst>
              <a:path h="3202313" w="6540638">
                <a:moveTo>
                  <a:pt x="0" y="0"/>
                </a:moveTo>
                <a:lnTo>
                  <a:pt x="6540638" y="0"/>
                </a:lnTo>
                <a:lnTo>
                  <a:pt x="6540638" y="3202313"/>
                </a:lnTo>
                <a:lnTo>
                  <a:pt x="0" y="320231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061" r="0" b="-1061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253371" y="1713777"/>
            <a:ext cx="11781259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U-NET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5720" y="1170762"/>
            <a:ext cx="15876560" cy="7945476"/>
            <a:chOff x="0" y="0"/>
            <a:chExt cx="4181481" cy="2092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81481" cy="2092636"/>
            </a:xfrm>
            <a:custGeom>
              <a:avLst/>
              <a:gdLst/>
              <a:ahLst/>
              <a:cxnLst/>
              <a:rect r="r" b="b" t="t" l="l"/>
              <a:pathLst>
                <a:path h="2092636" w="4181481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92166" y="1438055"/>
            <a:ext cx="1312631" cy="837697"/>
          </a:xfrm>
          <a:custGeom>
            <a:avLst/>
            <a:gdLst/>
            <a:ahLst/>
            <a:cxnLst/>
            <a:rect r="r" b="b" t="t" l="l"/>
            <a:pathLst>
              <a:path h="837697" w="1312631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04797" y="308481"/>
            <a:ext cx="1581824" cy="1009491"/>
          </a:xfrm>
          <a:custGeom>
            <a:avLst/>
            <a:gdLst/>
            <a:ahLst/>
            <a:cxnLst/>
            <a:rect r="r" b="b" t="t" l="l"/>
            <a:pathLst>
              <a:path h="1009491" w="1581824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6143268" y="7552514"/>
            <a:ext cx="1793964" cy="1144875"/>
          </a:xfrm>
          <a:custGeom>
            <a:avLst/>
            <a:gdLst/>
            <a:ahLst/>
            <a:cxnLst/>
            <a:rect r="r" b="b" t="t" l="l"/>
            <a:pathLst>
              <a:path h="1144875" w="1793964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180238" y="1660448"/>
            <a:ext cx="992752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MODEL DETAILS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99709" y="5006435"/>
            <a:ext cx="2701955" cy="1150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Parameters</a:t>
            </a:r>
          </a:p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~34 million</a:t>
            </a:r>
          </a:p>
        </p:txBody>
      </p:sp>
      <p:sp>
        <p:nvSpPr>
          <p:cNvPr name="AutoShape 16" id="16"/>
          <p:cNvSpPr/>
          <p:nvPr/>
        </p:nvSpPr>
        <p:spPr>
          <a:xfrm>
            <a:off x="3629064" y="4510725"/>
            <a:ext cx="11408111" cy="18691"/>
          </a:xfrm>
          <a:prstGeom prst="line">
            <a:avLst/>
          </a:prstGeom>
          <a:ln cap="flat" w="38100">
            <a:solidFill>
              <a:srgbClr val="6550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2775281" y="4106791"/>
            <a:ext cx="853782" cy="806469"/>
          </a:xfrm>
          <a:custGeom>
            <a:avLst/>
            <a:gdLst/>
            <a:ahLst/>
            <a:cxnLst/>
            <a:rect r="r" b="b" t="t" l="l"/>
            <a:pathLst>
              <a:path h="806469" w="853782">
                <a:moveTo>
                  <a:pt x="0" y="0"/>
                </a:moveTo>
                <a:lnTo>
                  <a:pt x="853783" y="0"/>
                </a:lnTo>
                <a:lnTo>
                  <a:pt x="853783" y="806468"/>
                </a:lnTo>
                <a:lnTo>
                  <a:pt x="0" y="8064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060545" y="5006435"/>
            <a:ext cx="2545148" cy="1150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Optimizer</a:t>
            </a:r>
          </a:p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Adam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2469220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5260703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5954214" y="4106791"/>
            <a:ext cx="853782" cy="806469"/>
          </a:xfrm>
          <a:custGeom>
            <a:avLst/>
            <a:gdLst/>
            <a:ahLst/>
            <a:cxnLst/>
            <a:rect r="r" b="b" t="t" l="l"/>
            <a:pathLst>
              <a:path h="806469" w="853782">
                <a:moveTo>
                  <a:pt x="0" y="0"/>
                </a:moveTo>
                <a:lnTo>
                  <a:pt x="853782" y="0"/>
                </a:lnTo>
                <a:lnTo>
                  <a:pt x="853782" y="806468"/>
                </a:lnTo>
                <a:lnTo>
                  <a:pt x="0" y="8064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5011011" y="5006435"/>
            <a:ext cx="2740187" cy="2103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Loss Function</a:t>
            </a:r>
          </a:p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Sparse Categorical Crossentropy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8906228" y="4106791"/>
            <a:ext cx="853782" cy="806469"/>
          </a:xfrm>
          <a:custGeom>
            <a:avLst/>
            <a:gdLst/>
            <a:ahLst/>
            <a:cxnLst/>
            <a:rect r="r" b="b" t="t" l="l"/>
            <a:pathLst>
              <a:path h="806469" w="853782">
                <a:moveTo>
                  <a:pt x="0" y="0"/>
                </a:moveTo>
                <a:lnTo>
                  <a:pt x="853783" y="0"/>
                </a:lnTo>
                <a:lnTo>
                  <a:pt x="853783" y="806468"/>
                </a:lnTo>
                <a:lnTo>
                  <a:pt x="0" y="8064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1126019" y="5006435"/>
            <a:ext cx="2545148" cy="1150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Metrics</a:t>
            </a:r>
          </a:p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Accuracy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1971702" y="4106791"/>
            <a:ext cx="853782" cy="806469"/>
          </a:xfrm>
          <a:custGeom>
            <a:avLst/>
            <a:gdLst/>
            <a:ahLst/>
            <a:cxnLst/>
            <a:rect r="r" b="b" t="t" l="l"/>
            <a:pathLst>
              <a:path h="806469" w="853782">
                <a:moveTo>
                  <a:pt x="0" y="0"/>
                </a:moveTo>
                <a:lnTo>
                  <a:pt x="853782" y="0"/>
                </a:lnTo>
                <a:lnTo>
                  <a:pt x="853782" y="806468"/>
                </a:lnTo>
                <a:lnTo>
                  <a:pt x="0" y="8064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3743142" y="5006435"/>
            <a:ext cx="2545148" cy="1150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Training</a:t>
            </a:r>
          </a:p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20 epochs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4588825" y="4106791"/>
            <a:ext cx="853782" cy="806469"/>
          </a:xfrm>
          <a:custGeom>
            <a:avLst/>
            <a:gdLst/>
            <a:ahLst/>
            <a:cxnLst/>
            <a:rect r="r" b="b" t="t" l="l"/>
            <a:pathLst>
              <a:path h="806469" w="853782">
                <a:moveTo>
                  <a:pt x="0" y="0"/>
                </a:moveTo>
                <a:lnTo>
                  <a:pt x="853783" y="0"/>
                </a:lnTo>
                <a:lnTo>
                  <a:pt x="853783" y="806468"/>
                </a:lnTo>
                <a:lnTo>
                  <a:pt x="0" y="8064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5720" y="1170762"/>
            <a:ext cx="15876560" cy="7945476"/>
            <a:chOff x="0" y="0"/>
            <a:chExt cx="4181481" cy="2092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81481" cy="2092636"/>
            </a:xfrm>
            <a:custGeom>
              <a:avLst/>
              <a:gdLst/>
              <a:ahLst/>
              <a:cxnLst/>
              <a:rect r="r" b="b" t="t" l="l"/>
              <a:pathLst>
                <a:path h="2092636" w="4181481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92166" y="1438055"/>
            <a:ext cx="1312631" cy="837697"/>
          </a:xfrm>
          <a:custGeom>
            <a:avLst/>
            <a:gdLst/>
            <a:ahLst/>
            <a:cxnLst/>
            <a:rect r="r" b="b" t="t" l="l"/>
            <a:pathLst>
              <a:path h="837697" w="1312631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04797" y="308481"/>
            <a:ext cx="1581824" cy="1009491"/>
          </a:xfrm>
          <a:custGeom>
            <a:avLst/>
            <a:gdLst/>
            <a:ahLst/>
            <a:cxnLst/>
            <a:rect r="r" b="b" t="t" l="l"/>
            <a:pathLst>
              <a:path h="1009491" w="1581824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6143268" y="7552514"/>
            <a:ext cx="1793964" cy="1144875"/>
          </a:xfrm>
          <a:custGeom>
            <a:avLst/>
            <a:gdLst/>
            <a:ahLst/>
            <a:cxnLst/>
            <a:rect r="r" b="b" t="t" l="l"/>
            <a:pathLst>
              <a:path h="1144875" w="1793964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2469220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5260703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3493371" y="3359701"/>
            <a:ext cx="11301259" cy="5337688"/>
          </a:xfrm>
          <a:custGeom>
            <a:avLst/>
            <a:gdLst/>
            <a:ahLst/>
            <a:cxnLst/>
            <a:rect r="r" b="b" t="t" l="l"/>
            <a:pathLst>
              <a:path h="5337688" w="11301259">
                <a:moveTo>
                  <a:pt x="0" y="0"/>
                </a:moveTo>
                <a:lnTo>
                  <a:pt x="11301258" y="0"/>
                </a:lnTo>
                <a:lnTo>
                  <a:pt x="11301258" y="5337688"/>
                </a:lnTo>
                <a:lnTo>
                  <a:pt x="0" y="53376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569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180238" y="2105612"/>
            <a:ext cx="992752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TRAINING RESULTS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5720" y="1170762"/>
            <a:ext cx="15876560" cy="7945476"/>
            <a:chOff x="0" y="0"/>
            <a:chExt cx="4181481" cy="2092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81481" cy="2092636"/>
            </a:xfrm>
            <a:custGeom>
              <a:avLst/>
              <a:gdLst/>
              <a:ahLst/>
              <a:cxnLst/>
              <a:rect r="r" b="b" t="t" l="l"/>
              <a:pathLst>
                <a:path h="2092636" w="4181481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292166" y="1438055"/>
            <a:ext cx="1312631" cy="837697"/>
          </a:xfrm>
          <a:custGeom>
            <a:avLst/>
            <a:gdLst/>
            <a:ahLst/>
            <a:cxnLst/>
            <a:rect r="r" b="b" t="t" l="l"/>
            <a:pathLst>
              <a:path h="837697" w="1312631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604797" y="308481"/>
            <a:ext cx="1581824" cy="1009491"/>
          </a:xfrm>
          <a:custGeom>
            <a:avLst/>
            <a:gdLst/>
            <a:ahLst/>
            <a:cxnLst/>
            <a:rect r="r" b="b" t="t" l="l"/>
            <a:pathLst>
              <a:path h="1009491" w="1581824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143268" y="7552514"/>
            <a:ext cx="1793964" cy="1144875"/>
          </a:xfrm>
          <a:custGeom>
            <a:avLst/>
            <a:gdLst/>
            <a:ahLst/>
            <a:cxnLst/>
            <a:rect r="r" b="b" t="t" l="l"/>
            <a:pathLst>
              <a:path h="1144875" w="1793964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048999" y="3366228"/>
            <a:ext cx="6734051" cy="4716642"/>
          </a:xfrm>
          <a:custGeom>
            <a:avLst/>
            <a:gdLst/>
            <a:ahLst/>
            <a:cxnLst/>
            <a:rect r="r" b="b" t="t" l="l"/>
            <a:pathLst>
              <a:path h="4716642" w="6734051">
                <a:moveTo>
                  <a:pt x="0" y="0"/>
                </a:moveTo>
                <a:lnTo>
                  <a:pt x="6734051" y="0"/>
                </a:lnTo>
                <a:lnTo>
                  <a:pt x="6734051" y="4716641"/>
                </a:lnTo>
                <a:lnTo>
                  <a:pt x="0" y="47166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504950" y="3366228"/>
            <a:ext cx="6734051" cy="4716642"/>
          </a:xfrm>
          <a:custGeom>
            <a:avLst/>
            <a:gdLst/>
            <a:ahLst/>
            <a:cxnLst/>
            <a:rect r="r" b="b" t="t" l="l"/>
            <a:pathLst>
              <a:path h="4716642" w="6734051">
                <a:moveTo>
                  <a:pt x="0" y="0"/>
                </a:moveTo>
                <a:lnTo>
                  <a:pt x="6734051" y="0"/>
                </a:lnTo>
                <a:lnTo>
                  <a:pt x="6734051" y="4716641"/>
                </a:lnTo>
                <a:lnTo>
                  <a:pt x="0" y="47166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469220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5260703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2310655" y="3716410"/>
            <a:ext cx="6210738" cy="4016277"/>
          </a:xfrm>
          <a:custGeom>
            <a:avLst/>
            <a:gdLst/>
            <a:ahLst/>
            <a:cxnLst/>
            <a:rect r="r" b="b" t="t" l="l"/>
            <a:pathLst>
              <a:path h="4016277" w="6210738">
                <a:moveTo>
                  <a:pt x="0" y="0"/>
                </a:moveTo>
                <a:lnTo>
                  <a:pt x="6210738" y="0"/>
                </a:lnTo>
                <a:lnTo>
                  <a:pt x="6210738" y="4016277"/>
                </a:lnTo>
                <a:lnTo>
                  <a:pt x="0" y="401627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728839" y="3659260"/>
            <a:ext cx="6286272" cy="4183697"/>
          </a:xfrm>
          <a:custGeom>
            <a:avLst/>
            <a:gdLst/>
            <a:ahLst/>
            <a:cxnLst/>
            <a:rect r="r" b="b" t="t" l="l"/>
            <a:pathLst>
              <a:path h="4183697" w="6286272">
                <a:moveTo>
                  <a:pt x="0" y="0"/>
                </a:moveTo>
                <a:lnTo>
                  <a:pt x="6286273" y="0"/>
                </a:lnTo>
                <a:lnTo>
                  <a:pt x="6286273" y="4183696"/>
                </a:lnTo>
                <a:lnTo>
                  <a:pt x="0" y="418369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397831" y="1866429"/>
            <a:ext cx="11492338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VISUALIZE RESULTS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5720" y="1170762"/>
            <a:ext cx="15876560" cy="7945476"/>
            <a:chOff x="0" y="0"/>
            <a:chExt cx="4181481" cy="2092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81481" cy="2092636"/>
            </a:xfrm>
            <a:custGeom>
              <a:avLst/>
              <a:gdLst/>
              <a:ahLst/>
              <a:cxnLst/>
              <a:rect r="r" b="b" t="t" l="l"/>
              <a:pathLst>
                <a:path h="2092636" w="4181481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92166" y="1438055"/>
            <a:ext cx="1312631" cy="837697"/>
          </a:xfrm>
          <a:custGeom>
            <a:avLst/>
            <a:gdLst/>
            <a:ahLst/>
            <a:cxnLst/>
            <a:rect r="r" b="b" t="t" l="l"/>
            <a:pathLst>
              <a:path h="837697" w="1312631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04797" y="308481"/>
            <a:ext cx="1581824" cy="1009491"/>
          </a:xfrm>
          <a:custGeom>
            <a:avLst/>
            <a:gdLst/>
            <a:ahLst/>
            <a:cxnLst/>
            <a:rect r="r" b="b" t="t" l="l"/>
            <a:pathLst>
              <a:path h="1009491" w="1581824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6143268" y="7552514"/>
            <a:ext cx="1793964" cy="1144875"/>
          </a:xfrm>
          <a:custGeom>
            <a:avLst/>
            <a:gdLst/>
            <a:ahLst/>
            <a:cxnLst/>
            <a:rect r="r" b="b" t="t" l="l"/>
            <a:pathLst>
              <a:path h="1144875" w="1793964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2469220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5260703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395709" y="3127298"/>
            <a:ext cx="13926172" cy="4997653"/>
          </a:xfrm>
          <a:custGeom>
            <a:avLst/>
            <a:gdLst/>
            <a:ahLst/>
            <a:cxnLst/>
            <a:rect r="r" b="b" t="t" l="l"/>
            <a:pathLst>
              <a:path h="4997653" w="13926172">
                <a:moveTo>
                  <a:pt x="0" y="0"/>
                </a:moveTo>
                <a:lnTo>
                  <a:pt x="13926172" y="0"/>
                </a:lnTo>
                <a:lnTo>
                  <a:pt x="13926172" y="4997654"/>
                </a:lnTo>
                <a:lnTo>
                  <a:pt x="0" y="49976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-3709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180238" y="1660448"/>
            <a:ext cx="992752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TEST PREDICTIONS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DAGoHTgwWxA</dc:identifier>
  <dcterms:modified xsi:type="dcterms:W3CDTF">2011-08-01T06:04:30Z</dcterms:modified>
  <cp:revision>1</cp:revision>
  <dc:title>image segmentation</dc:title>
</cp:coreProperties>
</file>