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Kaushan Script" charset="1" panose="03060602040705080205"/>
      <p:regular r:id="rId20"/>
    </p:embeddedFont>
    <p:embeddedFont>
      <p:font typeface="Dekko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jpe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4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5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6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37.png" Type="http://schemas.openxmlformats.org/officeDocument/2006/relationships/image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42.png" Type="http://schemas.openxmlformats.org/officeDocument/2006/relationships/image"/><Relationship Id="rId15" Target="../media/image43.svg" Type="http://schemas.openxmlformats.org/officeDocument/2006/relationships/image"/><Relationship Id="rId16" Target="../media/image44.png" Type="http://schemas.openxmlformats.org/officeDocument/2006/relationships/image"/><Relationship Id="rId17" Target="../media/image45.svg" Type="http://schemas.openxmlformats.org/officeDocument/2006/relationships/image"/><Relationship Id="rId18" Target="../media/image46.png" Type="http://schemas.openxmlformats.org/officeDocument/2006/relationships/image"/><Relationship Id="rId19" Target="../media/image4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2.pn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1.jpeg" Type="http://schemas.openxmlformats.org/officeDocument/2006/relationships/image"/><Relationship Id="rId20" Target="../media/image5.png" Type="http://schemas.openxmlformats.org/officeDocument/2006/relationships/image"/><Relationship Id="rId21" Target="../media/image6.svg" Type="http://schemas.openxmlformats.org/officeDocument/2006/relationships/image"/><Relationship Id="rId22" Target="../media/image31.png" Type="http://schemas.openxmlformats.org/officeDocument/2006/relationships/image"/><Relationship Id="rId23" Target="../media/image32.sv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20" Target="../media/image3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.pn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21.png" Type="http://schemas.openxmlformats.org/officeDocument/2006/relationships/image"/><Relationship Id="rId17" Target="../media/image22.svg" Type="http://schemas.openxmlformats.org/officeDocument/2006/relationships/image"/><Relationship Id="rId18" Target="../media/image7.png" Type="http://schemas.openxmlformats.org/officeDocument/2006/relationships/image"/><Relationship Id="rId19" Target="../media/image8.svg" Type="http://schemas.openxmlformats.org/officeDocument/2006/relationships/image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91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1893848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2501693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87237">
            <a:off x="14634969" y="1627575"/>
            <a:ext cx="1433970" cy="1615740"/>
          </a:xfrm>
          <a:custGeom>
            <a:avLst/>
            <a:gdLst/>
            <a:ahLst/>
            <a:cxnLst/>
            <a:rect r="r" b="b" t="t" l="l"/>
            <a:pathLst>
              <a:path h="1615740" w="1433970">
                <a:moveTo>
                  <a:pt x="0" y="0"/>
                </a:moveTo>
                <a:lnTo>
                  <a:pt x="1433969" y="0"/>
                </a:lnTo>
                <a:lnTo>
                  <a:pt x="1433969" y="1615740"/>
                </a:lnTo>
                <a:lnTo>
                  <a:pt x="0" y="161574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885815" y="6242349"/>
            <a:ext cx="1633235" cy="2440976"/>
          </a:xfrm>
          <a:custGeom>
            <a:avLst/>
            <a:gdLst/>
            <a:ahLst/>
            <a:cxnLst/>
            <a:rect r="r" b="b" t="t" l="l"/>
            <a:pathLst>
              <a:path h="2440976" w="1633235">
                <a:moveTo>
                  <a:pt x="0" y="0"/>
                </a:moveTo>
                <a:lnTo>
                  <a:pt x="1633235" y="0"/>
                </a:lnTo>
                <a:lnTo>
                  <a:pt x="1633235" y="2440976"/>
                </a:lnTo>
                <a:lnTo>
                  <a:pt x="0" y="24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7708969">
            <a:off x="3078009" y="2582868"/>
            <a:ext cx="1248847" cy="1807542"/>
          </a:xfrm>
          <a:custGeom>
            <a:avLst/>
            <a:gdLst/>
            <a:ahLst/>
            <a:cxnLst/>
            <a:rect r="r" b="b" t="t" l="l"/>
            <a:pathLst>
              <a:path h="1807542" w="1248847">
                <a:moveTo>
                  <a:pt x="0" y="0"/>
                </a:moveTo>
                <a:lnTo>
                  <a:pt x="1248847" y="0"/>
                </a:lnTo>
                <a:lnTo>
                  <a:pt x="1248847" y="1807542"/>
                </a:lnTo>
                <a:lnTo>
                  <a:pt x="0" y="180754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1691272">
            <a:off x="14634900" y="4778202"/>
            <a:ext cx="845586" cy="1344140"/>
          </a:xfrm>
          <a:custGeom>
            <a:avLst/>
            <a:gdLst/>
            <a:ahLst/>
            <a:cxnLst/>
            <a:rect r="r" b="b" t="t" l="l"/>
            <a:pathLst>
              <a:path h="1344140" w="845586">
                <a:moveTo>
                  <a:pt x="0" y="1344140"/>
                </a:moveTo>
                <a:lnTo>
                  <a:pt x="845586" y="1344140"/>
                </a:lnTo>
                <a:lnTo>
                  <a:pt x="845586" y="0"/>
                </a:lnTo>
                <a:lnTo>
                  <a:pt x="0" y="0"/>
                </a:lnTo>
                <a:lnTo>
                  <a:pt x="0" y="134414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605287" y="2282618"/>
            <a:ext cx="9077426" cy="3959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59"/>
              </a:lnSpc>
            </a:pPr>
            <a:r>
              <a:rPr lang="en-US" sz="11328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Facial Emotion Recognition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00127" y="6667426"/>
            <a:ext cx="665753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Presentation by Menna Ramadan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91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90806" y="3645303"/>
            <a:ext cx="11789365" cy="4745220"/>
          </a:xfrm>
          <a:custGeom>
            <a:avLst/>
            <a:gdLst/>
            <a:ahLst/>
            <a:cxnLst/>
            <a:rect r="r" b="b" t="t" l="l"/>
            <a:pathLst>
              <a:path h="4745220" w="11789365">
                <a:moveTo>
                  <a:pt x="0" y="0"/>
                </a:moveTo>
                <a:lnTo>
                  <a:pt x="11789365" y="0"/>
                </a:lnTo>
                <a:lnTo>
                  <a:pt x="11789365" y="4745220"/>
                </a:lnTo>
                <a:lnTo>
                  <a:pt x="0" y="47452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3498" y="1790843"/>
            <a:ext cx="1056607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TRAINING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91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50325" y="3761773"/>
            <a:ext cx="12697481" cy="4301272"/>
          </a:xfrm>
          <a:custGeom>
            <a:avLst/>
            <a:gdLst/>
            <a:ahLst/>
            <a:cxnLst/>
            <a:rect r="r" b="b" t="t" l="l"/>
            <a:pathLst>
              <a:path h="4301272" w="12697481">
                <a:moveTo>
                  <a:pt x="0" y="0"/>
                </a:moveTo>
                <a:lnTo>
                  <a:pt x="12697481" y="0"/>
                </a:lnTo>
                <a:lnTo>
                  <a:pt x="12697481" y="4301272"/>
                </a:lnTo>
                <a:lnTo>
                  <a:pt x="0" y="430127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3498" y="1790843"/>
            <a:ext cx="1056607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Accuracy &amp; loss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91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053049" y="3498994"/>
            <a:ext cx="6181902" cy="5559740"/>
          </a:xfrm>
          <a:custGeom>
            <a:avLst/>
            <a:gdLst/>
            <a:ahLst/>
            <a:cxnLst/>
            <a:rect r="r" b="b" t="t" l="l"/>
            <a:pathLst>
              <a:path h="5559740" w="6181902">
                <a:moveTo>
                  <a:pt x="0" y="0"/>
                </a:moveTo>
                <a:lnTo>
                  <a:pt x="6181902" y="0"/>
                </a:lnTo>
                <a:lnTo>
                  <a:pt x="6181902" y="5559740"/>
                </a:lnTo>
                <a:lnTo>
                  <a:pt x="0" y="5559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3498" y="1790843"/>
            <a:ext cx="1056607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Confusion matrix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191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923498" y="4193546"/>
            <a:ext cx="12939241" cy="3024548"/>
          </a:xfrm>
          <a:custGeom>
            <a:avLst/>
            <a:gdLst/>
            <a:ahLst/>
            <a:cxnLst/>
            <a:rect r="r" b="b" t="t" l="l"/>
            <a:pathLst>
              <a:path h="3024548" w="12939241">
                <a:moveTo>
                  <a:pt x="0" y="0"/>
                </a:moveTo>
                <a:lnTo>
                  <a:pt x="12939241" y="0"/>
                </a:lnTo>
                <a:lnTo>
                  <a:pt x="12939241" y="3024548"/>
                </a:lnTo>
                <a:lnTo>
                  <a:pt x="0" y="30245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23498" y="1790843"/>
            <a:ext cx="1056607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Predicted images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91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24707" y="1812752"/>
            <a:ext cx="1696970" cy="2069476"/>
          </a:xfrm>
          <a:custGeom>
            <a:avLst/>
            <a:gdLst/>
            <a:ahLst/>
            <a:cxnLst/>
            <a:rect r="r" b="b" t="t" l="l"/>
            <a:pathLst>
              <a:path h="2069476" w="1696970">
                <a:moveTo>
                  <a:pt x="0" y="0"/>
                </a:moveTo>
                <a:lnTo>
                  <a:pt x="1696970" y="0"/>
                </a:lnTo>
                <a:lnTo>
                  <a:pt x="1696970" y="2069476"/>
                </a:lnTo>
                <a:lnTo>
                  <a:pt x="0" y="20694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246611">
            <a:off x="13476028" y="3390013"/>
            <a:ext cx="1248847" cy="1807542"/>
          </a:xfrm>
          <a:custGeom>
            <a:avLst/>
            <a:gdLst/>
            <a:ahLst/>
            <a:cxnLst/>
            <a:rect r="r" b="b" t="t" l="l"/>
            <a:pathLst>
              <a:path h="1807542" w="1248847">
                <a:moveTo>
                  <a:pt x="0" y="0"/>
                </a:moveTo>
                <a:lnTo>
                  <a:pt x="1248847" y="0"/>
                </a:lnTo>
                <a:lnTo>
                  <a:pt x="1248847" y="1807542"/>
                </a:lnTo>
                <a:lnTo>
                  <a:pt x="0" y="18075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8276116">
            <a:off x="4595574" y="5486633"/>
            <a:ext cx="845586" cy="1344140"/>
          </a:xfrm>
          <a:custGeom>
            <a:avLst/>
            <a:gdLst/>
            <a:ahLst/>
            <a:cxnLst/>
            <a:rect r="r" b="b" t="t" l="l"/>
            <a:pathLst>
              <a:path h="1344140" w="845586">
                <a:moveTo>
                  <a:pt x="0" y="1344140"/>
                </a:moveTo>
                <a:lnTo>
                  <a:pt x="845586" y="1344140"/>
                </a:lnTo>
                <a:lnTo>
                  <a:pt x="845586" y="0"/>
                </a:lnTo>
                <a:lnTo>
                  <a:pt x="0" y="0"/>
                </a:lnTo>
                <a:lnTo>
                  <a:pt x="0" y="134414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17660" y="6521734"/>
            <a:ext cx="1288922" cy="2189252"/>
          </a:xfrm>
          <a:custGeom>
            <a:avLst/>
            <a:gdLst/>
            <a:ahLst/>
            <a:cxnLst/>
            <a:rect r="r" b="b" t="t" l="l"/>
            <a:pathLst>
              <a:path h="2189252" w="1288922">
                <a:moveTo>
                  <a:pt x="0" y="0"/>
                </a:moveTo>
                <a:lnTo>
                  <a:pt x="1288922" y="0"/>
                </a:lnTo>
                <a:lnTo>
                  <a:pt x="1288922" y="2189252"/>
                </a:lnTo>
                <a:lnTo>
                  <a:pt x="0" y="21892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81571" y="7276969"/>
            <a:ext cx="1268386" cy="1490625"/>
          </a:xfrm>
          <a:custGeom>
            <a:avLst/>
            <a:gdLst/>
            <a:ahLst/>
            <a:cxnLst/>
            <a:rect r="r" b="b" t="t" l="l"/>
            <a:pathLst>
              <a:path h="1490625" w="1268386">
                <a:moveTo>
                  <a:pt x="0" y="0"/>
                </a:moveTo>
                <a:lnTo>
                  <a:pt x="1268386" y="0"/>
                </a:lnTo>
                <a:lnTo>
                  <a:pt x="1268386" y="1490625"/>
                </a:lnTo>
                <a:lnTo>
                  <a:pt x="0" y="14906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974802">
            <a:off x="14695622" y="1914611"/>
            <a:ext cx="900132" cy="1778038"/>
          </a:xfrm>
          <a:custGeom>
            <a:avLst/>
            <a:gdLst/>
            <a:ahLst/>
            <a:cxnLst/>
            <a:rect r="r" b="b" t="t" l="l"/>
            <a:pathLst>
              <a:path h="1778038" w="900132">
                <a:moveTo>
                  <a:pt x="0" y="0"/>
                </a:moveTo>
                <a:lnTo>
                  <a:pt x="900132" y="0"/>
                </a:lnTo>
                <a:lnTo>
                  <a:pt x="900132" y="1778038"/>
                </a:lnTo>
                <a:lnTo>
                  <a:pt x="0" y="17780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24707" y="6646796"/>
            <a:ext cx="1805813" cy="1939128"/>
          </a:xfrm>
          <a:custGeom>
            <a:avLst/>
            <a:gdLst/>
            <a:ahLst/>
            <a:cxnLst/>
            <a:rect r="r" b="b" t="t" l="l"/>
            <a:pathLst>
              <a:path h="1939128" w="1805813">
                <a:moveTo>
                  <a:pt x="0" y="0"/>
                </a:moveTo>
                <a:lnTo>
                  <a:pt x="1805813" y="0"/>
                </a:lnTo>
                <a:lnTo>
                  <a:pt x="1805813" y="1939128"/>
                </a:lnTo>
                <a:lnTo>
                  <a:pt x="0" y="19391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87548" y="3596478"/>
            <a:ext cx="9912903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3191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747806" y="2501693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23498" y="3701626"/>
            <a:ext cx="11129584" cy="4517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Dekko"/>
                <a:ea typeface="Dekko"/>
                <a:cs typeface="Dekko"/>
                <a:sym typeface="Dekko"/>
              </a:rPr>
              <a:t>Objective :</a:t>
            </a:r>
            <a:r>
              <a:rPr lang="en-US" sz="3661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To develop an automated facial emotion recognition system using transfer learning with MobileNet architecture to classify human emotions from facial expressions.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Dekko"/>
                <a:ea typeface="Dekko"/>
                <a:cs typeface="Dekko"/>
                <a:sym typeface="Dekko"/>
              </a:rPr>
              <a:t>Target Emotions:</a:t>
            </a:r>
            <a:r>
              <a:rPr lang="en-US" sz="3661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 Happy, Angry, Fear, Neutral</a:t>
            </a:r>
          </a:p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Dekko"/>
                <a:ea typeface="Dekko"/>
                <a:cs typeface="Dekko"/>
                <a:sym typeface="Dekko"/>
              </a:rPr>
              <a:t>Key Technologies:</a:t>
            </a:r>
            <a:r>
              <a:rPr lang="en-US" sz="3661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 TensorFlow/Keras for deep learning, MobileNet for transfer learning,  Python for implementation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694280">
            <a:off x="14020416" y="1900782"/>
            <a:ext cx="1419606" cy="4114800"/>
          </a:xfrm>
          <a:custGeom>
            <a:avLst/>
            <a:gdLst/>
            <a:ahLst/>
            <a:cxnLst/>
            <a:rect r="r" b="b" t="t" l="l"/>
            <a:pathLst>
              <a:path h="4114800" w="1419606">
                <a:moveTo>
                  <a:pt x="0" y="0"/>
                </a:moveTo>
                <a:lnTo>
                  <a:pt x="1419606" y="0"/>
                </a:lnTo>
                <a:lnTo>
                  <a:pt x="141960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923498" y="1790843"/>
            <a:ext cx="10596872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4047827"/>
            <a:ext cx="12162922" cy="390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Dataset Characteristics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Source: FER13 Cleaned Dataset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Image Dimensions: 48x48x3 (RGB color images)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Total Images: Processed from multiple emotion categories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Selected Classes: 4 primary emotions for focused classification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790843"/>
            <a:ext cx="1238493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DATASET ANALYSIS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930146" y="1143761"/>
            <a:ext cx="10318907" cy="8084721"/>
          </a:xfrm>
          <a:custGeom>
            <a:avLst/>
            <a:gdLst/>
            <a:ahLst/>
            <a:cxnLst/>
            <a:rect r="r" b="b" t="t" l="l"/>
            <a:pathLst>
              <a:path h="8084721" w="10318907">
                <a:moveTo>
                  <a:pt x="0" y="0"/>
                </a:moveTo>
                <a:lnTo>
                  <a:pt x="10318907" y="0"/>
                </a:lnTo>
                <a:lnTo>
                  <a:pt x="10318907" y="8084722"/>
                </a:lnTo>
                <a:lnTo>
                  <a:pt x="0" y="8084722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3704935"/>
            <a:ext cx="12162922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Images normalized to range [0,1] by dividing by 255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Converted labels to categorical format using one-hot encoding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App</a:t>
            </a: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lied stratified train-test split (90% training, 10% validation)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790843"/>
            <a:ext cx="1238493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Data 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3704935"/>
            <a:ext cx="12162922" cy="3980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Rotation: ±15 degrees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Width/Height Shift: ±15%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Sh</a:t>
            </a: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ear Transformation: 15%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Zoom Range: 15%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Horizontal Flip: Enabled</a:t>
            </a:r>
          </a:p>
          <a:p>
            <a:pPr algn="l" marL="820419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Objective: Increase data diversity and reduce overfitting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790843"/>
            <a:ext cx="1238493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Data Augmentation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3704935"/>
            <a:ext cx="12900351" cy="2904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1750" indent="-445875" lvl="1">
              <a:lnSpc>
                <a:spcPts val="5782"/>
              </a:lnSpc>
              <a:buFont typeface="Arial"/>
              <a:buChar char="•"/>
            </a:pP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Ba</a:t>
            </a: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tch Size: 25</a:t>
            </a:r>
          </a:p>
          <a:p>
            <a:pPr algn="l" marL="891750" indent="-445875" lvl="1">
              <a:lnSpc>
                <a:spcPts val="5782"/>
              </a:lnSpc>
              <a:buFont typeface="Arial"/>
              <a:buChar char="•"/>
            </a:pP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Epochs: 40 (with </a:t>
            </a: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early stopping)</a:t>
            </a:r>
          </a:p>
          <a:p>
            <a:pPr algn="l" marL="891750" indent="-445875" lvl="1">
              <a:lnSpc>
                <a:spcPts val="5782"/>
              </a:lnSpc>
              <a:buFont typeface="Arial"/>
              <a:buChar char="•"/>
            </a:pP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Opti</a:t>
            </a: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mizer: Adam with 0.01 learning rate</a:t>
            </a:r>
          </a:p>
          <a:p>
            <a:pPr algn="l" marL="891750" indent="-445875" lvl="1">
              <a:lnSpc>
                <a:spcPts val="5782"/>
              </a:lnSpc>
              <a:buFont typeface="Arial"/>
              <a:buChar char="•"/>
            </a:pP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Loss Fun</a:t>
            </a:r>
            <a:r>
              <a:rPr lang="en-US" sz="4130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ction: Categorical crossentropy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790843"/>
            <a:ext cx="12384931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Training Parameters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3695410"/>
            <a:ext cx="12162922" cy="454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Transfer Learning Approach</a:t>
            </a:r>
          </a:p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Base Model: MobileNet pre-trained on ImageNet</a:t>
            </a:r>
          </a:p>
          <a:p>
            <a:pPr algn="l" marL="928366" indent="-464183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Lightweight architecture suitable for mobile deployment</a:t>
            </a:r>
          </a:p>
          <a:p>
            <a:pPr algn="l" marL="928366" indent="-464183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Effic</a:t>
            </a: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ient feature extraction capabilities</a:t>
            </a:r>
          </a:p>
          <a:p>
            <a:pPr algn="l" marL="928366" indent="-464183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Input shape: (48, 48, 3)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809893"/>
            <a:ext cx="14335802" cy="1526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60"/>
              </a:lnSpc>
            </a:pPr>
            <a:r>
              <a:rPr lang="en-US" sz="8900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MODEL ARCHITECTURE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760" r="0" b="-7629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47806" y="371365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47806" y="429819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47806" y="4904179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47806" y="5510162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47806" y="6116145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7"/>
                </a:lnTo>
                <a:lnTo>
                  <a:pt x="0" y="391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7244" y="1028700"/>
            <a:ext cx="15302061" cy="8724544"/>
          </a:xfrm>
          <a:custGeom>
            <a:avLst/>
            <a:gdLst/>
            <a:ahLst/>
            <a:cxnLst/>
            <a:rect r="r" b="b" t="t" l="l"/>
            <a:pathLst>
              <a:path h="8724544" w="15302061">
                <a:moveTo>
                  <a:pt x="0" y="0"/>
                </a:moveTo>
                <a:lnTo>
                  <a:pt x="15302062" y="0"/>
                </a:lnTo>
                <a:lnTo>
                  <a:pt x="15302062" y="8724544"/>
                </a:lnTo>
                <a:lnTo>
                  <a:pt x="0" y="872454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191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07244" y="1016476"/>
            <a:ext cx="15302061" cy="8229600"/>
            <a:chOff x="0" y="0"/>
            <a:chExt cx="4030173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0173" cy="2167467"/>
            </a:xfrm>
            <a:custGeom>
              <a:avLst/>
              <a:gdLst/>
              <a:ahLst/>
              <a:cxnLst/>
              <a:rect r="r" b="b" t="t" l="l"/>
              <a:pathLst>
                <a:path h="2167467" w="4030173">
                  <a:moveTo>
                    <a:pt x="25803" y="0"/>
                  </a:moveTo>
                  <a:lnTo>
                    <a:pt x="4004370" y="0"/>
                  </a:lnTo>
                  <a:cubicBezTo>
                    <a:pt x="4018620" y="0"/>
                    <a:pt x="4030173" y="11552"/>
                    <a:pt x="4030173" y="25803"/>
                  </a:cubicBezTo>
                  <a:lnTo>
                    <a:pt x="4030173" y="2141664"/>
                  </a:lnTo>
                  <a:cubicBezTo>
                    <a:pt x="4030173" y="2155914"/>
                    <a:pt x="4018620" y="2167467"/>
                    <a:pt x="4004370" y="2167467"/>
                  </a:cubicBezTo>
                  <a:lnTo>
                    <a:pt x="25803" y="2167467"/>
                  </a:lnTo>
                  <a:cubicBezTo>
                    <a:pt x="18960" y="2167467"/>
                    <a:pt x="12396" y="2164748"/>
                    <a:pt x="7558" y="2159909"/>
                  </a:cubicBezTo>
                  <a:cubicBezTo>
                    <a:pt x="2719" y="2155070"/>
                    <a:pt x="0" y="2148507"/>
                    <a:pt x="0" y="2141664"/>
                  </a:cubicBezTo>
                  <a:lnTo>
                    <a:pt x="0" y="25803"/>
                  </a:lnTo>
                  <a:cubicBezTo>
                    <a:pt x="0" y="11552"/>
                    <a:pt x="11552" y="0"/>
                    <a:pt x="258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03017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694146" y="-382584"/>
            <a:ext cx="7484732" cy="10815624"/>
          </a:xfrm>
          <a:custGeom>
            <a:avLst/>
            <a:gdLst/>
            <a:ahLst/>
            <a:cxnLst/>
            <a:rect r="r" b="b" t="t" l="l"/>
            <a:pathLst>
              <a:path h="10815624" w="7484732">
                <a:moveTo>
                  <a:pt x="0" y="0"/>
                </a:moveTo>
                <a:lnTo>
                  <a:pt x="7484732" y="0"/>
                </a:lnTo>
                <a:lnTo>
                  <a:pt x="7484732" y="10815624"/>
                </a:lnTo>
                <a:lnTo>
                  <a:pt x="0" y="108156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905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8737" y="6734101"/>
            <a:ext cx="2989619" cy="2657886"/>
          </a:xfrm>
          <a:custGeom>
            <a:avLst/>
            <a:gdLst/>
            <a:ahLst/>
            <a:cxnLst/>
            <a:rect r="r" b="b" t="t" l="l"/>
            <a:pathLst>
              <a:path h="2657886" w="2989619">
                <a:moveTo>
                  <a:pt x="0" y="0"/>
                </a:moveTo>
                <a:lnTo>
                  <a:pt x="2989619" y="0"/>
                </a:lnTo>
                <a:lnTo>
                  <a:pt x="2989619" y="2657887"/>
                </a:lnTo>
                <a:lnTo>
                  <a:pt x="0" y="265788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0827" t="-30739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47806" y="3107676"/>
            <a:ext cx="1369610" cy="391317"/>
          </a:xfrm>
          <a:custGeom>
            <a:avLst/>
            <a:gdLst/>
            <a:ahLst/>
            <a:cxnLst/>
            <a:rect r="r" b="b" t="t" l="l"/>
            <a:pathLst>
              <a:path h="391317" w="1369610">
                <a:moveTo>
                  <a:pt x="0" y="0"/>
                </a:moveTo>
                <a:lnTo>
                  <a:pt x="1369611" y="0"/>
                </a:lnTo>
                <a:lnTo>
                  <a:pt x="1369611" y="391318"/>
                </a:lnTo>
                <a:lnTo>
                  <a:pt x="0" y="39131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70625" y="3714460"/>
            <a:ext cx="12347722" cy="476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Feature Extraction: Used MobileNet layers up to layer -14</a:t>
            </a:r>
          </a:p>
          <a:p>
            <a:pPr algn="l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Custom Head: Added GlobalMaxPool2D followed by Dense layer</a:t>
            </a:r>
          </a:p>
          <a:p>
            <a:pPr algn="l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Output Layer: 4-neuron Dense layer with softmax activation</a:t>
            </a:r>
          </a:p>
          <a:p>
            <a:pPr algn="l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Frozen Layers: First 15 layers </a:t>
            </a: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froz</a:t>
            </a:r>
            <a:r>
              <a:rPr lang="en-US" sz="3899">
                <a:solidFill>
                  <a:srgbClr val="26348B"/>
                </a:solidFill>
                <a:latin typeface="Dekko"/>
                <a:ea typeface="Dekko"/>
                <a:cs typeface="Dekko"/>
                <a:sym typeface="Dekko"/>
              </a:rPr>
              <a:t>en to preserve pre-trained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23498" y="1809893"/>
            <a:ext cx="14335802" cy="1526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60"/>
              </a:lnSpc>
            </a:pPr>
            <a:r>
              <a:rPr lang="en-US" sz="8900">
                <a:solidFill>
                  <a:srgbClr val="FBCFB5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Model Modifications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DAGp-Z2HFwo</dc:identifier>
  <dcterms:modified xsi:type="dcterms:W3CDTF">2011-08-01T06:04:30Z</dcterms:modified>
  <cp:revision>1</cp:revision>
  <dc:title>facial recognition</dc:title>
</cp:coreProperties>
</file>