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8" r:id="rId4"/>
    <p:sldId id="258" r:id="rId5"/>
    <p:sldId id="264" r:id="rId6"/>
    <p:sldId id="275" r:id="rId7"/>
    <p:sldId id="276" r:id="rId8"/>
    <p:sldId id="265" r:id="rId9"/>
    <p:sldId id="279" r:id="rId10"/>
    <p:sldId id="277" r:id="rId11"/>
    <p:sldId id="266" r:id="rId12"/>
    <p:sldId id="280" r:id="rId13"/>
    <p:sldId id="278" r:id="rId14"/>
    <p:sldId id="281" r:id="rId15"/>
    <p:sldId id="267" r:id="rId16"/>
    <p:sldId id="268" r:id="rId17"/>
    <p:sldId id="282" r:id="rId18"/>
    <p:sldId id="283" r:id="rId19"/>
    <p:sldId id="269" r:id="rId20"/>
    <p:sldId id="284" r:id="rId21"/>
    <p:sldId id="285" r:id="rId22"/>
    <p:sldId id="270" r:id="rId23"/>
    <p:sldId id="286" r:id="rId24"/>
    <p:sldId id="271" r:id="rId25"/>
    <p:sldId id="287" r:id="rId26"/>
    <p:sldId id="272" r:id="rId27"/>
    <p:sldId id="274" r:id="rId28"/>
    <p:sldId id="262" r:id="rId29"/>
    <p:sldId id="26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86405" autoAdjust="0"/>
  </p:normalViewPr>
  <p:slideViewPr>
    <p:cSldViewPr snapToGrid="0" snapToObjects="1">
      <p:cViewPr varScale="1">
        <p:scale>
          <a:sx n="59" d="100"/>
          <a:sy n="59" d="100"/>
        </p:scale>
        <p:origin x="121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90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ED1C5C-C6D2-475C-B154-BB05128626D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6647CC-2F7D-49FB-A639-C6CC9CD073AA}">
      <dgm:prSet/>
      <dgm:spPr/>
      <dgm:t>
        <a:bodyPr/>
        <a:lstStyle/>
        <a:p>
          <a:r>
            <a:rPr lang="en-US" dirty="0"/>
            <a:t>The data for this analysis was gathered from various transportation and traffic monitoring sources, including:</a:t>
          </a:r>
        </a:p>
      </dgm:t>
    </dgm:pt>
    <dgm:pt modelId="{DB3CE59E-E0CC-4AB7-B010-6209B0FDDBDC}" type="parTrans" cxnId="{402C7FFB-6DAC-4694-B489-71CF21F02853}">
      <dgm:prSet/>
      <dgm:spPr/>
      <dgm:t>
        <a:bodyPr/>
        <a:lstStyle/>
        <a:p>
          <a:endParaRPr lang="en-US"/>
        </a:p>
      </dgm:t>
    </dgm:pt>
    <dgm:pt modelId="{87A5BEE6-66D3-4F16-BA4E-B5F2B42A6281}" type="sibTrans" cxnId="{402C7FFB-6DAC-4694-B489-71CF21F02853}">
      <dgm:prSet/>
      <dgm:spPr/>
      <dgm:t>
        <a:bodyPr/>
        <a:lstStyle/>
        <a:p>
          <a:endParaRPr lang="en-US"/>
        </a:p>
      </dgm:t>
    </dgm:pt>
    <dgm:pt modelId="{4F953632-3DD0-48FC-8296-5B3E923043A0}">
      <dgm:prSet/>
      <dgm:spPr/>
      <dgm:t>
        <a:bodyPr/>
        <a:lstStyle/>
        <a:p>
          <a:r>
            <a:rPr lang="en-US" b="1" dirty="0"/>
            <a:t>Traffic Monitoring Systems</a:t>
          </a:r>
          <a:r>
            <a:rPr lang="en-US" dirty="0"/>
            <a:t>: Data on traffic volume, congestion levels, and accident reports were collected from highway sensors and surveillance cameras.</a:t>
          </a:r>
        </a:p>
      </dgm:t>
    </dgm:pt>
    <dgm:pt modelId="{54398704-E4C7-48DD-BE9B-01ADF778C4D7}" type="parTrans" cxnId="{F9A2B267-178E-4262-9332-1B9D3E41ED35}">
      <dgm:prSet/>
      <dgm:spPr/>
      <dgm:t>
        <a:bodyPr/>
        <a:lstStyle/>
        <a:p>
          <a:endParaRPr lang="en-US"/>
        </a:p>
      </dgm:t>
    </dgm:pt>
    <dgm:pt modelId="{C24563A8-5A65-412C-BBA2-00EA469F4F1E}" type="sibTrans" cxnId="{F9A2B267-178E-4262-9332-1B9D3E41ED35}">
      <dgm:prSet/>
      <dgm:spPr/>
      <dgm:t>
        <a:bodyPr/>
        <a:lstStyle/>
        <a:p>
          <a:endParaRPr lang="en-US"/>
        </a:p>
      </dgm:t>
    </dgm:pt>
    <dgm:pt modelId="{EA7B276D-ECB7-45CB-9E81-8E7A0FDAB22D}">
      <dgm:prSet/>
      <dgm:spPr/>
      <dgm:t>
        <a:bodyPr/>
        <a:lstStyle/>
        <a:p>
          <a:r>
            <a:rPr lang="en-US" b="1"/>
            <a:t>Government &amp; Public Safety Reports</a:t>
          </a:r>
          <a:r>
            <a:rPr lang="en-US"/>
            <a:t>: Official reports provided insights into road accidents, fatalities, and injuries categorized by time of day.</a:t>
          </a:r>
        </a:p>
      </dgm:t>
    </dgm:pt>
    <dgm:pt modelId="{296886BC-29CA-426D-8FF2-6440A66CDC92}" type="parTrans" cxnId="{1E817850-4016-4B67-A5C6-B02E6648EFFB}">
      <dgm:prSet/>
      <dgm:spPr/>
      <dgm:t>
        <a:bodyPr/>
        <a:lstStyle/>
        <a:p>
          <a:endParaRPr lang="en-US"/>
        </a:p>
      </dgm:t>
    </dgm:pt>
    <dgm:pt modelId="{3267DD7B-5625-40E3-88D5-E14C43195E12}" type="sibTrans" cxnId="{1E817850-4016-4B67-A5C6-B02E6648EFFB}">
      <dgm:prSet/>
      <dgm:spPr/>
      <dgm:t>
        <a:bodyPr/>
        <a:lstStyle/>
        <a:p>
          <a:endParaRPr lang="en-US"/>
        </a:p>
      </dgm:t>
    </dgm:pt>
    <dgm:pt modelId="{BDB7732A-7A76-45B7-9841-FA6A4BB177A5}">
      <dgm:prSet/>
      <dgm:spPr/>
      <dgm:t>
        <a:bodyPr/>
        <a:lstStyle/>
        <a:p>
          <a:r>
            <a:rPr lang="en-US" b="1"/>
            <a:t>Weather Data Sources</a:t>
          </a:r>
          <a:r>
            <a:rPr lang="en-US"/>
            <a:t>: Weather conditions affecting traffic patterns were considered, incorporating factors like precipitation, visibility, and temperature.</a:t>
          </a:r>
        </a:p>
      </dgm:t>
    </dgm:pt>
    <dgm:pt modelId="{F34FB54B-DCAC-4B84-B796-D69EE668BB19}" type="parTrans" cxnId="{DC7CE339-CFEA-47A4-8FD6-A52E56CCCC87}">
      <dgm:prSet/>
      <dgm:spPr/>
      <dgm:t>
        <a:bodyPr/>
        <a:lstStyle/>
        <a:p>
          <a:endParaRPr lang="en-US"/>
        </a:p>
      </dgm:t>
    </dgm:pt>
    <dgm:pt modelId="{6478BDBD-1814-41E9-82B0-E946948EAAB1}" type="sibTrans" cxnId="{DC7CE339-CFEA-47A4-8FD6-A52E56CCCC87}">
      <dgm:prSet/>
      <dgm:spPr/>
      <dgm:t>
        <a:bodyPr/>
        <a:lstStyle/>
        <a:p>
          <a:endParaRPr lang="en-US"/>
        </a:p>
      </dgm:t>
    </dgm:pt>
    <dgm:pt modelId="{D665EF06-0F70-42A3-A456-6C63F99F4F53}">
      <dgm:prSet/>
      <dgm:spPr/>
      <dgm:t>
        <a:bodyPr/>
        <a:lstStyle/>
        <a:p>
          <a:r>
            <a:rPr lang="en-US" b="1"/>
            <a:t>GPS &amp; Navigation Services</a:t>
          </a:r>
          <a:r>
            <a:rPr lang="en-US"/>
            <a:t>: Aggregated data from GPS providers helped analyze travel time variations and peak traffic hours.</a:t>
          </a:r>
        </a:p>
      </dgm:t>
    </dgm:pt>
    <dgm:pt modelId="{54A3D6FD-E570-4E2E-A730-18266D844D36}" type="parTrans" cxnId="{24ECE452-AF71-442C-9B26-1CCF74FB3680}">
      <dgm:prSet/>
      <dgm:spPr/>
      <dgm:t>
        <a:bodyPr/>
        <a:lstStyle/>
        <a:p>
          <a:endParaRPr lang="en-US"/>
        </a:p>
      </dgm:t>
    </dgm:pt>
    <dgm:pt modelId="{DD3593EE-C342-4223-AF8B-7A2AA7510F5F}" type="sibTrans" cxnId="{24ECE452-AF71-442C-9B26-1CCF74FB3680}">
      <dgm:prSet/>
      <dgm:spPr/>
      <dgm:t>
        <a:bodyPr/>
        <a:lstStyle/>
        <a:p>
          <a:endParaRPr lang="en-US"/>
        </a:p>
      </dgm:t>
    </dgm:pt>
    <dgm:pt modelId="{9959EBB3-11F0-4CDA-869C-4BCB064A4385}" type="pres">
      <dgm:prSet presAssocID="{15ED1C5C-C6D2-475C-B154-BB05128626D2}" presName="vert0" presStyleCnt="0">
        <dgm:presLayoutVars>
          <dgm:dir/>
          <dgm:animOne val="branch"/>
          <dgm:animLvl val="lvl"/>
        </dgm:presLayoutVars>
      </dgm:prSet>
      <dgm:spPr/>
    </dgm:pt>
    <dgm:pt modelId="{CAA18200-019B-4D20-8147-D702C2ED4629}" type="pres">
      <dgm:prSet presAssocID="{916647CC-2F7D-49FB-A639-C6CC9CD073AA}" presName="thickLine" presStyleLbl="alignNode1" presStyleIdx="0" presStyleCnt="5"/>
      <dgm:spPr/>
    </dgm:pt>
    <dgm:pt modelId="{376E0178-1428-46CD-8DC0-ED0F56481DF7}" type="pres">
      <dgm:prSet presAssocID="{916647CC-2F7D-49FB-A639-C6CC9CD073AA}" presName="horz1" presStyleCnt="0"/>
      <dgm:spPr/>
    </dgm:pt>
    <dgm:pt modelId="{497BD947-9939-4EEE-B5B2-7DAE54138C76}" type="pres">
      <dgm:prSet presAssocID="{916647CC-2F7D-49FB-A639-C6CC9CD073AA}" presName="tx1" presStyleLbl="revTx" presStyleIdx="0" presStyleCnt="5"/>
      <dgm:spPr/>
    </dgm:pt>
    <dgm:pt modelId="{B8F628B1-108D-481C-A55E-03A27E51E548}" type="pres">
      <dgm:prSet presAssocID="{916647CC-2F7D-49FB-A639-C6CC9CD073AA}" presName="vert1" presStyleCnt="0"/>
      <dgm:spPr/>
    </dgm:pt>
    <dgm:pt modelId="{EAEEB1EA-7953-43DB-9672-97BA81BE26AD}" type="pres">
      <dgm:prSet presAssocID="{4F953632-3DD0-48FC-8296-5B3E923043A0}" presName="thickLine" presStyleLbl="alignNode1" presStyleIdx="1" presStyleCnt="5"/>
      <dgm:spPr/>
    </dgm:pt>
    <dgm:pt modelId="{820DBB88-3067-45B3-B52E-4D07B26D490C}" type="pres">
      <dgm:prSet presAssocID="{4F953632-3DD0-48FC-8296-5B3E923043A0}" presName="horz1" presStyleCnt="0"/>
      <dgm:spPr/>
    </dgm:pt>
    <dgm:pt modelId="{47C03FE1-B486-4116-81AB-127508284F2D}" type="pres">
      <dgm:prSet presAssocID="{4F953632-3DD0-48FC-8296-5B3E923043A0}" presName="tx1" presStyleLbl="revTx" presStyleIdx="1" presStyleCnt="5"/>
      <dgm:spPr/>
    </dgm:pt>
    <dgm:pt modelId="{F299776B-47F7-4C5D-B0A3-9BE5D3844A73}" type="pres">
      <dgm:prSet presAssocID="{4F953632-3DD0-48FC-8296-5B3E923043A0}" presName="vert1" presStyleCnt="0"/>
      <dgm:spPr/>
    </dgm:pt>
    <dgm:pt modelId="{C627F8B9-DC92-485D-949C-44527AC886EE}" type="pres">
      <dgm:prSet presAssocID="{EA7B276D-ECB7-45CB-9E81-8E7A0FDAB22D}" presName="thickLine" presStyleLbl="alignNode1" presStyleIdx="2" presStyleCnt="5"/>
      <dgm:spPr/>
    </dgm:pt>
    <dgm:pt modelId="{B698DE5D-2DA9-4549-B2A4-E8B99CE9BA63}" type="pres">
      <dgm:prSet presAssocID="{EA7B276D-ECB7-45CB-9E81-8E7A0FDAB22D}" presName="horz1" presStyleCnt="0"/>
      <dgm:spPr/>
    </dgm:pt>
    <dgm:pt modelId="{A24D4392-D20D-4A50-9062-34BE4727B908}" type="pres">
      <dgm:prSet presAssocID="{EA7B276D-ECB7-45CB-9E81-8E7A0FDAB22D}" presName="tx1" presStyleLbl="revTx" presStyleIdx="2" presStyleCnt="5"/>
      <dgm:spPr/>
    </dgm:pt>
    <dgm:pt modelId="{7BD3FC74-CCC7-4763-AEA4-248A16D454F8}" type="pres">
      <dgm:prSet presAssocID="{EA7B276D-ECB7-45CB-9E81-8E7A0FDAB22D}" presName="vert1" presStyleCnt="0"/>
      <dgm:spPr/>
    </dgm:pt>
    <dgm:pt modelId="{330A5FB4-6CE9-4B6B-ABD4-6D6C69A8D836}" type="pres">
      <dgm:prSet presAssocID="{BDB7732A-7A76-45B7-9841-FA6A4BB177A5}" presName="thickLine" presStyleLbl="alignNode1" presStyleIdx="3" presStyleCnt="5"/>
      <dgm:spPr/>
    </dgm:pt>
    <dgm:pt modelId="{0BF501EF-B71C-40A3-B76A-A4DBEA966579}" type="pres">
      <dgm:prSet presAssocID="{BDB7732A-7A76-45B7-9841-FA6A4BB177A5}" presName="horz1" presStyleCnt="0"/>
      <dgm:spPr/>
    </dgm:pt>
    <dgm:pt modelId="{7750D18C-8D50-4C3A-B12E-757AE875C2FE}" type="pres">
      <dgm:prSet presAssocID="{BDB7732A-7A76-45B7-9841-FA6A4BB177A5}" presName="tx1" presStyleLbl="revTx" presStyleIdx="3" presStyleCnt="5"/>
      <dgm:spPr/>
    </dgm:pt>
    <dgm:pt modelId="{3D5ED81F-5E54-4B7B-8A4F-B45F97D6FB84}" type="pres">
      <dgm:prSet presAssocID="{BDB7732A-7A76-45B7-9841-FA6A4BB177A5}" presName="vert1" presStyleCnt="0"/>
      <dgm:spPr/>
    </dgm:pt>
    <dgm:pt modelId="{134BB423-869D-457F-B942-BA43383E0B4B}" type="pres">
      <dgm:prSet presAssocID="{D665EF06-0F70-42A3-A456-6C63F99F4F53}" presName="thickLine" presStyleLbl="alignNode1" presStyleIdx="4" presStyleCnt="5"/>
      <dgm:spPr/>
    </dgm:pt>
    <dgm:pt modelId="{3ABE1AC4-7485-45D6-8DFF-331D3B72D817}" type="pres">
      <dgm:prSet presAssocID="{D665EF06-0F70-42A3-A456-6C63F99F4F53}" presName="horz1" presStyleCnt="0"/>
      <dgm:spPr/>
    </dgm:pt>
    <dgm:pt modelId="{BE31DE6B-AE9C-4536-AACE-2E012D10A002}" type="pres">
      <dgm:prSet presAssocID="{D665EF06-0F70-42A3-A456-6C63F99F4F53}" presName="tx1" presStyleLbl="revTx" presStyleIdx="4" presStyleCnt="5"/>
      <dgm:spPr/>
    </dgm:pt>
    <dgm:pt modelId="{C2BEC4DA-8FC0-4DA3-B4FD-C0ACEB191E20}" type="pres">
      <dgm:prSet presAssocID="{D665EF06-0F70-42A3-A456-6C63F99F4F53}" presName="vert1" presStyleCnt="0"/>
      <dgm:spPr/>
    </dgm:pt>
  </dgm:ptLst>
  <dgm:cxnLst>
    <dgm:cxn modelId="{FDDE6931-DC7E-4BA7-93C0-D23F864F1D05}" type="presOf" srcId="{EA7B276D-ECB7-45CB-9E81-8E7A0FDAB22D}" destId="{A24D4392-D20D-4A50-9062-34BE4727B908}" srcOrd="0" destOrd="0" presId="urn:microsoft.com/office/officeart/2008/layout/LinedList"/>
    <dgm:cxn modelId="{55AB5A35-638E-4F71-9CBD-05714D5B7016}" type="presOf" srcId="{15ED1C5C-C6D2-475C-B154-BB05128626D2}" destId="{9959EBB3-11F0-4CDA-869C-4BCB064A4385}" srcOrd="0" destOrd="0" presId="urn:microsoft.com/office/officeart/2008/layout/LinedList"/>
    <dgm:cxn modelId="{DC7CE339-CFEA-47A4-8FD6-A52E56CCCC87}" srcId="{15ED1C5C-C6D2-475C-B154-BB05128626D2}" destId="{BDB7732A-7A76-45B7-9841-FA6A4BB177A5}" srcOrd="3" destOrd="0" parTransId="{F34FB54B-DCAC-4B84-B796-D69EE668BB19}" sibTransId="{6478BDBD-1814-41E9-82B0-E946948EAAB1}"/>
    <dgm:cxn modelId="{9B3A2362-C5D4-473E-ADF4-39297F6D9F93}" type="presOf" srcId="{4F953632-3DD0-48FC-8296-5B3E923043A0}" destId="{47C03FE1-B486-4116-81AB-127508284F2D}" srcOrd="0" destOrd="0" presId="urn:microsoft.com/office/officeart/2008/layout/LinedList"/>
    <dgm:cxn modelId="{F9A2B267-178E-4262-9332-1B9D3E41ED35}" srcId="{15ED1C5C-C6D2-475C-B154-BB05128626D2}" destId="{4F953632-3DD0-48FC-8296-5B3E923043A0}" srcOrd="1" destOrd="0" parTransId="{54398704-E4C7-48DD-BE9B-01ADF778C4D7}" sibTransId="{C24563A8-5A65-412C-BBA2-00EA469F4F1E}"/>
    <dgm:cxn modelId="{AB280C48-8D7F-483F-B109-03F993FE8443}" type="presOf" srcId="{BDB7732A-7A76-45B7-9841-FA6A4BB177A5}" destId="{7750D18C-8D50-4C3A-B12E-757AE875C2FE}" srcOrd="0" destOrd="0" presId="urn:microsoft.com/office/officeart/2008/layout/LinedList"/>
    <dgm:cxn modelId="{1E817850-4016-4B67-A5C6-B02E6648EFFB}" srcId="{15ED1C5C-C6D2-475C-B154-BB05128626D2}" destId="{EA7B276D-ECB7-45CB-9E81-8E7A0FDAB22D}" srcOrd="2" destOrd="0" parTransId="{296886BC-29CA-426D-8FF2-6440A66CDC92}" sibTransId="{3267DD7B-5625-40E3-88D5-E14C43195E12}"/>
    <dgm:cxn modelId="{24ECE452-AF71-442C-9B26-1CCF74FB3680}" srcId="{15ED1C5C-C6D2-475C-B154-BB05128626D2}" destId="{D665EF06-0F70-42A3-A456-6C63F99F4F53}" srcOrd="4" destOrd="0" parTransId="{54A3D6FD-E570-4E2E-A730-18266D844D36}" sibTransId="{DD3593EE-C342-4223-AF8B-7A2AA7510F5F}"/>
    <dgm:cxn modelId="{54357FEF-F7AE-4D4A-87D9-09D6B1262EC5}" type="presOf" srcId="{D665EF06-0F70-42A3-A456-6C63F99F4F53}" destId="{BE31DE6B-AE9C-4536-AACE-2E012D10A002}" srcOrd="0" destOrd="0" presId="urn:microsoft.com/office/officeart/2008/layout/LinedList"/>
    <dgm:cxn modelId="{69E7C2F8-FE07-4E2F-A832-B6C73A3A8696}" type="presOf" srcId="{916647CC-2F7D-49FB-A639-C6CC9CD073AA}" destId="{497BD947-9939-4EEE-B5B2-7DAE54138C76}" srcOrd="0" destOrd="0" presId="urn:microsoft.com/office/officeart/2008/layout/LinedList"/>
    <dgm:cxn modelId="{402C7FFB-6DAC-4694-B489-71CF21F02853}" srcId="{15ED1C5C-C6D2-475C-B154-BB05128626D2}" destId="{916647CC-2F7D-49FB-A639-C6CC9CD073AA}" srcOrd="0" destOrd="0" parTransId="{DB3CE59E-E0CC-4AB7-B010-6209B0FDDBDC}" sibTransId="{87A5BEE6-66D3-4F16-BA4E-B5F2B42A6281}"/>
    <dgm:cxn modelId="{4DBB8109-DC8F-4A68-96D9-85B16F35C3CF}" type="presParOf" srcId="{9959EBB3-11F0-4CDA-869C-4BCB064A4385}" destId="{CAA18200-019B-4D20-8147-D702C2ED4629}" srcOrd="0" destOrd="0" presId="urn:microsoft.com/office/officeart/2008/layout/LinedList"/>
    <dgm:cxn modelId="{2C996E3D-8EBF-4A18-B4F8-1000D8E307D5}" type="presParOf" srcId="{9959EBB3-11F0-4CDA-869C-4BCB064A4385}" destId="{376E0178-1428-46CD-8DC0-ED0F56481DF7}" srcOrd="1" destOrd="0" presId="urn:microsoft.com/office/officeart/2008/layout/LinedList"/>
    <dgm:cxn modelId="{DFB72B69-3B57-447D-8603-E997BB42DF18}" type="presParOf" srcId="{376E0178-1428-46CD-8DC0-ED0F56481DF7}" destId="{497BD947-9939-4EEE-B5B2-7DAE54138C76}" srcOrd="0" destOrd="0" presId="urn:microsoft.com/office/officeart/2008/layout/LinedList"/>
    <dgm:cxn modelId="{4A8BECA0-DEFF-488F-81F4-ED5BCC92024D}" type="presParOf" srcId="{376E0178-1428-46CD-8DC0-ED0F56481DF7}" destId="{B8F628B1-108D-481C-A55E-03A27E51E548}" srcOrd="1" destOrd="0" presId="urn:microsoft.com/office/officeart/2008/layout/LinedList"/>
    <dgm:cxn modelId="{BAB3935B-2AD1-4073-ACFA-C1A0718BEDA6}" type="presParOf" srcId="{9959EBB3-11F0-4CDA-869C-4BCB064A4385}" destId="{EAEEB1EA-7953-43DB-9672-97BA81BE26AD}" srcOrd="2" destOrd="0" presId="urn:microsoft.com/office/officeart/2008/layout/LinedList"/>
    <dgm:cxn modelId="{9800C745-D225-48D1-8A3B-5DCE1BB6E119}" type="presParOf" srcId="{9959EBB3-11F0-4CDA-869C-4BCB064A4385}" destId="{820DBB88-3067-45B3-B52E-4D07B26D490C}" srcOrd="3" destOrd="0" presId="urn:microsoft.com/office/officeart/2008/layout/LinedList"/>
    <dgm:cxn modelId="{C4DB78D5-30D3-4A10-976B-EAF496AB7CC8}" type="presParOf" srcId="{820DBB88-3067-45B3-B52E-4D07B26D490C}" destId="{47C03FE1-B486-4116-81AB-127508284F2D}" srcOrd="0" destOrd="0" presId="urn:microsoft.com/office/officeart/2008/layout/LinedList"/>
    <dgm:cxn modelId="{B45ACBEE-F0DE-4D20-BD88-0DDEFB37375D}" type="presParOf" srcId="{820DBB88-3067-45B3-B52E-4D07B26D490C}" destId="{F299776B-47F7-4C5D-B0A3-9BE5D3844A73}" srcOrd="1" destOrd="0" presId="urn:microsoft.com/office/officeart/2008/layout/LinedList"/>
    <dgm:cxn modelId="{EF2EAC00-6D6A-44EB-9CAD-4F46CF0638D8}" type="presParOf" srcId="{9959EBB3-11F0-4CDA-869C-4BCB064A4385}" destId="{C627F8B9-DC92-485D-949C-44527AC886EE}" srcOrd="4" destOrd="0" presId="urn:microsoft.com/office/officeart/2008/layout/LinedList"/>
    <dgm:cxn modelId="{FE88E94C-C398-4376-AF4A-614983E38B17}" type="presParOf" srcId="{9959EBB3-11F0-4CDA-869C-4BCB064A4385}" destId="{B698DE5D-2DA9-4549-B2A4-E8B99CE9BA63}" srcOrd="5" destOrd="0" presId="urn:microsoft.com/office/officeart/2008/layout/LinedList"/>
    <dgm:cxn modelId="{99259319-B496-4613-A66E-83022042C020}" type="presParOf" srcId="{B698DE5D-2DA9-4549-B2A4-E8B99CE9BA63}" destId="{A24D4392-D20D-4A50-9062-34BE4727B908}" srcOrd="0" destOrd="0" presId="urn:microsoft.com/office/officeart/2008/layout/LinedList"/>
    <dgm:cxn modelId="{3DC514D1-80CC-404B-B723-7CD3F00DF6D7}" type="presParOf" srcId="{B698DE5D-2DA9-4549-B2A4-E8B99CE9BA63}" destId="{7BD3FC74-CCC7-4763-AEA4-248A16D454F8}" srcOrd="1" destOrd="0" presId="urn:microsoft.com/office/officeart/2008/layout/LinedList"/>
    <dgm:cxn modelId="{0D8A8BF3-9FEE-481A-8895-28056F3F2DB5}" type="presParOf" srcId="{9959EBB3-11F0-4CDA-869C-4BCB064A4385}" destId="{330A5FB4-6CE9-4B6B-ABD4-6D6C69A8D836}" srcOrd="6" destOrd="0" presId="urn:microsoft.com/office/officeart/2008/layout/LinedList"/>
    <dgm:cxn modelId="{F4BEE5E1-5231-4E88-BB76-12262EAB947F}" type="presParOf" srcId="{9959EBB3-11F0-4CDA-869C-4BCB064A4385}" destId="{0BF501EF-B71C-40A3-B76A-A4DBEA966579}" srcOrd="7" destOrd="0" presId="urn:microsoft.com/office/officeart/2008/layout/LinedList"/>
    <dgm:cxn modelId="{5482CCCD-D863-429C-BFFE-7DA4E14DA1A2}" type="presParOf" srcId="{0BF501EF-B71C-40A3-B76A-A4DBEA966579}" destId="{7750D18C-8D50-4C3A-B12E-757AE875C2FE}" srcOrd="0" destOrd="0" presId="urn:microsoft.com/office/officeart/2008/layout/LinedList"/>
    <dgm:cxn modelId="{A0A06AC3-78B0-457D-97BF-B6DDF97E5FA8}" type="presParOf" srcId="{0BF501EF-B71C-40A3-B76A-A4DBEA966579}" destId="{3D5ED81F-5E54-4B7B-8A4F-B45F97D6FB84}" srcOrd="1" destOrd="0" presId="urn:microsoft.com/office/officeart/2008/layout/LinedList"/>
    <dgm:cxn modelId="{C718FD95-7030-4CD4-9EA9-EC0CB47873D2}" type="presParOf" srcId="{9959EBB3-11F0-4CDA-869C-4BCB064A4385}" destId="{134BB423-869D-457F-B942-BA43383E0B4B}" srcOrd="8" destOrd="0" presId="urn:microsoft.com/office/officeart/2008/layout/LinedList"/>
    <dgm:cxn modelId="{9E2FF181-9DA0-4ACF-8582-F5A5F933F8EA}" type="presParOf" srcId="{9959EBB3-11F0-4CDA-869C-4BCB064A4385}" destId="{3ABE1AC4-7485-45D6-8DFF-331D3B72D817}" srcOrd="9" destOrd="0" presId="urn:microsoft.com/office/officeart/2008/layout/LinedList"/>
    <dgm:cxn modelId="{318C65BD-E646-4B72-AE0A-A42120085F1A}" type="presParOf" srcId="{3ABE1AC4-7485-45D6-8DFF-331D3B72D817}" destId="{BE31DE6B-AE9C-4536-AACE-2E012D10A002}" srcOrd="0" destOrd="0" presId="urn:microsoft.com/office/officeart/2008/layout/LinedList"/>
    <dgm:cxn modelId="{2D61A109-0149-4309-AD74-132524C23C5F}" type="presParOf" srcId="{3ABE1AC4-7485-45D6-8DFF-331D3B72D817}" destId="{C2BEC4DA-8FC0-4DA3-B4FD-C0ACEB191E2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18200-019B-4D20-8147-D702C2ED4629}">
      <dsp:nvSpPr>
        <dsp:cNvPr id="0" name=""/>
        <dsp:cNvSpPr/>
      </dsp:nvSpPr>
      <dsp:spPr>
        <a:xfrm>
          <a:off x="0" y="561"/>
          <a:ext cx="80292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BD947-9939-4EEE-B5B2-7DAE54138C76}">
      <dsp:nvSpPr>
        <dsp:cNvPr id="0" name=""/>
        <dsp:cNvSpPr/>
      </dsp:nvSpPr>
      <dsp:spPr>
        <a:xfrm>
          <a:off x="0" y="561"/>
          <a:ext cx="8029281" cy="920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data for this analysis was gathered from various transportation and traffic monitoring sources, including:</a:t>
          </a:r>
        </a:p>
      </dsp:txBody>
      <dsp:txXfrm>
        <a:off x="0" y="561"/>
        <a:ext cx="8029281" cy="920271"/>
      </dsp:txXfrm>
    </dsp:sp>
    <dsp:sp modelId="{EAEEB1EA-7953-43DB-9672-97BA81BE26AD}">
      <dsp:nvSpPr>
        <dsp:cNvPr id="0" name=""/>
        <dsp:cNvSpPr/>
      </dsp:nvSpPr>
      <dsp:spPr>
        <a:xfrm>
          <a:off x="0" y="920833"/>
          <a:ext cx="80292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03FE1-B486-4116-81AB-127508284F2D}">
      <dsp:nvSpPr>
        <dsp:cNvPr id="0" name=""/>
        <dsp:cNvSpPr/>
      </dsp:nvSpPr>
      <dsp:spPr>
        <a:xfrm>
          <a:off x="0" y="920833"/>
          <a:ext cx="8029281" cy="920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Traffic Monitoring Systems</a:t>
          </a:r>
          <a:r>
            <a:rPr lang="en-US" sz="1900" kern="1200" dirty="0"/>
            <a:t>: Data on traffic volume, congestion levels, and accident reports were collected from highway sensors and surveillance cameras.</a:t>
          </a:r>
        </a:p>
      </dsp:txBody>
      <dsp:txXfrm>
        <a:off x="0" y="920833"/>
        <a:ext cx="8029281" cy="920271"/>
      </dsp:txXfrm>
    </dsp:sp>
    <dsp:sp modelId="{C627F8B9-DC92-485D-949C-44527AC886EE}">
      <dsp:nvSpPr>
        <dsp:cNvPr id="0" name=""/>
        <dsp:cNvSpPr/>
      </dsp:nvSpPr>
      <dsp:spPr>
        <a:xfrm>
          <a:off x="0" y="1841104"/>
          <a:ext cx="80292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D4392-D20D-4A50-9062-34BE4727B908}">
      <dsp:nvSpPr>
        <dsp:cNvPr id="0" name=""/>
        <dsp:cNvSpPr/>
      </dsp:nvSpPr>
      <dsp:spPr>
        <a:xfrm>
          <a:off x="0" y="1841104"/>
          <a:ext cx="8029281" cy="920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Government &amp; Public Safety Reports</a:t>
          </a:r>
          <a:r>
            <a:rPr lang="en-US" sz="1900" kern="1200"/>
            <a:t>: Official reports provided insights into road accidents, fatalities, and injuries categorized by time of day.</a:t>
          </a:r>
        </a:p>
      </dsp:txBody>
      <dsp:txXfrm>
        <a:off x="0" y="1841104"/>
        <a:ext cx="8029281" cy="920271"/>
      </dsp:txXfrm>
    </dsp:sp>
    <dsp:sp modelId="{330A5FB4-6CE9-4B6B-ABD4-6D6C69A8D836}">
      <dsp:nvSpPr>
        <dsp:cNvPr id="0" name=""/>
        <dsp:cNvSpPr/>
      </dsp:nvSpPr>
      <dsp:spPr>
        <a:xfrm>
          <a:off x="0" y="2761375"/>
          <a:ext cx="80292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0D18C-8D50-4C3A-B12E-757AE875C2FE}">
      <dsp:nvSpPr>
        <dsp:cNvPr id="0" name=""/>
        <dsp:cNvSpPr/>
      </dsp:nvSpPr>
      <dsp:spPr>
        <a:xfrm>
          <a:off x="0" y="2761375"/>
          <a:ext cx="8029281" cy="920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Weather Data Sources</a:t>
          </a:r>
          <a:r>
            <a:rPr lang="en-US" sz="1900" kern="1200"/>
            <a:t>: Weather conditions affecting traffic patterns were considered, incorporating factors like precipitation, visibility, and temperature.</a:t>
          </a:r>
        </a:p>
      </dsp:txBody>
      <dsp:txXfrm>
        <a:off x="0" y="2761375"/>
        <a:ext cx="8029281" cy="920271"/>
      </dsp:txXfrm>
    </dsp:sp>
    <dsp:sp modelId="{134BB423-869D-457F-B942-BA43383E0B4B}">
      <dsp:nvSpPr>
        <dsp:cNvPr id="0" name=""/>
        <dsp:cNvSpPr/>
      </dsp:nvSpPr>
      <dsp:spPr>
        <a:xfrm>
          <a:off x="0" y="3681646"/>
          <a:ext cx="80292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31DE6B-AE9C-4536-AACE-2E012D10A002}">
      <dsp:nvSpPr>
        <dsp:cNvPr id="0" name=""/>
        <dsp:cNvSpPr/>
      </dsp:nvSpPr>
      <dsp:spPr>
        <a:xfrm>
          <a:off x="0" y="3681646"/>
          <a:ext cx="8029281" cy="920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GPS &amp; Navigation Services</a:t>
          </a:r>
          <a:r>
            <a:rPr lang="en-US" sz="1900" kern="1200"/>
            <a:t>: Aggregated data from GPS providers helped analyze travel time variations and peak traffic hours.</a:t>
          </a:r>
        </a:p>
      </dsp:txBody>
      <dsp:txXfrm>
        <a:off x="0" y="3681646"/>
        <a:ext cx="8029281" cy="9202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D6D60-BE60-4501-A3CE-4437A913EF82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63748-2ECD-4D4F-BBFA-9A0031DFE1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54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3748-2ECD-4D4F-BBFA-9A0031DFE11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00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3748-2ECD-4D4F-BBFA-9A0031DFE11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177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49" y="365125"/>
            <a:ext cx="7900989" cy="20123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Road Accident Analysis Report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0E6023E-4693-3E0E-C497-340870193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49" y="1964885"/>
            <a:ext cx="3886200" cy="121983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Prepared By: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-Taghreed Emad El-Deen Fathy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-Mennatallah Ahmed Abd </a:t>
            </a:r>
            <a:r>
              <a:rPr lang="en-US" sz="1700" dirty="0" err="1">
                <a:solidFill>
                  <a:schemeClr val="tx1"/>
                </a:solidFill>
              </a:rPr>
              <a:t>Elkhalek</a:t>
            </a:r>
            <a:endParaRPr lang="en-US" sz="1700" dirty="0">
              <a:solidFill>
                <a:schemeClr val="tx1"/>
              </a:solidFill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-Mohamed Osama Mohamed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0ABF4B34-DF56-F307-B29B-1B850F681FD8}"/>
              </a:ext>
            </a:extLst>
          </p:cNvPr>
          <p:cNvSpPr txBox="1">
            <a:spLocks/>
          </p:cNvSpPr>
          <p:nvPr/>
        </p:nvSpPr>
        <p:spPr>
          <a:xfrm>
            <a:off x="628649" y="3741215"/>
            <a:ext cx="3886200" cy="471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Date: February 22,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89D1B-AE33-7644-BC09-45879916D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19" y="2533476"/>
            <a:ext cx="3448310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700" b="1"/>
              <a:t>2</a:t>
            </a:r>
            <a:r>
              <a:rPr lang="ar-EG" sz="1700" b="1"/>
              <a:t>.</a:t>
            </a:r>
            <a:r>
              <a:rPr lang="en-GB" sz="1700" b="1"/>
              <a:t>Fatalities by Time of Day:</a:t>
            </a:r>
            <a:endParaRPr lang="en-GB" sz="1700"/>
          </a:p>
          <a:p>
            <a:pPr marL="457200" lvl="1" indent="0">
              <a:buNone/>
            </a:pPr>
            <a:r>
              <a:rPr lang="en-GB" sz="1700" b="1"/>
              <a:t>Night, evening, and morning</a:t>
            </a:r>
            <a:r>
              <a:rPr lang="en-GB" sz="1700"/>
              <a:t> have the highest fatality rates, each around </a:t>
            </a:r>
            <a:r>
              <a:rPr lang="en-GB" sz="1700" b="1"/>
              <a:t>60K fatalities</a:t>
            </a:r>
            <a:r>
              <a:rPr lang="en-GB" sz="1700"/>
              <a:t>.</a:t>
            </a:r>
          </a:p>
          <a:p>
            <a:pPr marL="457200" lvl="1" indent="0">
              <a:buNone/>
            </a:pPr>
            <a:r>
              <a:rPr lang="en-GB" sz="1700"/>
              <a:t>The </a:t>
            </a:r>
            <a:r>
              <a:rPr lang="en-GB" sz="1700" b="1"/>
              <a:t>afternoon</a:t>
            </a:r>
            <a:r>
              <a:rPr lang="en-GB" sz="1700"/>
              <a:t> has slightly fewer fatalities compared to other times of the day.</a:t>
            </a:r>
          </a:p>
          <a:p>
            <a:endParaRPr lang="en-GB" sz="1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76F31-CD23-BF4F-F92D-6EC293863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68226"/>
            <a:ext cx="3989297" cy="364646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1406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39AD-5906-1755-FB17-49562C3AB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19" y="894465"/>
            <a:ext cx="3448311" cy="1092674"/>
          </a:xfrm>
        </p:spPr>
        <p:txBody>
          <a:bodyPr anchor="b">
            <a:normAutofit/>
          </a:bodyPr>
          <a:lstStyle/>
          <a:p>
            <a:r>
              <a:rPr lang="en-GB" sz="2800" dirty="0"/>
              <a:t>Driver &amp; Vehicle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59318-CC66-4D83-C74E-D6AA281FF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19" y="1987139"/>
            <a:ext cx="3448310" cy="4431346"/>
          </a:xfrm>
        </p:spPr>
        <p:txBody>
          <a:bodyPr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1400" b="1" dirty="0"/>
              <a:t>1. Cyclists Involvement by Driver Age Group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400" dirty="0"/>
              <a:t>The </a:t>
            </a:r>
            <a:r>
              <a:rPr lang="en-GB" sz="1400" b="1" dirty="0"/>
              <a:t>&lt;18 age group</a:t>
            </a:r>
            <a:r>
              <a:rPr lang="en-GB" sz="1400" dirty="0"/>
              <a:t> has the highest involvement in cyclist-related accidents, followed by the </a:t>
            </a:r>
            <a:r>
              <a:rPr lang="en-GB" sz="1400" b="1" dirty="0"/>
              <a:t>18-25</a:t>
            </a:r>
            <a:r>
              <a:rPr lang="en-GB" sz="1400" dirty="0"/>
              <a:t> and </a:t>
            </a:r>
            <a:r>
              <a:rPr lang="en-GB" sz="1400" b="1" dirty="0"/>
              <a:t>26-40</a:t>
            </a:r>
            <a:r>
              <a:rPr lang="en-GB" sz="1400" dirty="0"/>
              <a:t> age groups.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400" dirty="0"/>
              <a:t>Drivers aged </a:t>
            </a:r>
            <a:r>
              <a:rPr lang="en-GB" sz="1400" b="1" dirty="0"/>
              <a:t>41-60</a:t>
            </a:r>
            <a:r>
              <a:rPr lang="en-GB" sz="1400" dirty="0"/>
              <a:t> have significantly lower involvement in such accidents.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400" b="1" dirty="0"/>
              <a:t>Severe accidents</a:t>
            </a:r>
            <a:r>
              <a:rPr lang="en-GB" sz="1400" dirty="0"/>
              <a:t> contribute the most to fatalities, especially when the vehicle condition is </a:t>
            </a:r>
            <a:r>
              <a:rPr lang="en-GB" sz="1400" b="1" dirty="0"/>
              <a:t>poor</a:t>
            </a:r>
            <a:r>
              <a:rPr lang="en-GB" sz="14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400" b="1" dirty="0"/>
              <a:t>2. Fatalities by Driver Fatigue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400" dirty="0"/>
              <a:t>Driver fatigue is a major factor, accounting for approximately </a:t>
            </a:r>
            <a:r>
              <a:rPr lang="en-GB" sz="1400" b="1" dirty="0"/>
              <a:t>50% of fatalities (132K cases)</a:t>
            </a:r>
            <a:r>
              <a:rPr lang="en-GB" sz="14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400" b="1" dirty="0"/>
              <a:t>Non-fatigued drivers</a:t>
            </a:r>
            <a:r>
              <a:rPr lang="en-GB" sz="1400" dirty="0"/>
              <a:t> account for the remaining </a:t>
            </a:r>
            <a:r>
              <a:rPr lang="en-GB" sz="1400" b="1" dirty="0"/>
              <a:t>49.85% (131K cases)</a:t>
            </a:r>
            <a:r>
              <a:rPr lang="en-GB" sz="14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1400" dirty="0"/>
              <a:t>Note: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400" dirty="0"/>
              <a:t>We expected that when the driver was Fatigue, the number of fatalities would be greater than when the driver was not Fatigue.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88B24-3F8E-84DE-B36F-DBFF078DB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114104"/>
            <a:ext cx="3989297" cy="455470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9783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44D887-F708-9A97-603E-4CF43CBFE867}"/>
              </a:ext>
            </a:extLst>
          </p:cNvPr>
          <p:cNvSpPr txBox="1"/>
          <p:nvPr/>
        </p:nvSpPr>
        <p:spPr>
          <a:xfrm>
            <a:off x="657519" y="2533476"/>
            <a:ext cx="3448310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3. Fatalities by Accident Severity &amp; Vehicle Condition</a:t>
            </a:r>
          </a:p>
          <a:p>
            <a:pPr mar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Fatalities are categorized based on accident severity (Minor, Moderate, Severe).</a:t>
            </a:r>
            <a:br>
              <a:rPr lang="en-US" sz="1700" dirty="0"/>
            </a:br>
            <a:r>
              <a:rPr lang="en-US" sz="1700" b="1" dirty="0"/>
              <a:t>Note:</a:t>
            </a:r>
            <a:br>
              <a:rPr lang="en-US" sz="1700" dirty="0"/>
            </a:br>
            <a:r>
              <a:rPr lang="en-US" sz="1700" dirty="0"/>
              <a:t> We expected that when the severity of the accident is severe, it means that there are a higher number of Fatalities than when the severity of the accident is moderate.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A0086E-D480-548F-B46F-2DC6F3E86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2401552"/>
            <a:ext cx="4568533" cy="282576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961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BA475-C733-D0AF-34D7-CF89E0309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19" y="2533476"/>
            <a:ext cx="3448310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700" b="1" dirty="0"/>
              <a:t>4. Count of Vehicles Involved Each Month</a:t>
            </a:r>
          </a:p>
          <a:p>
            <a:pPr marL="0" indent="0">
              <a:buNone/>
            </a:pPr>
            <a:r>
              <a:rPr lang="en-GB" sz="1700" dirty="0"/>
              <a:t>Vehicle involvement remains </a:t>
            </a:r>
            <a:r>
              <a:rPr lang="en-GB" sz="1700" b="1" dirty="0"/>
              <a:t>relatively stable throughout the year</a:t>
            </a:r>
            <a:r>
              <a:rPr lang="en-GB" sz="1700" dirty="0"/>
              <a:t>, fluctuating between </a:t>
            </a:r>
            <a:r>
              <a:rPr lang="en-GB" sz="1700" b="1" dirty="0"/>
              <a:t>20K and 26K vehicles per month</a:t>
            </a:r>
            <a:r>
              <a:rPr lang="en-GB" sz="1700" dirty="0"/>
              <a:t>.</a:t>
            </a:r>
          </a:p>
          <a:p>
            <a:pPr marL="0" indent="0">
              <a:buNone/>
            </a:pPr>
            <a:r>
              <a:rPr lang="en-GB" sz="1700" b="1" dirty="0"/>
              <a:t>June, April, and May</a:t>
            </a:r>
            <a:r>
              <a:rPr lang="en-GB" sz="1700" dirty="0"/>
              <a:t> show slightly higher involvement compared to other months.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75EB16-0170-6206-1EFD-24F24936F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461" y="2533475"/>
            <a:ext cx="5114250" cy="264662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9001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3EC1B-0D87-2689-B334-5A9BFD99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19" y="2533476"/>
            <a:ext cx="3448310" cy="344783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1400" b="1"/>
              <a:t>5. Fatalities by Vehicle Condition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400"/>
              <a:t>Fatalities are evenly distributed across vehicle conditions: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sz="1400" b="1"/>
              <a:t>Good Condition:</a:t>
            </a:r>
            <a:r>
              <a:rPr lang="en-GB" sz="1400"/>
              <a:t> 87K fatalities (33.21%)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sz="1400" b="1"/>
              <a:t>Moderate Condition:</a:t>
            </a:r>
            <a:r>
              <a:rPr lang="en-GB" sz="1400"/>
              <a:t> 88K fatalities (33.42%)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sz="1400" b="1"/>
              <a:t>Poor Condition:</a:t>
            </a:r>
            <a:r>
              <a:rPr lang="en-GB" sz="1400"/>
              <a:t> 88K fatalities (33.37%)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400"/>
              <a:t>This suggests that vehicle condition alone is not the primary factor influencing fatalities.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400" b="1"/>
              <a:t>Note:</a:t>
            </a:r>
            <a:br>
              <a:rPr lang="en-GB" sz="1400"/>
            </a:br>
            <a:r>
              <a:rPr lang="en-GB" sz="1400"/>
              <a:t>When the vehicle is in poor condition, the number of deaths is supposed to be higher than when it is in good or moderate condition.</a:t>
            </a:r>
          </a:p>
        </p:txBody>
      </p:sp>
      <p:pic>
        <p:nvPicPr>
          <p:cNvPr id="5" name="Picture 4" descr="A graph of a pie chart&#10;&#10;AI-generated content may be incorrect.">
            <a:extLst>
              <a:ext uri="{FF2B5EF4-FFF2-40B4-BE49-F238E27FC236}">
                <a16:creationId xmlns:a16="http://schemas.microsoft.com/office/drawing/2014/main" id="{95FB97E9-8A1D-72F5-6976-B2BE13EBC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43083"/>
            <a:ext cx="3989297" cy="409675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6048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156D8-5AE3-3A5B-AD85-C2579FB7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115" y="741391"/>
            <a:ext cx="5028904" cy="1616203"/>
          </a:xfrm>
        </p:spPr>
        <p:txBody>
          <a:bodyPr anchor="b">
            <a:normAutofit/>
          </a:bodyPr>
          <a:lstStyle/>
          <a:p>
            <a:r>
              <a:rPr lang="en-GB" sz="2800"/>
              <a:t>Key Insights &amp; Recommendations</a:t>
            </a:r>
            <a:br>
              <a:rPr lang="en-GB" sz="2800"/>
            </a:br>
            <a:r>
              <a:rPr lang="en-GB" sz="2800"/>
              <a:t>Drivers &amp; Vehicles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6CD24-6C71-F1D5-F04A-E7202DD5D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975436"/>
            <a:ext cx="8686800" cy="3447832"/>
          </a:xfrm>
        </p:spPr>
        <p:txBody>
          <a:bodyPr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1800" dirty="0"/>
              <a:t>✔ </a:t>
            </a:r>
            <a:r>
              <a:rPr lang="en-GB" sz="1800" b="1" dirty="0"/>
              <a:t>Young drivers (&lt;18 &amp; 18-25)</a:t>
            </a:r>
            <a:r>
              <a:rPr lang="en-GB" sz="1800" dirty="0"/>
              <a:t> are more prone to cyclist accidents—awareness programs and stricter licensing measures could help reduce risks.</a:t>
            </a:r>
            <a:br>
              <a:rPr lang="en-GB" sz="1800" dirty="0"/>
            </a:br>
            <a:r>
              <a:rPr lang="en-GB" sz="1800" dirty="0"/>
              <a:t>✔ </a:t>
            </a:r>
            <a:r>
              <a:rPr lang="en-GB" sz="1800" b="1" dirty="0"/>
              <a:t>Driver fatigue contributes to 50% of fatalities</a:t>
            </a:r>
            <a:r>
              <a:rPr lang="en-GB" sz="1800" dirty="0"/>
              <a:t>, indicating a need for fatigue monitoring systems and mandatory rest breaks for long-distance drivers.</a:t>
            </a:r>
            <a:br>
              <a:rPr lang="en-GB" sz="1800" dirty="0"/>
            </a:br>
            <a:r>
              <a:rPr lang="en-GB" sz="1800" dirty="0"/>
              <a:t>✔ </a:t>
            </a:r>
            <a:r>
              <a:rPr lang="en-GB" sz="1800" b="1" dirty="0"/>
              <a:t>Accidents occur consistently across all months</a:t>
            </a:r>
            <a:r>
              <a:rPr lang="en-GB" sz="1800" dirty="0"/>
              <a:t>, meaning safety measures should be reinforced </a:t>
            </a:r>
            <a:r>
              <a:rPr lang="en-GB" sz="1800" b="1" dirty="0"/>
              <a:t>year-round</a:t>
            </a:r>
            <a:r>
              <a:rPr lang="en-GB" sz="1800" dirty="0"/>
              <a:t> rather than seasonally.</a:t>
            </a:r>
            <a:br>
              <a:rPr lang="en-GB" sz="1800" dirty="0"/>
            </a:br>
            <a:r>
              <a:rPr lang="en-GB" sz="1800" dirty="0"/>
              <a:t>✔ </a:t>
            </a:r>
            <a:r>
              <a:rPr lang="en-GB" sz="1800" b="1" dirty="0"/>
              <a:t>Vehicle condition alone is not the primary cause of fatalities</a:t>
            </a:r>
            <a:r>
              <a:rPr lang="en-GB" sz="1800" dirty="0"/>
              <a:t>—other factors such as driver </a:t>
            </a:r>
            <a:r>
              <a:rPr lang="en-GB" sz="1800" dirty="0" err="1"/>
              <a:t>behavior</a:t>
            </a:r>
            <a:r>
              <a:rPr lang="en-GB" sz="1800" dirty="0"/>
              <a:t>, road conditions, and weather should be </a:t>
            </a:r>
            <a:r>
              <a:rPr lang="en-GB" sz="1800" dirty="0" err="1"/>
              <a:t>analyzed</a:t>
            </a:r>
            <a:r>
              <a:rPr lang="en-GB" sz="1800" dirty="0"/>
              <a:t> further.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800" dirty="0"/>
              <a:t>This report highlights </a:t>
            </a:r>
            <a:r>
              <a:rPr lang="en-GB" sz="1800" b="1" dirty="0"/>
              <a:t>critical risk factors</a:t>
            </a:r>
            <a:r>
              <a:rPr lang="en-GB" sz="1800" dirty="0"/>
              <a:t> affecting road safety. Future analysis can focus on </a:t>
            </a:r>
            <a:r>
              <a:rPr lang="en-GB" sz="1800" b="1" dirty="0"/>
              <a:t>driver </a:t>
            </a:r>
            <a:r>
              <a:rPr lang="en-GB" sz="1800" b="1" dirty="0" err="1"/>
              <a:t>behavior</a:t>
            </a:r>
            <a:r>
              <a:rPr lang="en-GB" sz="1800" b="1" dirty="0"/>
              <a:t>, traffic regulations, and vehicle technology improvements</a:t>
            </a:r>
            <a:r>
              <a:rPr lang="en-GB" sz="1800" dirty="0"/>
              <a:t> to minimize accident rates. 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12250" y="2221700"/>
            <a:ext cx="123362" cy="91553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157616" y="4576333"/>
            <a:ext cx="123362" cy="4446132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44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D81E-F4EA-2001-6FC6-B1DDFBE4C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115" y="741391"/>
            <a:ext cx="5028904" cy="1616203"/>
          </a:xfrm>
        </p:spPr>
        <p:txBody>
          <a:bodyPr anchor="b">
            <a:normAutofit/>
          </a:bodyPr>
          <a:lstStyle/>
          <a:p>
            <a:r>
              <a:rPr lang="en-GB" sz="2800"/>
              <a:t>Weather &amp; Street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62066-624B-74D7-F712-6B4942EDA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2533476"/>
            <a:ext cx="8290561" cy="3303444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1800" b="1" dirty="0"/>
              <a:t>1. Injuries by Road Condition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800" b="1" dirty="0"/>
              <a:t>Wet and snow-covered roads</a:t>
            </a:r>
            <a:r>
              <a:rPr lang="en-GB" sz="1800" dirty="0"/>
              <a:t> have the highest injury rates </a:t>
            </a:r>
            <a:r>
              <a:rPr lang="en-GB" sz="1800" b="1" dirty="0"/>
              <a:t>(317K-314K injuries)</a:t>
            </a:r>
            <a:r>
              <a:rPr lang="en-GB" sz="18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800" b="1" dirty="0"/>
              <a:t>Icy and dry roads</a:t>
            </a:r>
            <a:r>
              <a:rPr lang="en-GB" sz="1800" dirty="0"/>
              <a:t> have slightly lower injury rates </a:t>
            </a:r>
            <a:r>
              <a:rPr lang="en-GB" sz="1800" b="1" dirty="0"/>
              <a:t>(313K-310K injuries).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800" dirty="0"/>
              <a:t>This suggests that </a:t>
            </a:r>
            <a:r>
              <a:rPr lang="en-GB" sz="1800" b="1" dirty="0"/>
              <a:t>adverse road conditions significantly contribute to accident injuries</a:t>
            </a:r>
            <a:r>
              <a:rPr lang="en-GB" sz="18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800" b="1" dirty="0"/>
              <a:t>2. Fatalities by Urban vs. Rural Areas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800" b="1" dirty="0"/>
              <a:t>Urban areas</a:t>
            </a:r>
            <a:r>
              <a:rPr lang="en-GB" sz="1800" dirty="0"/>
              <a:t> account for </a:t>
            </a:r>
            <a:r>
              <a:rPr lang="en-GB" sz="1800" b="1" dirty="0"/>
              <a:t>49.66% (131K fatalities)</a:t>
            </a:r>
            <a:r>
              <a:rPr lang="en-GB" sz="18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800" b="1" dirty="0"/>
              <a:t>Rural areas</a:t>
            </a:r>
            <a:r>
              <a:rPr lang="en-GB" sz="1800" dirty="0"/>
              <a:t> account for </a:t>
            </a:r>
            <a:r>
              <a:rPr lang="en-GB" sz="1800" b="1" dirty="0"/>
              <a:t>50.34% (133K fatalities)</a:t>
            </a:r>
            <a:r>
              <a:rPr lang="en-GB" sz="18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800" dirty="0"/>
              <a:t>Despite lower traffic density in rural areas, the </a:t>
            </a:r>
            <a:r>
              <a:rPr lang="en-GB" sz="1800" b="1" dirty="0"/>
              <a:t>higher fatality rate may be due to higher speeds and delayed emergency response times</a:t>
            </a:r>
            <a:r>
              <a:rPr lang="en-GB" sz="18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800" b="1" dirty="0"/>
              <a:t>3. Key Weather Hazard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800" b="1" dirty="0"/>
              <a:t>Rainy conditions</a:t>
            </a:r>
            <a:r>
              <a:rPr lang="en-GB" sz="1800" dirty="0"/>
              <a:t> are highlighted as the </a:t>
            </a:r>
            <a:r>
              <a:rPr lang="en-GB" sz="1800" b="1" dirty="0"/>
              <a:t>most dangerous weather condition</a:t>
            </a:r>
            <a:r>
              <a:rPr lang="en-GB" sz="1800" dirty="0"/>
              <a:t>, contributing to </a:t>
            </a:r>
            <a:r>
              <a:rPr lang="en-GB" sz="1800" b="1" dirty="0"/>
              <a:t>higher accident and injury rates</a:t>
            </a:r>
            <a:r>
              <a:rPr lang="en-GB" sz="1800" dirty="0"/>
              <a:t>.</a:t>
            </a:r>
          </a:p>
          <a:p>
            <a:pPr>
              <a:lnSpc>
                <a:spcPct val="90000"/>
              </a:lnSpc>
            </a:pPr>
            <a:endParaRPr lang="en-GB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12250" y="2221700"/>
            <a:ext cx="123362" cy="91553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157616" y="4576333"/>
            <a:ext cx="123362" cy="4446132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44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08C60-AC87-E68B-9C79-79FB1B37B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19" y="2533476"/>
            <a:ext cx="3448310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700" b="1"/>
              <a:t>4. Weather Conditions &amp; Road Type Impact on Injuries</a:t>
            </a:r>
          </a:p>
          <a:p>
            <a:pPr marL="0" indent="0">
              <a:buNone/>
            </a:pPr>
            <a:r>
              <a:rPr lang="en-GB" sz="1700" b="1"/>
              <a:t>Rainy conditions</a:t>
            </a:r>
            <a:r>
              <a:rPr lang="en-GB" sz="1700"/>
              <a:t> have the highest number of injuries across all road types.</a:t>
            </a:r>
          </a:p>
          <a:p>
            <a:pPr marL="0" indent="0">
              <a:buNone/>
            </a:pPr>
            <a:r>
              <a:rPr lang="en-GB" sz="1700" b="1"/>
              <a:t>Highways</a:t>
            </a:r>
            <a:r>
              <a:rPr lang="en-GB" sz="1700"/>
              <a:t> and </a:t>
            </a:r>
            <a:r>
              <a:rPr lang="en-GB" sz="1700" b="1"/>
              <a:t>main roads</a:t>
            </a:r>
            <a:r>
              <a:rPr lang="en-GB" sz="1700"/>
              <a:t> show </a:t>
            </a:r>
            <a:r>
              <a:rPr lang="en-GB" sz="1700" b="1"/>
              <a:t>consistently high injuries</a:t>
            </a:r>
            <a:r>
              <a:rPr lang="en-GB" sz="1700"/>
              <a:t> across all weather conditions.</a:t>
            </a:r>
          </a:p>
          <a:p>
            <a:pPr marL="0" indent="0">
              <a:buNone/>
            </a:pPr>
            <a:r>
              <a:rPr lang="en-GB" sz="1700" b="1"/>
              <a:t>Windy, foggy, and snowy conditions</a:t>
            </a:r>
            <a:r>
              <a:rPr lang="en-GB" sz="1700"/>
              <a:t> also contribute to significant injury numbers.</a:t>
            </a:r>
          </a:p>
          <a:p>
            <a:endParaRPr lang="en-GB" sz="1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65E33-F80E-FC74-418B-D64BEBE51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360" y="1723028"/>
            <a:ext cx="4446131" cy="437732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4367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145D1-E07F-021B-B174-7B1A2FD4B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19" y="2533476"/>
            <a:ext cx="3448310" cy="344783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1600" b="1" dirty="0"/>
              <a:t>5. Pedestrians &amp; Cyclists Involvement by Day of the Week</a:t>
            </a:r>
            <a:endParaRPr lang="en-GB" sz="1600" b="1"/>
          </a:p>
          <a:p>
            <a:pPr marL="0" indent="0">
              <a:lnSpc>
                <a:spcPct val="90000"/>
              </a:lnSpc>
              <a:buNone/>
            </a:pPr>
            <a:r>
              <a:rPr lang="en-GB" sz="1600" dirty="0"/>
              <a:t>Involvement rates are </a:t>
            </a:r>
            <a:r>
              <a:rPr lang="en-GB" sz="1600" b="1" dirty="0"/>
              <a:t>fairly even throughout the week</a:t>
            </a:r>
            <a:r>
              <a:rPr lang="en-GB" sz="1600" dirty="0"/>
              <a:t>, with </a:t>
            </a:r>
            <a:r>
              <a:rPr lang="en-GB" sz="1600" b="1" dirty="0"/>
              <a:t>Tuesday and Wednesday showing slightly higher numbers</a:t>
            </a:r>
            <a:r>
              <a:rPr lang="en-GB" sz="1600" dirty="0"/>
              <a:t>.</a:t>
            </a:r>
            <a:endParaRPr lang="en-GB" sz="1600"/>
          </a:p>
          <a:p>
            <a:pPr marL="0" indent="0">
              <a:lnSpc>
                <a:spcPct val="90000"/>
              </a:lnSpc>
              <a:buNone/>
            </a:pPr>
            <a:r>
              <a:rPr lang="en-GB" sz="1600" b="1" dirty="0"/>
              <a:t>Weekends (Saturday &amp; Sunday)</a:t>
            </a:r>
            <a:r>
              <a:rPr lang="en-GB" sz="1600" dirty="0"/>
              <a:t> have almost the same level of involvement as weekdays, indicating that accidents </a:t>
            </a:r>
            <a:r>
              <a:rPr lang="en-GB" sz="1600" b="1" dirty="0"/>
              <a:t>aren’t strictly workweek-related</a:t>
            </a:r>
            <a:r>
              <a:rPr lang="en-GB" sz="1600" dirty="0"/>
              <a:t>.</a:t>
            </a:r>
            <a:endParaRPr lang="en-GB" sz="1600"/>
          </a:p>
          <a:p>
            <a:pPr>
              <a:lnSpc>
                <a:spcPct val="90000"/>
              </a:lnSpc>
            </a:pPr>
            <a:r>
              <a:rPr lang="en-GB" sz="1600" b="1" dirty="0"/>
              <a:t>Note:</a:t>
            </a:r>
            <a:br>
              <a:rPr lang="en-GB" sz="1600" dirty="0"/>
            </a:br>
            <a:r>
              <a:rPr lang="en-GB" sz="1600" dirty="0"/>
              <a:t>The values ​​between the number of pedestrians and the number of cyclists involved are very close.</a:t>
            </a:r>
            <a:endParaRPr lang="en-GB" sz="1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CC19C-13D2-3818-BC40-F38527D1D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369" y="867064"/>
            <a:ext cx="3964559" cy="504879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9088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110E-4344-DBBB-795A-5C3F6403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Causes &amp; Severity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CF561-2515-2C13-EE75-782173A38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6741"/>
            <a:ext cx="8229600" cy="53666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b="1"/>
              <a:t>1</a:t>
            </a:r>
            <a:r>
              <a:rPr lang="ar-EG" sz="1800" b="1"/>
              <a:t>.</a:t>
            </a:r>
            <a:r>
              <a:rPr lang="en-GB" sz="1800" b="1"/>
              <a:t>Cyclists Involved in Accidents:</a:t>
            </a:r>
            <a:endParaRPr lang="en-GB" sz="18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/>
              <a:t>Similar numbers across </a:t>
            </a:r>
            <a:r>
              <a:rPr lang="en-GB" sz="1800" b="1"/>
              <a:t>Main Roads, Streets, and Highways</a:t>
            </a:r>
            <a:r>
              <a:rPr lang="en-GB" sz="180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/>
              <a:t>Major causes: </a:t>
            </a:r>
            <a:r>
              <a:rPr lang="en-GB" sz="1800" b="1"/>
              <a:t>Speeding, Distracted Driving, Drunk Driving, Mechanical Failure, and Weather Conditions</a:t>
            </a:r>
            <a:r>
              <a:rPr lang="en-GB" sz="1800"/>
              <a:t>.</a:t>
            </a:r>
          </a:p>
          <a:p>
            <a:pPr marL="0" indent="0">
              <a:buNone/>
            </a:pPr>
            <a:r>
              <a:rPr lang="en-US" sz="1800" b="1"/>
              <a:t>2</a:t>
            </a:r>
            <a:r>
              <a:rPr lang="ar-EG" sz="1800" b="1"/>
              <a:t>.</a:t>
            </a:r>
            <a:r>
              <a:rPr lang="en-GB" sz="1800" b="1"/>
              <a:t>Traffic Volume &amp; Population Density vs. Accident Severity:</a:t>
            </a:r>
            <a:endParaRPr lang="en-GB" sz="18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1"/>
              <a:t>Moderate Severity:</a:t>
            </a:r>
            <a:r>
              <a:rPr lang="en-GB" sz="1800"/>
              <a:t> </a:t>
            </a:r>
            <a:r>
              <a:rPr lang="en-GB" sz="1800" b="1"/>
              <a:t>222M</a:t>
            </a:r>
            <a:r>
              <a:rPr lang="en-GB" sz="1800"/>
              <a:t> traffic volume, </a:t>
            </a:r>
            <a:r>
              <a:rPr lang="en-GB" sz="1800" b="1"/>
              <a:t>110M</a:t>
            </a:r>
            <a:r>
              <a:rPr lang="en-GB" sz="1800"/>
              <a:t> population density.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1"/>
              <a:t>Minor Severity:</a:t>
            </a:r>
            <a:r>
              <a:rPr lang="en-GB" sz="1800"/>
              <a:t> </a:t>
            </a:r>
            <a:r>
              <a:rPr lang="en-GB" sz="1800" b="1"/>
              <a:t>222M</a:t>
            </a:r>
            <a:r>
              <a:rPr lang="en-GB" sz="1800"/>
              <a:t> traffic volume, </a:t>
            </a:r>
            <a:r>
              <a:rPr lang="en-GB" sz="1800" b="1"/>
              <a:t>111M</a:t>
            </a:r>
            <a:r>
              <a:rPr lang="en-GB" sz="1800"/>
              <a:t> population density.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1"/>
              <a:t>Severe Accidents:</a:t>
            </a:r>
            <a:r>
              <a:rPr lang="en-GB" sz="1800"/>
              <a:t> </a:t>
            </a:r>
            <a:r>
              <a:rPr lang="en-GB" sz="1800" b="1"/>
              <a:t>221M</a:t>
            </a:r>
            <a:r>
              <a:rPr lang="en-GB" sz="1800"/>
              <a:t> traffic volume, </a:t>
            </a:r>
            <a:r>
              <a:rPr lang="en-GB" sz="1800" b="1"/>
              <a:t>110M</a:t>
            </a:r>
            <a:r>
              <a:rPr lang="en-GB" sz="1800"/>
              <a:t> population density.</a:t>
            </a:r>
          </a:p>
          <a:p>
            <a:pPr marL="0" indent="0">
              <a:buNone/>
            </a:pPr>
            <a:r>
              <a:rPr lang="en-GB" sz="1800"/>
              <a:t>.</a:t>
            </a:r>
          </a:p>
          <a:p>
            <a:r>
              <a:rPr lang="en-GB" sz="1800" b="1"/>
              <a:t>Recommendations</a:t>
            </a:r>
          </a:p>
          <a:p>
            <a:pPr marL="0" indent="0">
              <a:buNone/>
            </a:pPr>
            <a:r>
              <a:rPr lang="en-GB" sz="1800" b="1"/>
              <a:t>Stricter speed regulations</a:t>
            </a:r>
            <a:r>
              <a:rPr lang="en-GB" sz="1800"/>
              <a:t> to reduce the </a:t>
            </a:r>
            <a:r>
              <a:rPr lang="en-GB" sz="1800" b="1"/>
              <a:t>3,400 fatalities from speeding</a:t>
            </a:r>
            <a:r>
              <a:rPr lang="en-GB" sz="1800"/>
              <a:t>.</a:t>
            </a:r>
          </a:p>
          <a:p>
            <a:pPr marL="0" indent="0">
              <a:buNone/>
            </a:pPr>
            <a:r>
              <a:rPr lang="en-GB" sz="1800" b="1"/>
              <a:t>Improved road safety measures</a:t>
            </a:r>
            <a:r>
              <a:rPr lang="en-GB" sz="1800"/>
              <a:t> in </a:t>
            </a:r>
            <a:r>
              <a:rPr lang="en-GB" sz="1800" b="1"/>
              <a:t>snowy &amp; wet conditions</a:t>
            </a:r>
            <a:r>
              <a:rPr lang="en-GB" sz="1800"/>
              <a:t> to lower injury risks.</a:t>
            </a:r>
          </a:p>
          <a:p>
            <a:pPr marL="0" indent="0">
              <a:buNone/>
            </a:pPr>
            <a:r>
              <a:rPr lang="en-GB" sz="1800" b="1"/>
              <a:t>Enhancing cyclist safety</a:t>
            </a:r>
            <a:r>
              <a:rPr lang="en-GB" sz="1800"/>
              <a:t> to mitigate risks across all road types.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9007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741391"/>
            <a:ext cx="3266449" cy="1616203"/>
          </a:xfrm>
        </p:spPr>
        <p:txBody>
          <a:bodyPr anchor="b">
            <a:normAutofit/>
          </a:bodyPr>
          <a:lstStyle/>
          <a:p>
            <a:r>
              <a:rPr lang="en-GB" sz="280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19" y="2533476"/>
            <a:ext cx="3266448" cy="3447832"/>
          </a:xfrm>
        </p:spPr>
        <p:txBody>
          <a:bodyPr anchor="t">
            <a:normAutofit/>
          </a:bodyPr>
          <a:lstStyle/>
          <a:p>
            <a:r>
              <a:rPr lang="en-GB" sz="1700"/>
              <a:t>This report provides an extensive analysis of road accidents, identifying key causes, trends, and insights for safety improvements.</a:t>
            </a:r>
          </a:p>
        </p:txBody>
      </p:sp>
      <p:pic>
        <p:nvPicPr>
          <p:cNvPr id="5" name="Picture 4" descr="Blurred micro image of a street traffic">
            <a:extLst>
              <a:ext uri="{FF2B5EF4-FFF2-40B4-BE49-F238E27FC236}">
                <a16:creationId xmlns:a16="http://schemas.microsoft.com/office/drawing/2014/main" id="{B7646353-D826-41E3-BB8A-A4020FD6B5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746" r="34754" b="-1"/>
          <a:stretch/>
        </p:blipFill>
        <p:spPr>
          <a:xfrm>
            <a:off x="4572000" y="10"/>
            <a:ext cx="4571999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82135" y="3792161"/>
            <a:ext cx="1559464" cy="4579735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1580" y="-3760"/>
            <a:ext cx="1632418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572000" y="5502302"/>
            <a:ext cx="4579735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770169" y="2939627"/>
            <a:ext cx="2372181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569B1-1E49-389A-227B-474A372BC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19" y="2533476"/>
            <a:ext cx="3448310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b="1"/>
              <a:t>3</a:t>
            </a:r>
            <a:r>
              <a:rPr lang="ar-EG" sz="1700" b="1"/>
              <a:t>.</a:t>
            </a:r>
            <a:r>
              <a:rPr lang="en-GB" sz="1700" b="1"/>
              <a:t>Fatalities by Accident Cause:</a:t>
            </a:r>
            <a:endParaRPr lang="en-GB" sz="170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700" b="1"/>
              <a:t>Speeding:</a:t>
            </a:r>
            <a:r>
              <a:rPr lang="en-GB" sz="1700"/>
              <a:t> Highest fatalities </a:t>
            </a:r>
            <a:r>
              <a:rPr lang="en-GB" sz="1700" b="1"/>
              <a:t>(3,400).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700" b="1"/>
              <a:t>Distracted Driving &amp; Mechanical Failure:</a:t>
            </a:r>
            <a:r>
              <a:rPr lang="en-GB" sz="1700"/>
              <a:t> Gradual decline in fatalities.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700" b="1"/>
              <a:t>Drunk Driving &amp; Weather Conditions:</a:t>
            </a:r>
            <a:r>
              <a:rPr lang="en-GB" sz="1700"/>
              <a:t> Lowest fatality counts.</a:t>
            </a:r>
          </a:p>
          <a:p>
            <a:endParaRPr lang="en-GB" sz="1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CC4DC-77C9-C6DC-F848-FAEBD18B0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122563"/>
            <a:ext cx="3989297" cy="253779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7203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1B380-8F3F-A7DD-E7CB-69BDEFA0E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19" y="2533476"/>
            <a:ext cx="3448310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b="1"/>
              <a:t>4</a:t>
            </a:r>
            <a:r>
              <a:rPr lang="ar-EG" sz="1700" b="1"/>
              <a:t>.</a:t>
            </a:r>
            <a:r>
              <a:rPr lang="en-GB" sz="1700" b="1"/>
              <a:t>Injuries by Road Type &amp; Condition:</a:t>
            </a:r>
            <a:endParaRPr lang="en-GB" sz="170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700" b="1"/>
              <a:t>Main Roads, Highways, and Streets</a:t>
            </a:r>
            <a:r>
              <a:rPr lang="en-GB" sz="1700"/>
              <a:t> show similar injury counts (100K).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700" b="1"/>
              <a:t>Snow-covered &amp; Wet Roads</a:t>
            </a:r>
            <a:r>
              <a:rPr lang="en-GB" sz="1700"/>
              <a:t> slightly increase injury numbers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576F2-164A-67D0-6754-4DE1071ED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45874"/>
            <a:ext cx="3989297" cy="329116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6628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7669-D06E-FEF3-18B6-37F82757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Emergency &amp;Response Time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05A2A-0DF2-2FC2-47C9-A7A3C023C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542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b="1" dirty="0"/>
              <a:t> Response Time by Accident Severity:</a:t>
            </a:r>
            <a:endParaRPr lang="en-GB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1" dirty="0"/>
              <a:t>Minor Accidents:</a:t>
            </a:r>
            <a:r>
              <a:rPr lang="en-GB" sz="1800" dirty="0"/>
              <a:t> </a:t>
            </a:r>
            <a:r>
              <a:rPr lang="en-GB" sz="1800" b="1" dirty="0"/>
              <a:t>1.43M</a:t>
            </a:r>
            <a:r>
              <a:rPr lang="en-GB" sz="1800" dirty="0"/>
              <a:t> response time (</a:t>
            </a:r>
            <a:r>
              <a:rPr lang="en-GB" sz="1800" b="1" dirty="0"/>
              <a:t>33.24%</a:t>
            </a:r>
            <a:r>
              <a:rPr lang="en-GB" sz="1800" dirty="0"/>
              <a:t> of total).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1" dirty="0"/>
              <a:t>Moderate Accidents:</a:t>
            </a:r>
            <a:r>
              <a:rPr lang="en-GB" sz="1800" dirty="0"/>
              <a:t> </a:t>
            </a:r>
            <a:r>
              <a:rPr lang="en-GB" sz="1800" b="1" dirty="0"/>
              <a:t>1.43M</a:t>
            </a:r>
            <a:r>
              <a:rPr lang="en-GB" sz="1800" dirty="0"/>
              <a:t> response time (</a:t>
            </a:r>
            <a:r>
              <a:rPr lang="en-GB" sz="1800" b="1" dirty="0"/>
              <a:t>33.41%</a:t>
            </a:r>
            <a:r>
              <a:rPr lang="en-GB" sz="1800" dirty="0"/>
              <a:t> of total).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1" dirty="0"/>
              <a:t>Severe Accidents:</a:t>
            </a:r>
            <a:r>
              <a:rPr lang="en-GB" sz="1800" dirty="0"/>
              <a:t> </a:t>
            </a:r>
            <a:r>
              <a:rPr lang="en-GB" sz="1800" b="1" dirty="0"/>
              <a:t>1.43M</a:t>
            </a:r>
            <a:r>
              <a:rPr lang="en-GB" sz="1800" dirty="0"/>
              <a:t> response time (</a:t>
            </a:r>
            <a:r>
              <a:rPr lang="en-GB" sz="1800" b="1" dirty="0"/>
              <a:t>33.35%</a:t>
            </a:r>
            <a:r>
              <a:rPr lang="en-GB" sz="1800" dirty="0"/>
              <a:t> of total).</a:t>
            </a:r>
          </a:p>
          <a:p>
            <a:pPr marL="0" indent="0">
              <a:buNone/>
            </a:pPr>
            <a:r>
              <a:rPr lang="en-GB" sz="1800" b="1" dirty="0"/>
              <a:t>Average Response Time by Time of Day:</a:t>
            </a:r>
            <a:endParaRPr lang="en-GB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1" dirty="0"/>
              <a:t>Morning:</a:t>
            </a:r>
            <a:r>
              <a:rPr lang="en-GB" sz="1800" dirty="0"/>
              <a:t> </a:t>
            </a:r>
            <a:r>
              <a:rPr lang="en-GB" sz="1800" b="1" dirty="0"/>
              <a:t>32.64 min</a:t>
            </a:r>
            <a:r>
              <a:rPr lang="en-GB" sz="1800" dirty="0"/>
              <a:t> (highest).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1" dirty="0"/>
              <a:t>Evening:</a:t>
            </a:r>
            <a:r>
              <a:rPr lang="en-GB" sz="1800" dirty="0"/>
              <a:t> </a:t>
            </a:r>
            <a:r>
              <a:rPr lang="en-GB" sz="1800" b="1" dirty="0"/>
              <a:t>32.53 min</a:t>
            </a:r>
            <a:r>
              <a:rPr lang="en-GB" sz="18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1" dirty="0"/>
              <a:t>Night:</a:t>
            </a:r>
            <a:r>
              <a:rPr lang="en-GB" sz="1800" dirty="0"/>
              <a:t> </a:t>
            </a:r>
            <a:r>
              <a:rPr lang="en-GB" sz="1800" b="1" dirty="0"/>
              <a:t>32.41 min</a:t>
            </a:r>
            <a:r>
              <a:rPr lang="en-GB" sz="18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1" dirty="0"/>
              <a:t>Afternoon:</a:t>
            </a:r>
            <a:r>
              <a:rPr lang="en-GB" sz="1800" dirty="0"/>
              <a:t> </a:t>
            </a:r>
            <a:r>
              <a:rPr lang="en-GB" sz="1800" b="1" dirty="0"/>
              <a:t>32.39 min</a:t>
            </a:r>
            <a:r>
              <a:rPr lang="en-GB" sz="1800" dirty="0"/>
              <a:t> (lowest).</a:t>
            </a:r>
          </a:p>
          <a:p>
            <a:pPr marL="0" indent="0">
              <a:buNone/>
            </a:pPr>
            <a:r>
              <a:rPr lang="en-GB" sz="1800" b="1" dirty="0"/>
              <a:t>Recommendations</a:t>
            </a:r>
          </a:p>
          <a:p>
            <a:r>
              <a:rPr lang="en-GB" sz="1800" b="1" dirty="0"/>
              <a:t>Reduce morning response time</a:t>
            </a:r>
            <a:r>
              <a:rPr lang="en-GB" sz="1800" dirty="0"/>
              <a:t> (</a:t>
            </a:r>
            <a:r>
              <a:rPr lang="en-GB" sz="1800" b="1" dirty="0"/>
              <a:t>32.64 min</a:t>
            </a:r>
            <a:r>
              <a:rPr lang="en-GB" sz="1800" dirty="0"/>
              <a:t>) to match afternoon levels (</a:t>
            </a:r>
            <a:r>
              <a:rPr lang="en-GB" sz="1800" b="1" dirty="0"/>
              <a:t>32.39 min</a:t>
            </a:r>
            <a:r>
              <a:rPr lang="en-GB" sz="1800" dirty="0"/>
              <a:t>).</a:t>
            </a:r>
          </a:p>
          <a:p>
            <a:r>
              <a:rPr lang="en-GB" sz="1800" b="1" dirty="0"/>
              <a:t>Improve response efficiency in high-injury regions</a:t>
            </a:r>
            <a:r>
              <a:rPr lang="en-GB" sz="1800" dirty="0"/>
              <a:t> to prevent fatalities.</a:t>
            </a:r>
          </a:p>
          <a:p>
            <a:r>
              <a:rPr lang="en-GB" sz="1800" b="1" dirty="0"/>
              <a:t>Enhance emergency resource allocation</a:t>
            </a:r>
            <a:r>
              <a:rPr lang="en-GB" sz="1800" dirty="0"/>
              <a:t> to ensure balanced response times across all severities.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267121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0F9A4D-4321-3D8B-0041-027EE4F71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35" y="2054900"/>
            <a:ext cx="4837162" cy="26775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CA82C-1CB2-87CE-0DFC-641EB1CF0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713" y="2533476"/>
            <a:ext cx="2582636" cy="344783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1400" b="1" dirty="0"/>
              <a:t>Emergency Response Time by Region</a:t>
            </a:r>
          </a:p>
          <a:p>
            <a:pPr>
              <a:lnSpc>
                <a:spcPct val="90000"/>
              </a:lnSpc>
            </a:pPr>
            <a:r>
              <a:rPr lang="en-GB" sz="1400" b="1" dirty="0"/>
              <a:t>Australia:</a:t>
            </a:r>
            <a:r>
              <a:rPr lang="en-GB" sz="1400" dirty="0"/>
              <a:t> 32.64 min</a:t>
            </a:r>
          </a:p>
          <a:p>
            <a:pPr>
              <a:lnSpc>
                <a:spcPct val="90000"/>
              </a:lnSpc>
            </a:pPr>
            <a:r>
              <a:rPr lang="en-GB" sz="1400" b="1" dirty="0"/>
              <a:t>North America:</a:t>
            </a:r>
            <a:r>
              <a:rPr lang="en-GB" sz="1400" dirty="0"/>
              <a:t> 32.5 min</a:t>
            </a:r>
          </a:p>
          <a:p>
            <a:pPr>
              <a:lnSpc>
                <a:spcPct val="90000"/>
              </a:lnSpc>
            </a:pPr>
            <a:r>
              <a:rPr lang="en-GB" sz="1400" b="1" dirty="0"/>
              <a:t>Europe:</a:t>
            </a:r>
            <a:r>
              <a:rPr lang="en-GB" sz="1400" dirty="0"/>
              <a:t> 32.46 min</a:t>
            </a:r>
          </a:p>
          <a:p>
            <a:pPr>
              <a:lnSpc>
                <a:spcPct val="90000"/>
              </a:lnSpc>
            </a:pPr>
            <a:r>
              <a:rPr lang="en-GB" sz="1400" b="1" dirty="0"/>
              <a:t>Asia:</a:t>
            </a:r>
            <a:r>
              <a:rPr lang="en-GB" sz="1400" dirty="0"/>
              <a:t> 32.45 min</a:t>
            </a:r>
          </a:p>
          <a:p>
            <a:pPr>
              <a:lnSpc>
                <a:spcPct val="90000"/>
              </a:lnSpc>
            </a:pPr>
            <a:r>
              <a:rPr lang="en-GB" sz="1400" b="1" dirty="0"/>
              <a:t>South America:</a:t>
            </a:r>
            <a:r>
              <a:rPr lang="en-GB" sz="1400" dirty="0"/>
              <a:t> 32 min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400" dirty="0"/>
              <a:t>Australia has the highest response time (32.64 min), while South America has the lowest (32.41 min). Other regions have similar response times, ranging between 32-33 min. 🚑</a:t>
            </a:r>
          </a:p>
          <a:p>
            <a:pPr>
              <a:lnSpc>
                <a:spcPct val="90000"/>
              </a:lnSpc>
            </a:pPr>
            <a:endParaRPr lang="en-GB" sz="1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0824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20B1-F44C-F30A-8A7E-DD474F741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285" y="741391"/>
            <a:ext cx="5028904" cy="1616203"/>
          </a:xfrm>
        </p:spPr>
        <p:txBody>
          <a:bodyPr anchor="b">
            <a:normAutofit/>
          </a:bodyPr>
          <a:lstStyle/>
          <a:p>
            <a:r>
              <a:rPr lang="en-US" sz="2800" dirty="0"/>
              <a:t>Economic Loss &amp;Medical Costs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08DD4-5A72-8CF5-A16A-31E943119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285" y="2533476"/>
            <a:ext cx="7170692" cy="3447832"/>
          </a:xfr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endParaRPr lang="en-GB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1600" b="1" dirty="0"/>
              <a:t>Medical Cost &amp; Economic Loss by Region:</a:t>
            </a:r>
            <a:endParaRPr lang="en-GB" sz="1600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Australia:</a:t>
            </a:r>
            <a:r>
              <a:rPr lang="en-GB" sz="1600" dirty="0"/>
              <a:t> </a:t>
            </a:r>
            <a:r>
              <a:rPr lang="en-GB" sz="1600" b="1" dirty="0"/>
              <a:t>66.61% Economic Loss</a:t>
            </a:r>
            <a:r>
              <a:rPr lang="en-GB" sz="1600" dirty="0"/>
              <a:t>, </a:t>
            </a:r>
            <a:r>
              <a:rPr lang="en-GB" sz="1600" b="1" dirty="0"/>
              <a:t>33.39% Medical Cost</a:t>
            </a:r>
            <a:r>
              <a:rPr lang="en-GB" sz="1600" dirty="0"/>
              <a:t>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Europe:</a:t>
            </a:r>
            <a:r>
              <a:rPr lang="en-GB" sz="1600" dirty="0"/>
              <a:t> </a:t>
            </a:r>
            <a:r>
              <a:rPr lang="en-GB" sz="1600" b="1" dirty="0"/>
              <a:t>66.53% Economic Loss</a:t>
            </a:r>
            <a:r>
              <a:rPr lang="en-GB" sz="1600" dirty="0"/>
              <a:t>, </a:t>
            </a:r>
            <a:r>
              <a:rPr lang="en-GB" sz="1600" b="1" dirty="0"/>
              <a:t>33.47% Medical Cost</a:t>
            </a:r>
            <a:r>
              <a:rPr lang="en-GB" sz="1600" dirty="0"/>
              <a:t>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North America:</a:t>
            </a:r>
            <a:r>
              <a:rPr lang="en-GB" sz="1600" dirty="0"/>
              <a:t> </a:t>
            </a:r>
            <a:r>
              <a:rPr lang="en-GB" sz="1600" b="1" dirty="0"/>
              <a:t>66.05% Economic Loss</a:t>
            </a:r>
            <a:r>
              <a:rPr lang="en-GB" sz="1600" dirty="0"/>
              <a:t>, </a:t>
            </a:r>
            <a:r>
              <a:rPr lang="en-GB" sz="1600" b="1" dirty="0"/>
              <a:t>33.40% Medical Cost</a:t>
            </a:r>
            <a:r>
              <a:rPr lang="en-GB" sz="1600" dirty="0"/>
              <a:t>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Asia:</a:t>
            </a:r>
            <a:r>
              <a:rPr lang="en-GB" sz="1600" dirty="0"/>
              <a:t> </a:t>
            </a:r>
            <a:r>
              <a:rPr lang="en-GB" sz="1600" b="1" dirty="0"/>
              <a:t>66.87% Economic Loss</a:t>
            </a:r>
            <a:r>
              <a:rPr lang="en-GB" sz="1600" dirty="0"/>
              <a:t>, </a:t>
            </a:r>
            <a:r>
              <a:rPr lang="en-GB" sz="1600" b="1" dirty="0"/>
              <a:t>33.13% Medical Cost</a:t>
            </a:r>
            <a:r>
              <a:rPr lang="en-GB" sz="1600" dirty="0"/>
              <a:t>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South America:</a:t>
            </a:r>
            <a:r>
              <a:rPr lang="en-GB" sz="1600" dirty="0"/>
              <a:t> </a:t>
            </a:r>
            <a:r>
              <a:rPr lang="en-GB" sz="1600" b="1" dirty="0"/>
              <a:t>66.82% Economic Loss</a:t>
            </a:r>
            <a:r>
              <a:rPr lang="en-GB" sz="1600" dirty="0"/>
              <a:t>, </a:t>
            </a:r>
            <a:r>
              <a:rPr lang="en-GB" sz="1600" b="1" dirty="0"/>
              <a:t>33.18% Medical Cost</a:t>
            </a:r>
            <a:r>
              <a:rPr lang="en-GB" sz="16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ar-EG" sz="1600" b="1" dirty="0"/>
              <a:t>.</a:t>
            </a:r>
            <a:r>
              <a:rPr lang="en-GB" sz="1600" b="1" dirty="0"/>
              <a:t>Top Country in Economic Loss &amp; Medical Costs:</a:t>
            </a:r>
            <a:endParaRPr lang="en-GB" sz="1600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Canada ranks highest</a:t>
            </a:r>
            <a:r>
              <a:rPr lang="en-GB" sz="1600" dirty="0"/>
              <a:t> in total economic loss and medical expenses.</a:t>
            </a:r>
          </a:p>
          <a:p>
            <a:pPr>
              <a:lnSpc>
                <a:spcPct val="90000"/>
              </a:lnSpc>
            </a:pPr>
            <a:r>
              <a:rPr lang="en-GB" sz="1600" b="1" dirty="0"/>
              <a:t>Recommendations</a:t>
            </a:r>
          </a:p>
          <a:p>
            <a:pPr>
              <a:lnSpc>
                <a:spcPct val="90000"/>
              </a:lnSpc>
            </a:pPr>
            <a:r>
              <a:rPr lang="en-GB" sz="1600" b="1" dirty="0"/>
              <a:t>Reduce medical costs</a:t>
            </a:r>
            <a:r>
              <a:rPr lang="en-GB" sz="1600" dirty="0"/>
              <a:t> by improving pre-hospital emergency care.</a:t>
            </a:r>
          </a:p>
          <a:p>
            <a:pPr>
              <a:lnSpc>
                <a:spcPct val="90000"/>
              </a:lnSpc>
            </a:pPr>
            <a:r>
              <a:rPr lang="en-GB" sz="1600" b="1" dirty="0"/>
              <a:t>Enhance insurance coverage policies</a:t>
            </a:r>
            <a:r>
              <a:rPr lang="en-GB" sz="1600" dirty="0"/>
              <a:t> in high-risk regions.</a:t>
            </a:r>
          </a:p>
          <a:p>
            <a:pPr>
              <a:lnSpc>
                <a:spcPct val="90000"/>
              </a:lnSpc>
            </a:pPr>
            <a:r>
              <a:rPr lang="en-GB" sz="1600" b="1" dirty="0"/>
              <a:t>Implement stricter road safety measures</a:t>
            </a:r>
            <a:r>
              <a:rPr lang="en-GB" sz="1600" dirty="0"/>
              <a:t> to lower accident-related economic losses.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6D12BCC-61D9-328E-F085-BB357865E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600A4-5138-6E7C-0A6C-3653FBD81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652843-24E8-329C-92EE-9B5CA2D4D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7653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A3384-8112-7233-94F8-4274FE024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840531"/>
            <a:ext cx="4101485" cy="2184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/>
              <a:t>Insurance Claims by Region:</a:t>
            </a:r>
            <a:endParaRPr lang="en-GB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b="1" dirty="0"/>
              <a:t>Australia</a:t>
            </a:r>
            <a:r>
              <a:rPr lang="en-GB" sz="1800" dirty="0"/>
              <a:t> has the highest number of insurance claims (~120K), followed by </a:t>
            </a:r>
            <a:r>
              <a:rPr lang="en-GB" sz="1800" b="1" dirty="0"/>
              <a:t>Europe, North America, Asia, and South America</a:t>
            </a:r>
            <a:r>
              <a:rPr lang="en-GB" sz="18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4108E5-9935-3239-7C55-4C09859BE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90" y="3985785"/>
            <a:ext cx="4233333" cy="2391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CC8570-24CF-BA66-E013-75151D60B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90" y="480583"/>
            <a:ext cx="4101484" cy="2391633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1BF9AD9-D95A-A960-E657-0FECBDFC28AC}"/>
              </a:ext>
            </a:extLst>
          </p:cNvPr>
          <p:cNvSpPr txBox="1">
            <a:spLocks/>
          </p:cNvSpPr>
          <p:nvPr/>
        </p:nvSpPr>
        <p:spPr>
          <a:xfrm>
            <a:off x="4607679" y="4147293"/>
            <a:ext cx="4536321" cy="20686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 eaLnBrk="1" latinLnBrk="0" hangingPunct="1">
              <a:spcBef>
                <a:spcPts val="360"/>
              </a:spcBef>
            </a:pPr>
            <a:r>
              <a:rPr lang="en-GB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Economic Loss by Accident Severity:</a:t>
            </a:r>
            <a:endParaRPr lang="en-US" sz="1050" dirty="0">
              <a:effectLst/>
            </a:endParaRPr>
          </a:p>
          <a:p>
            <a:pPr marL="740664" indent="-283464" algn="l" rtl="0" eaLnBrk="1" latinLnBrk="0" hangingPunct="1">
              <a:spcBef>
                <a:spcPts val="360"/>
              </a:spcBef>
            </a:pPr>
            <a:r>
              <a:rPr lang="en-GB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Minor Accidents:</a:t>
            </a:r>
            <a:r>
              <a:rPr lang="en-GB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n-GB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$2.22B</a:t>
            </a:r>
            <a:r>
              <a:rPr lang="en-GB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(</a:t>
            </a:r>
            <a:r>
              <a:rPr lang="en-GB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33.29%</a:t>
            </a:r>
            <a:r>
              <a:rPr lang="en-GB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).</a:t>
            </a:r>
            <a:endParaRPr lang="en-US" sz="1050" dirty="0">
              <a:effectLst/>
            </a:endParaRPr>
          </a:p>
          <a:p>
            <a:pPr marL="740664" indent="-283464" algn="l" rtl="0" eaLnBrk="1" latinLnBrk="0" hangingPunct="1">
              <a:spcBef>
                <a:spcPts val="360"/>
              </a:spcBef>
            </a:pPr>
            <a:r>
              <a:rPr lang="en-GB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Moderate Accidents:</a:t>
            </a:r>
            <a:r>
              <a:rPr lang="en-GB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n-GB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$2.22B</a:t>
            </a:r>
            <a:r>
              <a:rPr lang="en-GB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(</a:t>
            </a:r>
            <a:r>
              <a:rPr lang="en-GB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33.36%</a:t>
            </a:r>
            <a:r>
              <a:rPr lang="en-GB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).</a:t>
            </a:r>
            <a:endParaRPr lang="en-US" sz="1050" dirty="0">
              <a:effectLst/>
            </a:endParaRPr>
          </a:p>
          <a:p>
            <a:pPr marL="740664" indent="-283464" algn="l" rtl="0" eaLnBrk="1" latinLnBrk="0" hangingPunct="1">
              <a:spcBef>
                <a:spcPts val="360"/>
              </a:spcBef>
            </a:pPr>
            <a:r>
              <a:rPr lang="en-GB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Severe Accidents:</a:t>
            </a:r>
            <a:r>
              <a:rPr lang="en-GB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n-GB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$2.22B</a:t>
            </a:r>
            <a:r>
              <a:rPr lang="en-GB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(</a:t>
            </a:r>
            <a:r>
              <a:rPr lang="en-GB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33.35%</a:t>
            </a:r>
            <a:r>
              <a:rPr lang="en-GB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).</a:t>
            </a:r>
            <a:endParaRPr lang="en-US" sz="1050" dirty="0">
              <a:effectLst/>
            </a:endParaRPr>
          </a:p>
          <a:p>
            <a:pPr marL="457200" indent="0" algn="l" rtl="0" eaLnBrk="1" latinLnBrk="0" hangingPunct="1">
              <a:spcBef>
                <a:spcPts val="384"/>
              </a:spcBef>
            </a:pPr>
            <a:r>
              <a:rPr lang="en-GB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Note:</a:t>
            </a:r>
            <a:r>
              <a:rPr lang="en-GB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We think Economic Loss To Severe Accidents</a:t>
            </a:r>
            <a:endParaRPr lang="en-US" sz="1050" dirty="0">
              <a:effectLst/>
            </a:endParaRPr>
          </a:p>
          <a:p>
            <a:pPr marL="457200" indent="0" algn="l" rtl="0" eaLnBrk="1" latinLnBrk="0" hangingPunct="1">
              <a:spcBef>
                <a:spcPts val="384"/>
              </a:spcBef>
            </a:pPr>
            <a:r>
              <a:rPr lang="en-GB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more than Moderate and Minor  Accidents</a:t>
            </a:r>
            <a:endParaRPr lang="en-US" sz="105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8986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C5AF-4449-3C3E-2B9D-46F20934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64" y="682907"/>
            <a:ext cx="3448311" cy="621391"/>
          </a:xfrm>
        </p:spPr>
        <p:txBody>
          <a:bodyPr anchor="b">
            <a:normAutofit/>
          </a:bodyPr>
          <a:lstStyle/>
          <a:p>
            <a:pPr algn="l"/>
            <a:r>
              <a:rPr lang="en-US" sz="2800"/>
              <a:t>General Insights</a:t>
            </a:r>
            <a:endParaRPr lang="en-GB" sz="2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109427-F510-7B9B-A046-4A75E2C01E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8264" y="1304298"/>
            <a:ext cx="8715736" cy="48707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marR="0" lvl="0" indent="0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Population Density &amp; Traffic Volume by Road Type: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Highest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traffic volume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recorded on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main roads (0.2M) and streets (0.18M)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followed by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highways (0.15M)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Population density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follows a similar pattern.</a:t>
            </a:r>
          </a:p>
          <a:p>
            <a:pPr marL="0" marR="0" lvl="0" indent="0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Average Speed Limit by Accident Severity &amp; Driver Age Group: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Speed limits remain consistent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across different accident severities and driver age groups.</a:t>
            </a:r>
          </a:p>
          <a:p>
            <a:pPr marL="0" marR="0" lvl="0" indent="0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Visibility Level by Accident Severity &amp; Time of Day: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Visibility is highest during the afternoon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and decreases at night across all accident severities.</a:t>
            </a:r>
          </a:p>
          <a:p>
            <a:pPr marL="0" marR="0" lvl="0" indent="0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Severe accidents show slightly lower visibility levels.</a:t>
            </a:r>
          </a:p>
          <a:p>
            <a:pPr marL="0" marR="0" lvl="0" indent="0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Average Visibility Level by Weather Conditions &amp; Accident Severity: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Foggy and snowy conditions have the lowest visibility levels (≈272-274)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while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clear and windy conditions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show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higher visibility (≈276-278)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Visibility trends fluctuate with accident severity.</a:t>
            </a:r>
          </a:p>
          <a:p>
            <a:pPr marL="0" marR="0" lvl="0" indent="0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en-GB" sz="1400" b="1" dirty="0"/>
              <a:t>Recommendations</a:t>
            </a:r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en-GB" sz="1400" b="1" dirty="0"/>
              <a:t>Improve lighting</a:t>
            </a:r>
            <a:r>
              <a:rPr lang="en-GB" sz="1400" dirty="0"/>
              <a:t> on roads with high night-time accident severity.</a:t>
            </a:r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en-GB" sz="1400" b="1" dirty="0"/>
              <a:t>Adjust speed limits</a:t>
            </a:r>
            <a:r>
              <a:rPr lang="en-GB" sz="1400" dirty="0"/>
              <a:t> dynamically based on weather and time of day.</a:t>
            </a:r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en-GB" sz="1400" b="1" dirty="0"/>
              <a:t>Enhance road safety</a:t>
            </a:r>
            <a:r>
              <a:rPr lang="en-GB" sz="1400" dirty="0"/>
              <a:t> on main roads &amp; streets due to high traffic volume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98B1AF-8EC1-97C2-8BB1-B3FB9722F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212" y="4195894"/>
            <a:ext cx="3989297" cy="2153987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6328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0955-5DA9-4EF4-BF8B-399085B30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59" y="701112"/>
            <a:ext cx="5028904" cy="659423"/>
          </a:xfrm>
        </p:spPr>
        <p:txBody>
          <a:bodyPr anchor="b">
            <a:normAutofit/>
          </a:bodyPr>
          <a:lstStyle/>
          <a:p>
            <a:r>
              <a:rPr lang="en-US" sz="2800" dirty="0"/>
              <a:t>Our Notes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1307F-302E-8E40-F6B8-A4D3D982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011" y="2533476"/>
            <a:ext cx="8281852" cy="320111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800" dirty="0"/>
              <a:t>The unusual similarity in data values caused confusion during our analysis. So far, we have not identified the reason behind this consistency, which made it challenging to draw clear conclusions.“</a:t>
            </a:r>
          </a:p>
          <a:p>
            <a:pPr>
              <a:lnSpc>
                <a:spcPct val="90000"/>
              </a:lnSpc>
            </a:pPr>
            <a:r>
              <a:rPr lang="en-GB" sz="1800" dirty="0"/>
              <a:t>Regional differences were minimal, indicating that accident-related factors were fairly balanced worldwide.</a:t>
            </a:r>
          </a:p>
          <a:p>
            <a:pPr>
              <a:lnSpc>
                <a:spcPct val="90000"/>
              </a:lnSpc>
            </a:pPr>
            <a:r>
              <a:rPr lang="en-GB" sz="1800" dirty="0"/>
              <a:t>Medical costs consistently outweighed economic losses, highlighting the significant financial burden of injuries.</a:t>
            </a:r>
          </a:p>
          <a:p>
            <a:pPr>
              <a:lnSpc>
                <a:spcPct val="90000"/>
              </a:lnSpc>
            </a:pPr>
            <a:r>
              <a:rPr lang="en-GB" sz="1800" dirty="0"/>
              <a:t>Weather conditions and time of day had some effect on accidents, but not enough to cause drastic differences in response times or accident severity.</a:t>
            </a:r>
          </a:p>
          <a:p>
            <a:pPr>
              <a:lnSpc>
                <a:spcPct val="90000"/>
              </a:lnSpc>
            </a:pPr>
            <a:r>
              <a:rPr lang="en-GB" sz="1800" dirty="0"/>
              <a:t>These findings suggest that road safety improvements should focus on systematic enhancements rather than targeting specific regions or conditions.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6D12BCC-61D9-328E-F085-BB357865E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600A4-5138-6E7C-0A6C-3653FBD81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652843-24E8-329C-92EE-9B5CA2D4D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1011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8513" y="864147"/>
            <a:ext cx="3357675" cy="580528"/>
          </a:xfrm>
        </p:spPr>
        <p:txBody>
          <a:bodyPr anchor="b">
            <a:normAutofit/>
          </a:bodyPr>
          <a:lstStyle/>
          <a:p>
            <a:r>
              <a:rPr lang="en-US" sz="2800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17" y="2533476"/>
            <a:ext cx="7968343" cy="3447832"/>
          </a:xfrm>
        </p:spPr>
        <p:txBody>
          <a:bodyPr anchor="t">
            <a:normAutofit/>
          </a:bodyPr>
          <a:lstStyle/>
          <a:p>
            <a:r>
              <a:rPr lang="en-US" sz="1700" dirty="0"/>
              <a:t>• Stricter Traffic Regulations: Tougher laws on drunk driving and speeding.</a:t>
            </a:r>
          </a:p>
          <a:p>
            <a:r>
              <a:rPr lang="en-US" sz="1700" dirty="0"/>
              <a:t>• Public Awareness Campaigns: Educate drivers on road safety.</a:t>
            </a:r>
          </a:p>
          <a:p>
            <a:r>
              <a:rPr lang="en-US" sz="1700" dirty="0"/>
              <a:t>• Infrastructure Improvements: Enhance road conditions and signage.</a:t>
            </a:r>
          </a:p>
          <a:p>
            <a:r>
              <a:rPr lang="en-US" sz="1700" dirty="0"/>
              <a:t>• ADAS Technology: Encourage driver assistance systems.</a:t>
            </a:r>
          </a:p>
          <a:p>
            <a:r>
              <a:rPr lang="en-US" sz="1700" dirty="0"/>
              <a:t>• Improved Emergency Response: Strengthen emergency services.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6D12BCC-61D9-328E-F085-BB357865E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600A4-5138-6E7C-0A6C-3653FBD81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652843-24E8-329C-92EE-9B5CA2D4D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1047" y="803618"/>
            <a:ext cx="5028904" cy="594108"/>
          </a:xfrm>
        </p:spPr>
        <p:txBody>
          <a:bodyPr anchor="b">
            <a:normAutofit/>
          </a:bodyPr>
          <a:lstStyle/>
          <a:p>
            <a:r>
              <a:rPr lang="en-US" sz="280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533476"/>
            <a:ext cx="7667897" cy="2926798"/>
          </a:xfrm>
        </p:spPr>
        <p:txBody>
          <a:bodyPr anchor="t">
            <a:normAutofit/>
          </a:bodyPr>
          <a:lstStyle/>
          <a:p>
            <a:r>
              <a:rPr lang="en-US" sz="1700" dirty="0"/>
              <a:t>Drunk Driving is the leading cause of road accidents. </a:t>
            </a:r>
          </a:p>
          <a:p>
            <a:r>
              <a:rPr lang="en-US" sz="1700" dirty="0"/>
              <a:t>A combination of regulations, awareness, and infrastructure improvements is key to reducing accidents and enhancing safety.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6D12BCC-61D9-328E-F085-BB357865E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600A4-5138-6E7C-0A6C-3653FBD81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652843-24E8-329C-92EE-9B5CA2D4D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A05F0F-63D1-3A6C-82DA-CD6D5C886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A42FED0E-DE3C-239F-AF08-64C00AEA06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649141"/>
              </p:ext>
            </p:extLst>
          </p:nvPr>
        </p:nvGraphicFramePr>
        <p:xfrm>
          <a:off x="657518" y="1859280"/>
          <a:ext cx="8029281" cy="4602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716E5EA1-A63B-2D08-9E15-2DCE846EE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918920-A677-52E1-58B9-70E0C36F7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8DFB195-1851-F9D7-2EFB-30D90B250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64F760C7-3BF9-2FFA-14F9-7886EC96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/>
              <a:t>Data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44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9983" y="741391"/>
            <a:ext cx="2526926" cy="1616203"/>
          </a:xfrm>
        </p:spPr>
        <p:txBody>
          <a:bodyPr anchor="b">
            <a:normAutofit/>
          </a:bodyPr>
          <a:lstStyle/>
          <a:p>
            <a:r>
              <a:rPr lang="en-US" sz="2800" dirty="0"/>
              <a:t>Overview</a:t>
            </a:r>
          </a:p>
        </p:txBody>
      </p:sp>
      <p:pic>
        <p:nvPicPr>
          <p:cNvPr id="39" name="Picture 38" descr="Multiple interweaving highways with cars driving in different directions">
            <a:extLst>
              <a:ext uri="{FF2B5EF4-FFF2-40B4-BE49-F238E27FC236}">
                <a16:creationId xmlns:a16="http://schemas.microsoft.com/office/drawing/2014/main" id="{BB18FF65-4F8A-EC1C-75F5-70574C4E5B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634" r="24651" b="1"/>
          <a:stretch/>
        </p:blipFill>
        <p:spPr>
          <a:xfrm>
            <a:off x="20" y="10"/>
            <a:ext cx="5542677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955894" y="3271199"/>
            <a:ext cx="1630908" cy="5542697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2296081" y="2296080"/>
            <a:ext cx="6854280" cy="226211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346242" y="4425055"/>
            <a:ext cx="2196454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983" y="2533476"/>
            <a:ext cx="2526926" cy="344783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/>
              <a:t>• Top Accident Cause: Drunk Driving (26,506 incidents)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/>
              <a:t>• Top Accident Day: Tuesday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/>
              <a:t>• Top Accident Time: Night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/>
              <a:t>• Top Accident Year: 2002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/>
              <a:t>• Total Fatalities: 263,000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/>
              <a:t>• Total Injuries: Over 1 million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/>
              <a:t>• Top Country by Injuries: Brazil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/>
              <a:t>• Lowest Accident Region: South America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/>
              <a:t>• Lowest Country by Injuries: Russia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DA13-585A-05B5-F8DB-F95745B2F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19" y="741391"/>
            <a:ext cx="3448311" cy="1616203"/>
          </a:xfrm>
        </p:spPr>
        <p:txBody>
          <a:bodyPr anchor="b">
            <a:normAutofit/>
          </a:bodyPr>
          <a:lstStyle/>
          <a:p>
            <a:r>
              <a:rPr lang="en-GB" sz="2800"/>
              <a:t>Countries &amp; Region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A07E4-877D-0E91-BEF5-58AC69A44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19" y="2533476"/>
            <a:ext cx="3448310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700" b="1" dirty="0"/>
              <a:t>Key Findings:</a:t>
            </a:r>
          </a:p>
          <a:p>
            <a:pPr>
              <a:buFont typeface="+mj-lt"/>
              <a:buAutoNum type="arabicPeriod"/>
            </a:pPr>
            <a:r>
              <a:rPr lang="en-GB" sz="1700" b="1" dirty="0"/>
              <a:t>Injuries by Country:</a:t>
            </a:r>
            <a:endParaRPr lang="en-GB" sz="1700" dirty="0"/>
          </a:p>
          <a:p>
            <a:pPr marL="742950" lvl="1" indent="-285750">
              <a:buFont typeface="+mj-lt"/>
              <a:buAutoNum type="arabicPeriod"/>
            </a:pPr>
            <a:r>
              <a:rPr lang="en-GB" sz="1700" dirty="0"/>
              <a:t>Brazil, Germany, and Australia have the highest number of injuries, exceeding </a:t>
            </a:r>
            <a:r>
              <a:rPr lang="en-GB" sz="1700" b="1" dirty="0"/>
              <a:t>126K</a:t>
            </a:r>
            <a:r>
              <a:rPr lang="en-GB" sz="1700" dirty="0"/>
              <a:t> each.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700" dirty="0"/>
              <a:t>Other countries, including India, the UK, the USA, China, Japan, and Russia, show a decreasing trend in injury numbers.</a:t>
            </a:r>
          </a:p>
          <a:p>
            <a:endParaRPr lang="en-GB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1A803D-8B0B-AA83-258B-AF10A1CD3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314349"/>
            <a:ext cx="3989297" cy="215422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089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B95A7-934E-E9A1-9516-A178A6904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19" y="2533476"/>
            <a:ext cx="3448310" cy="344783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GB" sz="1600" b="1" dirty="0"/>
              <a:t>Injuries and Fatalities by Region:</a:t>
            </a:r>
            <a:endParaRPr lang="en-GB" sz="1600" dirty="0"/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GB" sz="1600" b="1" dirty="0"/>
              <a:t>North America</a:t>
            </a:r>
            <a:r>
              <a:rPr lang="en-GB" sz="1600" dirty="0"/>
              <a:t> has the highest number of injuries, around </a:t>
            </a:r>
            <a:r>
              <a:rPr lang="en-GB" sz="1600" b="1" dirty="0"/>
              <a:t>252.9K</a:t>
            </a:r>
            <a:r>
              <a:rPr lang="en-GB" sz="1600" dirty="0"/>
              <a:t>.</a:t>
            </a: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GB" sz="1600" b="1" dirty="0"/>
              <a:t>Australia</a:t>
            </a:r>
            <a:r>
              <a:rPr lang="en-GB" sz="1600" dirty="0"/>
              <a:t> follows closely with </a:t>
            </a:r>
            <a:r>
              <a:rPr lang="en-GB" sz="1600" b="1" dirty="0"/>
              <a:t>252.4K</a:t>
            </a:r>
            <a:r>
              <a:rPr lang="en-GB" sz="1600" dirty="0"/>
              <a:t>, while </a:t>
            </a:r>
            <a:r>
              <a:rPr lang="en-GB" sz="1600" b="1" dirty="0"/>
              <a:t>Europe</a:t>
            </a:r>
            <a:r>
              <a:rPr lang="en-GB" sz="1600" dirty="0"/>
              <a:t>, </a:t>
            </a:r>
            <a:r>
              <a:rPr lang="en-GB" sz="1600" b="1" dirty="0"/>
              <a:t>South America</a:t>
            </a:r>
            <a:r>
              <a:rPr lang="en-GB" sz="1600" dirty="0"/>
              <a:t>, and </a:t>
            </a:r>
            <a:r>
              <a:rPr lang="en-GB" sz="1600" b="1" dirty="0"/>
              <a:t>Asia</a:t>
            </a:r>
            <a:r>
              <a:rPr lang="en-GB" sz="1600" dirty="0"/>
              <a:t> report slightly lower figures at </a:t>
            </a:r>
            <a:r>
              <a:rPr lang="en-GB" sz="1600" b="1" dirty="0"/>
              <a:t>252.0K</a:t>
            </a:r>
            <a:r>
              <a:rPr lang="en-GB" sz="1600" dirty="0"/>
              <a:t>, </a:t>
            </a:r>
            <a:r>
              <a:rPr lang="en-GB" sz="1600" b="1" dirty="0"/>
              <a:t>249.5K</a:t>
            </a:r>
            <a:r>
              <a:rPr lang="en-GB" sz="1600" dirty="0"/>
              <a:t>, and </a:t>
            </a:r>
            <a:r>
              <a:rPr lang="en-GB" sz="1600" b="1" dirty="0"/>
              <a:t>248.4K</a:t>
            </a:r>
            <a:r>
              <a:rPr lang="en-GB" sz="1600" dirty="0"/>
              <a:t>, respectively.</a:t>
            </a: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GB" sz="1600" dirty="0"/>
              <a:t>Fatalities are also plotted, showing a strong correlation between high injury rates and fatalities.</a:t>
            </a:r>
          </a:p>
          <a:p>
            <a:pPr>
              <a:lnSpc>
                <a:spcPct val="90000"/>
              </a:lnSpc>
            </a:pPr>
            <a:endParaRPr lang="en-GB" sz="1600" dirty="0"/>
          </a:p>
        </p:txBody>
      </p:sp>
      <p:pic>
        <p:nvPicPr>
          <p:cNvPr id="5" name="Picture 4" descr="A graph with red and black lines&#10;&#10;AI-generated content may be incorrect.">
            <a:extLst>
              <a:ext uri="{FF2B5EF4-FFF2-40B4-BE49-F238E27FC236}">
                <a16:creationId xmlns:a16="http://schemas.microsoft.com/office/drawing/2014/main" id="{5C6D76F4-1D0A-AAC5-EDDF-1E1F74EEF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310023"/>
            <a:ext cx="3989297" cy="216287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090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407E-8041-7335-BBF8-2A09312D4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19" y="2533476"/>
            <a:ext cx="3448310" cy="3447832"/>
          </a:xfrm>
        </p:spPr>
        <p:txBody>
          <a:bodyPr anchor="t"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1700" b="1"/>
              <a:t>Fatalities by Country:</a:t>
            </a:r>
            <a:endParaRPr lang="en-GB" sz="1700"/>
          </a:p>
          <a:p>
            <a:pPr marL="742950" lvl="1" indent="-285750">
              <a:buFont typeface="+mj-lt"/>
              <a:buAutoNum type="arabicPeriod"/>
            </a:pPr>
            <a:r>
              <a:rPr lang="en-GB" sz="1700"/>
              <a:t>A geographical distribution highlights accident fatality hotspots across </a:t>
            </a:r>
            <a:r>
              <a:rPr lang="en-GB" sz="1700" b="1"/>
              <a:t>North America, Europe, South America, Asia, and Australia</a:t>
            </a:r>
            <a:r>
              <a:rPr lang="en-GB" sz="170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700"/>
              <a:t>The heatmap suggests certain countries face higher risks, necessitating further investigation into causes.</a:t>
            </a:r>
          </a:p>
          <a:p>
            <a:endParaRPr lang="en-GB" sz="1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7353A-D561-F287-5DBC-C31396AB8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84697"/>
            <a:ext cx="3989297" cy="241352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203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04AE-275B-15AC-2E05-FAE7EB76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285" y="741391"/>
            <a:ext cx="5028904" cy="1616203"/>
          </a:xfrm>
        </p:spPr>
        <p:txBody>
          <a:bodyPr anchor="b">
            <a:normAutofit/>
          </a:bodyPr>
          <a:lstStyle/>
          <a:p>
            <a:r>
              <a:rPr lang="en-US" sz="2800"/>
              <a:t>Accidents Date &amp;Times</a:t>
            </a:r>
            <a:endParaRPr lang="en-GB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3F8B9-66BE-745A-3A0B-E4252C9C8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285" y="2533476"/>
            <a:ext cx="5028905" cy="344783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1600" b="1" dirty="0"/>
              <a:t>Key Findings:</a:t>
            </a:r>
            <a:endParaRPr lang="en-GB" sz="1600" b="1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GB" sz="1600" b="1" dirty="0"/>
              <a:t>Traffic Volume by Time of Day:</a:t>
            </a:r>
            <a:endParaRPr lang="en-GB" sz="1600"/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GB" sz="1600" dirty="0"/>
              <a:t>The highest traffic volume is observed in the </a:t>
            </a:r>
            <a:r>
              <a:rPr lang="en-GB" sz="1600" b="1" dirty="0"/>
              <a:t>afternoon and morning</a:t>
            </a:r>
            <a:r>
              <a:rPr lang="en-GB" sz="1600" dirty="0"/>
              <a:t>, with values approaching </a:t>
            </a:r>
            <a:r>
              <a:rPr lang="en-GB" sz="1600" b="1" dirty="0"/>
              <a:t>5,000 vehicles</a:t>
            </a:r>
            <a:r>
              <a:rPr lang="en-GB" sz="1600" dirty="0"/>
              <a:t>.</a:t>
            </a:r>
            <a:endParaRPr lang="en-GB" sz="1600"/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GB" sz="1600" b="1" dirty="0"/>
              <a:t>Night and evening</a:t>
            </a:r>
            <a:r>
              <a:rPr lang="en-GB" sz="1600" dirty="0"/>
              <a:t> also show significant traffic flow but slightly lower than daytime hours.</a:t>
            </a:r>
            <a:endParaRPr lang="en-GB" sz="160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GB" sz="1600" b="1" dirty="0"/>
              <a:t>Traffic Volume by Weather Conditions:</a:t>
            </a:r>
            <a:endParaRPr lang="en-GB" sz="1600"/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GB" sz="1600" b="1" dirty="0"/>
              <a:t>Windy and rainy</a:t>
            </a:r>
            <a:r>
              <a:rPr lang="en-GB" sz="1600" dirty="0"/>
              <a:t> conditions see the highest average traffic volume, exceeding </a:t>
            </a:r>
            <a:r>
              <a:rPr lang="en-GB" sz="1600" b="1" dirty="0"/>
              <a:t>5,000 vehicles</a:t>
            </a:r>
            <a:r>
              <a:rPr lang="en-GB" sz="1600" dirty="0"/>
              <a:t>.</a:t>
            </a:r>
            <a:endParaRPr lang="en-GB" sz="1600"/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GB" sz="1600" b="1" dirty="0"/>
              <a:t>Snowy and clear</a:t>
            </a:r>
            <a:r>
              <a:rPr lang="en-GB" sz="1600" dirty="0"/>
              <a:t> conditions report moderate levels, while </a:t>
            </a:r>
            <a:r>
              <a:rPr lang="en-GB" sz="1600" b="1" dirty="0"/>
              <a:t>foggy</a:t>
            </a:r>
            <a:r>
              <a:rPr lang="en-GB" sz="1600" dirty="0"/>
              <a:t> weather records the lowest traffic volume.</a:t>
            </a:r>
            <a:endParaRPr lang="en-GB" sz="1600"/>
          </a:p>
          <a:p>
            <a:pPr>
              <a:lnSpc>
                <a:spcPct val="90000"/>
              </a:lnSpc>
            </a:pPr>
            <a:endParaRPr lang="en-GB" sz="16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6D12BCC-61D9-328E-F085-BB357865E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600A4-5138-6E7C-0A6C-3653FBD81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652843-24E8-329C-92EE-9B5CA2D4D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2799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55CBD-4B7E-FFE0-69B4-E0A1F4986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307" y="751555"/>
            <a:ext cx="7787382" cy="2106334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GB" sz="1700" b="1" dirty="0"/>
              <a:t>Injuries and Fatalities by Year:</a:t>
            </a:r>
            <a:endParaRPr lang="en-GB" sz="1700" dirty="0"/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GB" sz="1700" b="1" dirty="0"/>
              <a:t>Injury numbers have remained steady</a:t>
            </a:r>
            <a:r>
              <a:rPr lang="en-GB" sz="1700" dirty="0"/>
              <a:t> since 2000, fluctuating between </a:t>
            </a:r>
            <a:r>
              <a:rPr lang="en-GB" sz="1700" b="1" dirty="0"/>
              <a:t>49K and 51K per year</a:t>
            </a:r>
            <a:r>
              <a:rPr lang="en-GB" sz="1700" dirty="0"/>
              <a:t>.</a:t>
            </a: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GB" sz="1700" b="1" dirty="0"/>
              <a:t>Fatalities have consistently been around 10K per year</a:t>
            </a:r>
            <a:r>
              <a:rPr lang="en-GB" sz="1700" dirty="0"/>
              <a:t>, showing no significant increase or decrease over the years</a:t>
            </a:r>
          </a:p>
          <a:p>
            <a:pPr>
              <a:lnSpc>
                <a:spcPct val="90000"/>
              </a:lnSpc>
            </a:pPr>
            <a:endParaRPr lang="en-GB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4644D-D9C3-C782-5DD1-1B25FB2BE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07" y="3615643"/>
            <a:ext cx="7787382" cy="206365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4A41B9E-A0C8-F78B-E5B6-A0D02D881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27C9029-9BF9-D125-90D6-AB03931B0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F84619-412D-A0C9-3DC9-47C3A42B9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7151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2174</Words>
  <Application>Microsoft Office PowerPoint</Application>
  <PresentationFormat>On-screen Show (4:3)</PresentationFormat>
  <Paragraphs>192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Aptos</vt:lpstr>
      <vt:lpstr>Arial</vt:lpstr>
      <vt:lpstr>Calibri</vt:lpstr>
      <vt:lpstr>Office Theme</vt:lpstr>
      <vt:lpstr>Road Accident Analysis Report</vt:lpstr>
      <vt:lpstr>Introduction</vt:lpstr>
      <vt:lpstr>Data Collection</vt:lpstr>
      <vt:lpstr>Overview</vt:lpstr>
      <vt:lpstr>Countries &amp; Region Analysis</vt:lpstr>
      <vt:lpstr>PowerPoint Presentation</vt:lpstr>
      <vt:lpstr>PowerPoint Presentation</vt:lpstr>
      <vt:lpstr>Accidents Date &amp;Times</vt:lpstr>
      <vt:lpstr>PowerPoint Presentation</vt:lpstr>
      <vt:lpstr>PowerPoint Presentation</vt:lpstr>
      <vt:lpstr>Driver &amp; Vehicle Insights</vt:lpstr>
      <vt:lpstr>PowerPoint Presentation</vt:lpstr>
      <vt:lpstr>PowerPoint Presentation</vt:lpstr>
      <vt:lpstr>PowerPoint Presentation</vt:lpstr>
      <vt:lpstr>Key Insights &amp; Recommendations Drivers &amp; Vehicles</vt:lpstr>
      <vt:lpstr>Weather &amp; Street Conditions</vt:lpstr>
      <vt:lpstr>PowerPoint Presentation</vt:lpstr>
      <vt:lpstr>PowerPoint Presentation</vt:lpstr>
      <vt:lpstr>Causes &amp; Severity</vt:lpstr>
      <vt:lpstr>PowerPoint Presentation</vt:lpstr>
      <vt:lpstr>PowerPoint Presentation</vt:lpstr>
      <vt:lpstr>Emergency &amp;Response Time</vt:lpstr>
      <vt:lpstr>PowerPoint Presentation</vt:lpstr>
      <vt:lpstr>Economic Loss &amp;Medical Costs</vt:lpstr>
      <vt:lpstr>PowerPoint Presentation</vt:lpstr>
      <vt:lpstr>General Insights</vt:lpstr>
      <vt:lpstr>Our Notes</vt:lpstr>
      <vt:lpstr>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mohamed osama</dc:creator>
  <cp:keywords/>
  <dc:description>generated using python-pptx</dc:description>
  <cp:lastModifiedBy>Mennatallah Ahmed</cp:lastModifiedBy>
  <cp:revision>17</cp:revision>
  <dcterms:created xsi:type="dcterms:W3CDTF">2013-01-27T09:14:16Z</dcterms:created>
  <dcterms:modified xsi:type="dcterms:W3CDTF">2025-02-22T17:21:33Z</dcterms:modified>
  <cp:category/>
</cp:coreProperties>
</file>