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tmp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5" r:id="rId9"/>
    <p:sldId id="271" r:id="rId10"/>
    <p:sldId id="272" r:id="rId11"/>
    <p:sldId id="268" r:id="rId12"/>
    <p:sldId id="269" r:id="rId13"/>
    <p:sldId id="270" r:id="rId14"/>
    <p:sldId id="273" r:id="rId15"/>
    <p:sldId id="274" r:id="rId16"/>
    <p:sldId id="275" r:id="rId17"/>
    <p:sldId id="276" r:id="rId18"/>
    <p:sldId id="278" r:id="rId19"/>
    <p:sldId id="279" r:id="rId20"/>
    <p:sldId id="281" r:id="rId21"/>
    <p:sldId id="280" r:id="rId22"/>
    <p:sldId id="28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32" autoAdjust="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AEC75-5291-4ED4-85AD-83F1388DC4FC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F3CCE-9D2C-47E7-87BA-E6AB03255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9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</a:t>
            </a:r>
            <a:r>
              <a:rPr lang="en-US" baseline="0" dirty="0"/>
              <a:t> delivery time will be sent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17CE2-78D1-431B-B939-737D873923E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00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A5A8-B589-40B6-99C9-5A377841A725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179C-3A19-4174-B4B4-B8E6C288401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12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A5A8-B589-40B6-99C9-5A377841A725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179C-3A19-4174-B4B4-B8E6C288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4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A5A8-B589-40B6-99C9-5A377841A725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179C-3A19-4174-B4B4-B8E6C288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5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A5A8-B589-40B6-99C9-5A377841A725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179C-3A19-4174-B4B4-B8E6C288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72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A5A8-B589-40B6-99C9-5A377841A725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179C-3A19-4174-B4B4-B8E6C288401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35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A5A8-B589-40B6-99C9-5A377841A725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179C-3A19-4174-B4B4-B8E6C288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3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A5A8-B589-40B6-99C9-5A377841A725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179C-3A19-4174-B4B4-B8E6C288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2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A5A8-B589-40B6-99C9-5A377841A725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179C-3A19-4174-B4B4-B8E6C288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3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A5A8-B589-40B6-99C9-5A377841A725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179C-3A19-4174-B4B4-B8E6C288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3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E1A5A8-B589-40B6-99C9-5A377841A725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06179C-3A19-4174-B4B4-B8E6C288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A5A8-B589-40B6-99C9-5A377841A725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179C-3A19-4174-B4B4-B8E6C288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5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E1A5A8-B589-40B6-99C9-5A377841A725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06179C-3A19-4174-B4B4-B8E6C288401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14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D7FE-A5DC-47F1-A4AC-54E1B0D258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 &amp; Modeling</a:t>
            </a:r>
            <a:br>
              <a:rPr lang="en-US"/>
            </a:br>
            <a:r>
              <a:rPr lang="en-US"/>
              <a:t>2017-2018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4C800-8B18-4D36-99CF-D4A7687C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5</a:t>
            </a:r>
          </a:p>
        </p:txBody>
      </p:sp>
    </p:spTree>
    <p:extLst>
      <p:ext uri="{BB962C8B-B14F-4D97-AF65-F5344CB8AC3E}">
        <p14:creationId xmlns:p14="http://schemas.microsoft.com/office/powerpoint/2010/main" val="813756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894D-4EE0-4FBA-A5ED-057CD357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Newspaper Seller</a:t>
            </a:r>
            <a:r>
              <a:rPr lang="en-US" altLang="ko-KR" dirty="0">
                <a:latin typeface="Times New Roman"/>
              </a:rPr>
              <a:t>’</a:t>
            </a:r>
            <a:r>
              <a:rPr lang="en-US" altLang="ko-KR" dirty="0"/>
              <a:t>s Problem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CCD3B-0848-4441-9596-FFCFFDE07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80" y="2602352"/>
            <a:ext cx="67818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20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Newspaper Seller</a:t>
            </a:r>
            <a:r>
              <a:rPr lang="en-US" altLang="ko-KR" dirty="0">
                <a:latin typeface="Times New Roman"/>
              </a:rPr>
              <a:t>’</a:t>
            </a:r>
            <a:r>
              <a:rPr lang="en-US" altLang="ko-KR" dirty="0"/>
              <a:t>s Problem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7C1EF1-B06B-48B9-A0E6-BD58CCEF6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011" y="1886050"/>
            <a:ext cx="7029450" cy="437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21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58" name="Picture 2" descr="table2-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1" y="223444"/>
            <a:ext cx="9792557" cy="6092137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676400" y="64008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Cost = 70 * 33 = 2310 cents = 23.1$ 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C3B653BD-9625-472C-9731-F332ACF20D36}"/>
              </a:ext>
            </a:extLst>
          </p:cNvPr>
          <p:cNvSpPr/>
          <p:nvPr/>
        </p:nvSpPr>
        <p:spPr>
          <a:xfrm>
            <a:off x="5092132" y="0"/>
            <a:ext cx="2817845" cy="1222310"/>
          </a:xfrm>
          <a:prstGeom prst="cloud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 day 1 the demand is for 60 newspapers.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B505A879-52AE-4265-8BA9-1AD8563F434B}"/>
              </a:ext>
            </a:extLst>
          </p:cNvPr>
          <p:cNvSpPr/>
          <p:nvPr/>
        </p:nvSpPr>
        <p:spPr>
          <a:xfrm>
            <a:off x="6227026" y="103389"/>
            <a:ext cx="2817845" cy="1222310"/>
          </a:xfrm>
          <a:prstGeom prst="cloud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revenue from the sale of 60 newspapers is $30.00.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4E4A61D7-10BB-4EFB-9DEE-30DB26E5091A}"/>
              </a:ext>
            </a:extLst>
          </p:cNvPr>
          <p:cNvSpPr/>
          <p:nvPr/>
        </p:nvSpPr>
        <p:spPr>
          <a:xfrm>
            <a:off x="8117713" y="2295527"/>
            <a:ext cx="2817845" cy="2788968"/>
          </a:xfrm>
          <a:prstGeom prst="cloudCallout">
            <a:avLst>
              <a:gd name="adj1" fmla="val -10476"/>
              <a:gd name="adj2" fmla="val -7004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Ten newspapers are left over at the end of the day. The salvage value at 5 cents each is 50 cents</a:t>
            </a:r>
          </a:p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B278E9-3DE9-4AA7-BC51-CAF77870CE92}"/>
              </a:ext>
            </a:extLst>
          </p:cNvPr>
          <p:cNvSpPr/>
          <p:nvPr/>
        </p:nvSpPr>
        <p:spPr>
          <a:xfrm>
            <a:off x="1916349" y="3005847"/>
            <a:ext cx="5379396" cy="102140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• The profit for the first day is determined as follows: Profit = $30,00 − $23,10 − 0 + $50 = $7,40</a:t>
            </a:r>
          </a:p>
        </p:txBody>
      </p:sp>
    </p:spTree>
    <p:extLst>
      <p:ext uri="{BB962C8B-B14F-4D97-AF65-F5344CB8AC3E}">
        <p14:creationId xmlns:p14="http://schemas.microsoft.com/office/powerpoint/2010/main" val="77322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89498" y="1857982"/>
            <a:ext cx="10272408" cy="4075889"/>
          </a:xfrm>
        </p:spPr>
        <p:txBody>
          <a:bodyPr>
            <a:normAutofit/>
          </a:bodyPr>
          <a:lstStyle/>
          <a:p>
            <a:endParaRPr lang="en-US" altLang="ko-KR" sz="2100" dirty="0"/>
          </a:p>
          <a:p>
            <a:endParaRPr lang="en-US" altLang="ko-KR" sz="2100" dirty="0"/>
          </a:p>
          <a:p>
            <a:endParaRPr lang="en-US" altLang="ko-KR" sz="2100" dirty="0"/>
          </a:p>
          <a:p>
            <a:r>
              <a:rPr lang="en-US" altLang="ko-KR" sz="2100" dirty="0"/>
              <a:t>The profit for the 20-day period is the sum of the daily profits, $174.90. It can also be computed from the totals for the 20 days of the simulation as follows:</a:t>
            </a:r>
          </a:p>
          <a:p>
            <a:r>
              <a:rPr lang="en-US" altLang="ko-KR" sz="2100" dirty="0"/>
              <a:t>Total profit = $645.00 - $462.00 - $13.60 + $5.50 = $174.90</a:t>
            </a:r>
          </a:p>
          <a:p>
            <a:r>
              <a:rPr lang="en-US" altLang="ko-KR" sz="2100" dirty="0"/>
              <a:t>The policy (number of newspapers purchased) is changed to other values and the simulation repeated until the best value is found.</a:t>
            </a:r>
          </a:p>
          <a:p>
            <a:endParaRPr lang="en-US" altLang="ko-KR" sz="1800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2136648" y="228600"/>
            <a:ext cx="8153400" cy="990600"/>
          </a:xfrm>
        </p:spPr>
        <p:txBody>
          <a:bodyPr/>
          <a:lstStyle/>
          <a:p>
            <a:r>
              <a:rPr lang="en-US" altLang="ko-KR" dirty="0"/>
              <a:t>The Newspaper Seller</a:t>
            </a:r>
            <a:r>
              <a:rPr lang="en-US" altLang="ko-KR" dirty="0">
                <a:latin typeface="Times New Roman"/>
              </a:rPr>
              <a:t>’</a:t>
            </a:r>
            <a:r>
              <a:rPr lang="en-US" altLang="ko-KR" dirty="0"/>
              <a:t>s Problem</a:t>
            </a:r>
            <a:endParaRPr lang="en-US" dirty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145108"/>
              </p:ext>
            </p:extLst>
          </p:nvPr>
        </p:nvGraphicFramePr>
        <p:xfrm>
          <a:off x="1750831" y="2259830"/>
          <a:ext cx="74326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3" imgW="4851360" imgH="482400" progId="Equation.3">
                  <p:embed/>
                </p:oleObj>
              </mc:Choice>
              <mc:Fallback>
                <p:oleObj name="Equation" r:id="rId3" imgW="4851360" imgH="482400" progId="Equation.3">
                  <p:embed/>
                  <p:pic>
                    <p:nvPicPr>
                      <p:cNvPr id="378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0831" y="2259830"/>
                        <a:ext cx="7432675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196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Newspaper Seller</a:t>
            </a:r>
            <a:r>
              <a:rPr lang="en-US" altLang="ko-KR" dirty="0">
                <a:latin typeface="Times New Roman"/>
              </a:rPr>
              <a:t>’</a:t>
            </a:r>
            <a:r>
              <a:rPr lang="en-US" altLang="ko-KR" dirty="0"/>
              <a:t>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u="sng" dirty="0"/>
              <a:t>Example:</a:t>
            </a:r>
            <a:r>
              <a:rPr lang="en-US" dirty="0"/>
              <a:t>  Demand = 90 </a:t>
            </a:r>
          </a:p>
          <a:p>
            <a:pPr>
              <a:buNone/>
            </a:pPr>
            <a:r>
              <a:rPr lang="en-US" dirty="0"/>
              <a:t>70 * 0.33 = 23.1$ [cost of buying 90 newspapers ]</a:t>
            </a:r>
          </a:p>
          <a:p>
            <a:pPr>
              <a:buNone/>
            </a:pPr>
            <a:r>
              <a:rPr lang="en-US" dirty="0"/>
              <a:t>70 * 0.5 = 35$  [Revenue of selling 70 newspapers]</a:t>
            </a:r>
          </a:p>
          <a:p>
            <a:pPr>
              <a:buNone/>
            </a:pPr>
            <a:r>
              <a:rPr lang="en-US" dirty="0"/>
              <a:t>20 * (0.5-0.33) = 20*.17 = 3.4$  [Lost Profit of the 20 newspapers]</a:t>
            </a:r>
          </a:p>
          <a:p>
            <a:pPr>
              <a:buNone/>
            </a:pPr>
            <a:r>
              <a:rPr lang="en-US" dirty="0"/>
              <a:t>Total profit =  35 – 23.1 – 3.4  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1422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Newspaper Seller</a:t>
            </a:r>
            <a:r>
              <a:rPr lang="en-US" altLang="ko-KR" dirty="0">
                <a:latin typeface="Times New Roman"/>
              </a:rPr>
              <a:t>’</a:t>
            </a:r>
            <a:r>
              <a:rPr lang="en-US" altLang="ko-KR" dirty="0"/>
              <a:t>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/>
              <a:t>Example:</a:t>
            </a:r>
            <a:r>
              <a:rPr lang="en-US" b="1" dirty="0"/>
              <a:t>  </a:t>
            </a:r>
            <a:r>
              <a:rPr lang="en-US" dirty="0"/>
              <a:t>Demand = 60 </a:t>
            </a:r>
          </a:p>
          <a:p>
            <a:pPr>
              <a:buNone/>
            </a:pPr>
            <a:r>
              <a:rPr lang="en-US" dirty="0"/>
              <a:t>70 * 0.33 = 23.1$ [Cost of buying 60 Newspapers]</a:t>
            </a:r>
          </a:p>
          <a:p>
            <a:pPr>
              <a:buNone/>
            </a:pPr>
            <a:r>
              <a:rPr lang="en-US" dirty="0"/>
              <a:t>60 * 0.5 = 30$  [Revenue of selling 60 newspapers]</a:t>
            </a:r>
          </a:p>
          <a:p>
            <a:pPr>
              <a:buNone/>
            </a:pPr>
            <a:r>
              <a:rPr lang="en-US" dirty="0"/>
              <a:t>10 * 0.05 = 0.5 [Scrap Salvage of the remaining 10 newspapers]</a:t>
            </a:r>
          </a:p>
          <a:p>
            <a:pPr>
              <a:buNone/>
            </a:pPr>
            <a:r>
              <a:rPr lang="en-US" dirty="0"/>
              <a:t>Total profit =  30 – 23.1 + 0.5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6590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7280" y="1905000"/>
            <a:ext cx="8153400" cy="495300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Newspaper Purchase Price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Newspaper Selling Price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Newspaper Scrap Value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Number of Papers Purchased by News Dealer      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Probability distribution of the predefined news day types (Good, Fair, Poor)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The demand probability distribution for each day type</a:t>
            </a:r>
          </a:p>
        </p:txBody>
      </p:sp>
    </p:spTree>
    <p:extLst>
      <p:ext uri="{BB962C8B-B14F-4D97-AF65-F5344CB8AC3E}">
        <p14:creationId xmlns:p14="http://schemas.microsoft.com/office/powerpoint/2010/main" val="2886868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7280" y="2057400"/>
            <a:ext cx="8153400" cy="4164724"/>
          </a:xfrm>
        </p:spPr>
        <p:txBody>
          <a:bodyPr>
            <a:normAutofit/>
          </a:bodyPr>
          <a:lstStyle/>
          <a:p>
            <a:r>
              <a:rPr lang="en-US" sz="2600" dirty="0"/>
              <a:t>1. Simulation table with the columns below:</a:t>
            </a:r>
            <a:endParaRPr lang="en-US" sz="2200" dirty="0"/>
          </a:p>
          <a:p>
            <a:pPr lvl="1"/>
            <a:r>
              <a:rPr lang="en-US" sz="2200" dirty="0"/>
              <a:t>Day index</a:t>
            </a:r>
          </a:p>
          <a:p>
            <a:pPr lvl="1"/>
            <a:r>
              <a:rPr lang="en-US" sz="2200" dirty="0"/>
              <a:t>random number for day type</a:t>
            </a:r>
          </a:p>
          <a:p>
            <a:pPr lvl="1"/>
            <a:r>
              <a:rPr lang="en-US" sz="2200" dirty="0"/>
              <a:t>day type</a:t>
            </a:r>
          </a:p>
          <a:p>
            <a:pPr lvl="1"/>
            <a:r>
              <a:rPr lang="en-US" sz="2200" dirty="0"/>
              <a:t>random number for demand</a:t>
            </a:r>
          </a:p>
          <a:p>
            <a:pPr lvl="1"/>
            <a:r>
              <a:rPr lang="en-US" sz="2200" dirty="0"/>
              <a:t>demand (based on day type)</a:t>
            </a:r>
          </a:p>
          <a:p>
            <a:pPr lvl="1"/>
            <a:r>
              <a:rPr lang="en-US" sz="2200" dirty="0"/>
              <a:t>revenue from sales</a:t>
            </a:r>
          </a:p>
          <a:p>
            <a:pPr lvl="1"/>
            <a:r>
              <a:rPr lang="en-US" sz="2200" dirty="0"/>
              <a:t>lost profit from excess demand</a:t>
            </a:r>
          </a:p>
          <a:p>
            <a:pPr lvl="1"/>
            <a:r>
              <a:rPr lang="en-US" sz="2200" dirty="0"/>
              <a:t>salvage from sale of scrap</a:t>
            </a:r>
          </a:p>
          <a:p>
            <a:pPr lvl="1"/>
            <a:r>
              <a:rPr lang="en-US" sz="2200" dirty="0"/>
              <a:t>daily profit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833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7280" y="1873469"/>
            <a:ext cx="8153400" cy="5257800"/>
          </a:xfrm>
        </p:spPr>
        <p:txBody>
          <a:bodyPr>
            <a:normAutofit/>
          </a:bodyPr>
          <a:lstStyle/>
          <a:p>
            <a:r>
              <a:rPr lang="en-US" dirty="0"/>
              <a:t>2. Performance measures:</a:t>
            </a:r>
          </a:p>
          <a:p>
            <a:pPr lvl="1"/>
            <a:r>
              <a:rPr lang="en-GB" dirty="0"/>
              <a:t>Total Sales Revenue</a:t>
            </a:r>
          </a:p>
          <a:p>
            <a:pPr lvl="1"/>
            <a:r>
              <a:rPr lang="en-GB" dirty="0"/>
              <a:t>Total Cost of Newspapers</a:t>
            </a:r>
          </a:p>
          <a:p>
            <a:pPr lvl="1"/>
            <a:r>
              <a:rPr lang="en-GB" dirty="0"/>
              <a:t>Total Lost Profit from Excess Demand</a:t>
            </a:r>
          </a:p>
          <a:p>
            <a:pPr lvl="1"/>
            <a:r>
              <a:rPr lang="en-GB" dirty="0"/>
              <a:t>Total Salvage from sale of Scrap papers</a:t>
            </a:r>
          </a:p>
          <a:p>
            <a:pPr lvl="1"/>
            <a:r>
              <a:rPr lang="en-GB" dirty="0"/>
              <a:t>Net Profit</a:t>
            </a:r>
          </a:p>
          <a:p>
            <a:pPr lvl="1"/>
            <a:r>
              <a:rPr lang="en-GB" dirty="0"/>
              <a:t>Number of days having excess demand</a:t>
            </a:r>
          </a:p>
          <a:p>
            <a:pPr lvl="1"/>
            <a:r>
              <a:rPr lang="en-GB" dirty="0"/>
              <a:t>Number of days having unsold papers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55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45BC-0E63-45C3-9F9C-F521C4D1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(2)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DB87A-59CF-4DA1-95FC-8F91EFED8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complete simulation table for 20 days (refer to slide 17)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performance metrics calculated from the simulation table (refer to slide 18)</a:t>
            </a:r>
          </a:p>
        </p:txBody>
      </p:sp>
    </p:spTree>
    <p:extLst>
      <p:ext uri="{BB962C8B-B14F-4D97-AF65-F5344CB8AC3E}">
        <p14:creationId xmlns:p14="http://schemas.microsoft.com/office/powerpoint/2010/main" val="5711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Inventory Problems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newspaper seller </a:t>
            </a:r>
          </a:p>
        </p:txBody>
      </p:sp>
    </p:spTree>
    <p:extLst>
      <p:ext uri="{BB962C8B-B14F-4D97-AF65-F5344CB8AC3E}">
        <p14:creationId xmlns:p14="http://schemas.microsoft.com/office/powerpoint/2010/main" val="2535432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(2) Delivery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 marL="461772" indent="-342900">
              <a:buFont typeface="Arial" panose="020B0604020202020204" pitchFamily="34" charset="0"/>
              <a:buChar char="•"/>
            </a:pPr>
            <a:r>
              <a:rPr lang="en-US" dirty="0"/>
              <a:t>Task delivery next week (starting from 28.10.2017 till 4.11.2017)</a:t>
            </a:r>
          </a:p>
          <a:p>
            <a:pPr marL="461772" indent="-342900">
              <a:buFont typeface="Arial" panose="020B0604020202020204" pitchFamily="34" charset="0"/>
              <a:buChar char="•"/>
            </a:pPr>
            <a:r>
              <a:rPr lang="en-US" dirty="0"/>
              <a:t>Every team </a:t>
            </a:r>
            <a:r>
              <a:rPr lang="en-US" b="1" dirty="0"/>
              <a:t>should commit </a:t>
            </a:r>
            <a:r>
              <a:rPr lang="en-US" dirty="0"/>
              <a:t>to their assigned time slot [same as Task(1)]</a:t>
            </a:r>
          </a:p>
          <a:p>
            <a:pPr marL="461772" indent="-342900">
              <a:buFont typeface="Arial" panose="020B0604020202020204" pitchFamily="34" charset="0"/>
              <a:buChar char="•"/>
            </a:pPr>
            <a:r>
              <a:rPr lang="en-US" b="1" dirty="0"/>
              <a:t>Any delay will not be accepted</a:t>
            </a:r>
          </a:p>
          <a:p>
            <a:pPr marL="118872" indent="0">
              <a:buNone/>
            </a:pPr>
            <a:r>
              <a:rPr lang="en-US" b="1" u="sng" dirty="0"/>
              <a:t>Cheating Policy</a:t>
            </a:r>
          </a:p>
          <a:p>
            <a:pPr marL="461772" indent="-342900">
              <a:buFont typeface="Arial" panose="020B0604020202020204" pitchFamily="34" charset="0"/>
              <a:buChar char="•"/>
            </a:pPr>
            <a:r>
              <a:rPr lang="en-US" dirty="0"/>
              <a:t>First Incident: -10% from the </a:t>
            </a:r>
            <a:r>
              <a:rPr lang="en-US" dirty="0" err="1"/>
              <a:t>yearwork</a:t>
            </a:r>
            <a:r>
              <a:rPr lang="en-US" dirty="0"/>
              <a:t> grades</a:t>
            </a:r>
          </a:p>
          <a:p>
            <a:pPr marL="461772" indent="-342900">
              <a:buFont typeface="Arial" panose="020B0604020202020204" pitchFamily="34" charset="0"/>
              <a:buChar char="•"/>
            </a:pPr>
            <a:r>
              <a:rPr lang="en-US" dirty="0"/>
              <a:t>Second Incident: -50% from the </a:t>
            </a:r>
            <a:r>
              <a:rPr lang="en-US" dirty="0" err="1"/>
              <a:t>yearwork</a:t>
            </a:r>
            <a:r>
              <a:rPr lang="en-US" dirty="0"/>
              <a:t> grades</a:t>
            </a:r>
          </a:p>
          <a:p>
            <a:pPr marL="461772" indent="-342900">
              <a:buFont typeface="Arial" panose="020B0604020202020204" pitchFamily="34" charset="0"/>
              <a:buChar char="•"/>
            </a:pPr>
            <a:r>
              <a:rPr lang="en-US" dirty="0"/>
              <a:t>Third Incident: -100% from the </a:t>
            </a:r>
            <a:r>
              <a:rPr lang="en-US" dirty="0" err="1"/>
              <a:t>yearwork</a:t>
            </a:r>
            <a:r>
              <a:rPr lang="en-US" dirty="0"/>
              <a:t> grades</a:t>
            </a:r>
          </a:p>
          <a:p>
            <a:pPr marL="46177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90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GUI is mandatory.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Well OOP design is mandatory.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9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27909" y="2167654"/>
            <a:ext cx="10058400" cy="1450757"/>
          </a:xfrm>
        </p:spPr>
        <p:txBody>
          <a:bodyPr/>
          <a:lstStyle/>
          <a:p>
            <a:r>
              <a:rPr lang="en-US" dirty="0"/>
              <a:t>Template Walkthrough</a:t>
            </a:r>
          </a:p>
        </p:txBody>
      </p:sp>
    </p:spTree>
    <p:extLst>
      <p:ext uri="{BB962C8B-B14F-4D97-AF65-F5344CB8AC3E}">
        <p14:creationId xmlns:p14="http://schemas.microsoft.com/office/powerpoint/2010/main" val="838412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TestCases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You are given a </a:t>
            </a:r>
            <a:r>
              <a:rPr lang="en-US" dirty="0" err="1"/>
              <a:t>testcase</a:t>
            </a:r>
            <a:r>
              <a:rPr lang="en-US" dirty="0"/>
              <a:t> to run that will provide with a message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Success message if your code runs correctly.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Error message describing the failed part.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Running using </a:t>
            </a:r>
            <a:r>
              <a:rPr lang="en-US" dirty="0" err="1"/>
              <a:t>testcases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38" y="3561322"/>
            <a:ext cx="7421040" cy="1123889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5669279" y="2664823"/>
            <a:ext cx="1402082" cy="896499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5076" y="2828612"/>
            <a:ext cx="1471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system object</a:t>
            </a:r>
          </a:p>
        </p:txBody>
      </p:sp>
    </p:spTree>
    <p:extLst>
      <p:ext uri="{BB962C8B-B14F-4D97-AF65-F5344CB8AC3E}">
        <p14:creationId xmlns:p14="http://schemas.microsoft.com/office/powerpoint/2010/main" val="403390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1D42-6D01-4EE1-8FB9-4135DB94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Newspaper Seller</a:t>
            </a:r>
            <a:r>
              <a:rPr lang="en-US" altLang="ko-KR" dirty="0">
                <a:latin typeface="Times New Roman"/>
              </a:rPr>
              <a:t>’</a:t>
            </a:r>
            <a:r>
              <a:rPr lang="en-US" altLang="ko-KR" dirty="0"/>
              <a:t>s Problem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493D19-1777-4950-BB27-39ADAF204FC7}"/>
              </a:ext>
            </a:extLst>
          </p:cNvPr>
          <p:cNvGrpSpPr/>
          <p:nvPr/>
        </p:nvGrpSpPr>
        <p:grpSpPr>
          <a:xfrm>
            <a:off x="1745751" y="1920378"/>
            <a:ext cx="7526648" cy="4151531"/>
            <a:chOff x="2156298" y="1845734"/>
            <a:chExt cx="7526648" cy="4151531"/>
          </a:xfrm>
        </p:grpSpPr>
        <p:pic>
          <p:nvPicPr>
            <p:cNvPr id="4" name="Picture 2" descr="C:\Users\EmanFateen\Desktop\cartoon_boy.gif">
              <a:extLst>
                <a:ext uri="{FF2B5EF4-FFF2-40B4-BE49-F238E27FC236}">
                  <a16:creationId xmlns:a16="http://schemas.microsoft.com/office/drawing/2014/main" id="{6A3463DF-AD8F-49AA-9EAA-543E155963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56298" y="1845734"/>
              <a:ext cx="3429000" cy="4005842"/>
            </a:xfrm>
            <a:prstGeom prst="rect">
              <a:avLst/>
            </a:prstGeom>
            <a:noFill/>
          </p:spPr>
        </p:pic>
        <p:pic>
          <p:nvPicPr>
            <p:cNvPr id="5" name="Picture 3" descr="C:\Users\EmanFateen\Desktop\newspapers.jpg">
              <a:extLst>
                <a:ext uri="{FF2B5EF4-FFF2-40B4-BE49-F238E27FC236}">
                  <a16:creationId xmlns:a16="http://schemas.microsoft.com/office/drawing/2014/main" id="{0500668E-13FD-4CB0-AAB9-BA236A44B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32898" y="2379134"/>
              <a:ext cx="1909745" cy="1676400"/>
            </a:xfrm>
            <a:prstGeom prst="rect">
              <a:avLst/>
            </a:prstGeom>
            <a:noFill/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8C64F1-2137-446A-913F-64ABFAE8BACF}"/>
                </a:ext>
              </a:extLst>
            </p:cNvPr>
            <p:cNvSpPr txBox="1"/>
            <p:nvPr/>
          </p:nvSpPr>
          <p:spPr>
            <a:xfrm>
              <a:off x="5737698" y="4207934"/>
              <a:ext cx="1524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/>
                <a:t>70</a:t>
              </a:r>
              <a:endParaRPr lang="en-US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70B2F4-1459-49EF-B511-AA2582BED165}"/>
                </a:ext>
              </a:extLst>
            </p:cNvPr>
            <p:cNvSpPr txBox="1"/>
            <p:nvPr/>
          </p:nvSpPr>
          <p:spPr>
            <a:xfrm rot="20823230">
              <a:off x="7764311" y="2686096"/>
              <a:ext cx="1777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/>
                <a:t>33 cents</a:t>
              </a:r>
              <a:endParaRPr lang="en-US" sz="105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D03B24-7E5C-4BF9-B82E-918DF72F8413}"/>
                </a:ext>
              </a:extLst>
            </p:cNvPr>
            <p:cNvSpPr txBox="1"/>
            <p:nvPr/>
          </p:nvSpPr>
          <p:spPr>
            <a:xfrm rot="447528">
              <a:off x="7905730" y="3939552"/>
              <a:ext cx="1777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/>
                <a:t>50 cents</a:t>
              </a:r>
              <a:endParaRPr lang="en-US" sz="105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05545C-C4ED-4347-8D94-E7F16BBBF111}"/>
                </a:ext>
              </a:extLst>
            </p:cNvPr>
            <p:cNvSpPr txBox="1"/>
            <p:nvPr/>
          </p:nvSpPr>
          <p:spPr>
            <a:xfrm>
              <a:off x="7414098" y="5198534"/>
              <a:ext cx="1777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/>
                <a:t>17 cents</a:t>
              </a:r>
              <a:endParaRPr lang="en-US" sz="105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0BB906-7E4E-4976-A999-DC9CF96AD855}"/>
                </a:ext>
              </a:extLst>
            </p:cNvPr>
            <p:cNvSpPr txBox="1"/>
            <p:nvPr/>
          </p:nvSpPr>
          <p:spPr>
            <a:xfrm>
              <a:off x="5128098" y="5350934"/>
              <a:ext cx="1777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/>
                <a:t>5 cents</a:t>
              </a:r>
              <a:endParaRPr lang="en-US" sz="105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237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48E7-0919-4FBA-9B91-88AF0C529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Newspaper Seller</a:t>
            </a:r>
            <a:r>
              <a:rPr lang="en-US" altLang="ko-KR" dirty="0">
                <a:latin typeface="Times New Roman"/>
              </a:rPr>
              <a:t>’</a:t>
            </a:r>
            <a:r>
              <a:rPr lang="en-US" altLang="ko-KR" dirty="0"/>
              <a:t>s Problem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EA750C-6F65-4C6E-9ADD-4A438B3D7341}"/>
              </a:ext>
            </a:extLst>
          </p:cNvPr>
          <p:cNvGrpSpPr/>
          <p:nvPr/>
        </p:nvGrpSpPr>
        <p:grpSpPr>
          <a:xfrm>
            <a:off x="2065176" y="1912776"/>
            <a:ext cx="7526648" cy="4151531"/>
            <a:chOff x="1066800" y="1828800"/>
            <a:chExt cx="7526648" cy="4151531"/>
          </a:xfrm>
        </p:grpSpPr>
        <p:pic>
          <p:nvPicPr>
            <p:cNvPr id="4" name="Picture 2" descr="C:\Users\EmanFateen\Desktop\cartoon_boy.gif">
              <a:extLst>
                <a:ext uri="{FF2B5EF4-FFF2-40B4-BE49-F238E27FC236}">
                  <a16:creationId xmlns:a16="http://schemas.microsoft.com/office/drawing/2014/main" id="{443BBE2D-9939-48BC-BE3B-4A9D6F87DF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66800" y="1828800"/>
              <a:ext cx="3429000" cy="4005842"/>
            </a:xfrm>
            <a:prstGeom prst="rect">
              <a:avLst/>
            </a:prstGeom>
            <a:noFill/>
          </p:spPr>
        </p:pic>
        <p:pic>
          <p:nvPicPr>
            <p:cNvPr id="5" name="Picture 3" descr="C:\Users\EmanFateen\Desktop\newspapers.jpg">
              <a:extLst>
                <a:ext uri="{FF2B5EF4-FFF2-40B4-BE49-F238E27FC236}">
                  <a16:creationId xmlns:a16="http://schemas.microsoft.com/office/drawing/2014/main" id="{75631E13-AC3F-4DB2-96F3-3A497F40DA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43400" y="2362200"/>
              <a:ext cx="1909745" cy="1676400"/>
            </a:xfrm>
            <a:prstGeom prst="rect">
              <a:avLst/>
            </a:prstGeom>
            <a:noFill/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A23B98E-A9E2-4517-8F6A-73B82D62D92F}"/>
                </a:ext>
              </a:extLst>
            </p:cNvPr>
            <p:cNvSpPr txBox="1"/>
            <p:nvPr/>
          </p:nvSpPr>
          <p:spPr>
            <a:xfrm>
              <a:off x="4648200" y="4191000"/>
              <a:ext cx="1524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/>
                <a:t>70</a:t>
              </a:r>
              <a:endParaRPr lang="en-US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7CD543-9145-4D86-9D1F-AF2CB9DC0001}"/>
                </a:ext>
              </a:extLst>
            </p:cNvPr>
            <p:cNvSpPr txBox="1"/>
            <p:nvPr/>
          </p:nvSpPr>
          <p:spPr>
            <a:xfrm rot="20823230">
              <a:off x="6674813" y="2669162"/>
              <a:ext cx="1777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/>
                <a:t>10</a:t>
              </a:r>
              <a:endParaRPr lang="en-US" sz="105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0F550B-425C-4254-868B-9CED26FD9809}"/>
                </a:ext>
              </a:extLst>
            </p:cNvPr>
            <p:cNvSpPr txBox="1"/>
            <p:nvPr/>
          </p:nvSpPr>
          <p:spPr>
            <a:xfrm rot="447528">
              <a:off x="6816232" y="3922618"/>
              <a:ext cx="1777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/>
                <a:t>90</a:t>
              </a:r>
              <a:endParaRPr lang="en-US" sz="105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9D5E62-90AB-43BA-957E-22CE646BE4E7}"/>
                </a:ext>
              </a:extLst>
            </p:cNvPr>
            <p:cNvSpPr txBox="1"/>
            <p:nvPr/>
          </p:nvSpPr>
          <p:spPr>
            <a:xfrm>
              <a:off x="6324600" y="5181600"/>
              <a:ext cx="1777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/>
                <a:t>100</a:t>
              </a:r>
              <a:endParaRPr lang="en-US" sz="105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3C320E6-B12F-406B-BA59-34D0839A5BB8}"/>
                </a:ext>
              </a:extLst>
            </p:cNvPr>
            <p:cNvSpPr txBox="1"/>
            <p:nvPr/>
          </p:nvSpPr>
          <p:spPr>
            <a:xfrm>
              <a:off x="4038600" y="5334000"/>
              <a:ext cx="1777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/>
                <a:t>40</a:t>
              </a:r>
              <a:endParaRPr lang="en-US" sz="105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1270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EBAF-C522-4A54-9899-938B43A32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Newspaper Seller</a:t>
            </a:r>
            <a:r>
              <a:rPr lang="en-US" altLang="ko-KR" dirty="0">
                <a:latin typeface="Times New Roman"/>
              </a:rPr>
              <a:t>’</a:t>
            </a:r>
            <a:r>
              <a:rPr lang="en-US" altLang="ko-KR" dirty="0"/>
              <a:t>s Problem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D4E0A6-B676-4118-A2BF-1645CF21D80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2192" y="3341915"/>
            <a:ext cx="2819400" cy="914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b="1" dirty="0"/>
              <a:t>Fair days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149B4F-72AF-4719-B413-E33A0C9F9834}"/>
              </a:ext>
            </a:extLst>
          </p:cNvPr>
          <p:cNvSpPr txBox="1">
            <a:spLocks/>
          </p:cNvSpPr>
          <p:nvPr/>
        </p:nvSpPr>
        <p:spPr>
          <a:xfrm>
            <a:off x="2847392" y="2503715"/>
            <a:ext cx="3044952" cy="762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marR="0" lvl="0" indent="-320040" algn="ctr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lang="en-US" sz="4000" b="1" dirty="0"/>
              <a:t>Good days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BFB883-D075-481C-914C-D6A5E292FCA4}"/>
              </a:ext>
            </a:extLst>
          </p:cNvPr>
          <p:cNvSpPr txBox="1">
            <a:spLocks/>
          </p:cNvSpPr>
          <p:nvPr/>
        </p:nvSpPr>
        <p:spPr>
          <a:xfrm>
            <a:off x="2999792" y="4637315"/>
            <a:ext cx="2514600" cy="990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Poor days </a:t>
            </a:r>
          </a:p>
        </p:txBody>
      </p:sp>
    </p:spTree>
    <p:extLst>
      <p:ext uri="{BB962C8B-B14F-4D97-AF65-F5344CB8AC3E}">
        <p14:creationId xmlns:p14="http://schemas.microsoft.com/office/powerpoint/2010/main" val="427497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ko-KR" sz="2300" dirty="0"/>
              <a:t> A classical inventory problem concerns the purchase and sale of newspapers.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ko-KR" sz="2300" dirty="0"/>
              <a:t> The paper seller buys the papers for 33 cents each and sells them for 50 cents each.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ko-KR" sz="2300" dirty="0"/>
              <a:t> Newspapers not sold at the end of the day are sold as scrap for 5 cents each.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ko-KR" sz="2300" dirty="0"/>
              <a:t> Newspapers can be purchased in bundles of 10. Thus, the paper seller can buy 50, 60, and so on.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ko-KR" sz="2300" dirty="0"/>
              <a:t> There are three types of </a:t>
            </a:r>
            <a:r>
              <a:rPr lang="en-US" altLang="ko-KR" sz="2300" dirty="0" err="1"/>
              <a:t>newsdays</a:t>
            </a:r>
            <a:r>
              <a:rPr lang="en-US" altLang="ko-KR" sz="2300" dirty="0"/>
              <a:t>, </a:t>
            </a:r>
            <a:r>
              <a:rPr lang="en-US" altLang="ko-KR" sz="2300" dirty="0">
                <a:latin typeface="Times New Roman"/>
              </a:rPr>
              <a:t>“</a:t>
            </a:r>
            <a:r>
              <a:rPr lang="en-US" altLang="ko-KR" sz="2300" dirty="0"/>
              <a:t>good,</a:t>
            </a:r>
            <a:r>
              <a:rPr lang="en-US" altLang="ko-KR" sz="2300" dirty="0">
                <a:latin typeface="Times New Roman"/>
              </a:rPr>
              <a:t>”</a:t>
            </a:r>
            <a:r>
              <a:rPr lang="en-US" altLang="ko-KR" sz="2300" dirty="0"/>
              <a:t> </a:t>
            </a:r>
            <a:r>
              <a:rPr lang="en-US" altLang="ko-KR" sz="2300" dirty="0">
                <a:latin typeface="Times New Roman"/>
              </a:rPr>
              <a:t>“</a:t>
            </a:r>
            <a:r>
              <a:rPr lang="en-US" altLang="ko-KR" sz="2300" dirty="0"/>
              <a:t>fair,</a:t>
            </a:r>
            <a:r>
              <a:rPr lang="en-US" altLang="ko-KR" sz="2300" dirty="0">
                <a:latin typeface="Times New Roman"/>
              </a:rPr>
              <a:t>”</a:t>
            </a:r>
            <a:r>
              <a:rPr lang="en-US" altLang="ko-KR" sz="2300" dirty="0"/>
              <a:t> and </a:t>
            </a:r>
            <a:r>
              <a:rPr lang="en-US" altLang="ko-KR" sz="2300" dirty="0">
                <a:latin typeface="Times New Roman"/>
              </a:rPr>
              <a:t>“</a:t>
            </a:r>
            <a:r>
              <a:rPr lang="en-US" altLang="ko-KR" sz="2300" dirty="0"/>
              <a:t>poor”. Each having its own probability.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The problem is to determine the optimal number of papers the newspaper seller should purchase.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This will be accomplished by simulating demands for 20 days and recording profits from sales each day</a:t>
            </a:r>
            <a:endParaRPr lang="en-US" altLang="ko-KR" sz="2300" dirty="0"/>
          </a:p>
          <a:p>
            <a:pPr lvl="1"/>
            <a:endParaRPr lang="ko-KR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Newspaper Seller</a:t>
            </a:r>
            <a:r>
              <a:rPr lang="en-US" altLang="ko-KR" dirty="0">
                <a:latin typeface="Times New Roman"/>
              </a:rPr>
              <a:t>’</a:t>
            </a:r>
            <a:r>
              <a:rPr lang="en-US" altLang="ko-KR" dirty="0"/>
              <a:t>s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41991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ko-KR" sz="2300" dirty="0"/>
              <a:t>There are three types of </a:t>
            </a:r>
            <a:r>
              <a:rPr lang="en-US" altLang="ko-KR" sz="2300" dirty="0" err="1"/>
              <a:t>newsdays</a:t>
            </a:r>
            <a:r>
              <a:rPr lang="en-US" altLang="ko-KR" sz="2300" dirty="0"/>
              <a:t>, </a:t>
            </a:r>
            <a:r>
              <a:rPr lang="en-US" altLang="ko-KR" sz="2300" dirty="0">
                <a:latin typeface="Times New Roman"/>
              </a:rPr>
              <a:t>“</a:t>
            </a:r>
            <a:r>
              <a:rPr lang="en-US" altLang="ko-KR" sz="2300" dirty="0"/>
              <a:t>good,</a:t>
            </a:r>
            <a:r>
              <a:rPr lang="en-US" altLang="ko-KR" sz="2300" dirty="0">
                <a:latin typeface="Times New Roman"/>
              </a:rPr>
              <a:t>”</a:t>
            </a:r>
            <a:r>
              <a:rPr lang="en-US" altLang="ko-KR" sz="2300" dirty="0"/>
              <a:t> </a:t>
            </a:r>
            <a:r>
              <a:rPr lang="en-US" altLang="ko-KR" sz="2300" dirty="0">
                <a:latin typeface="Times New Roman"/>
              </a:rPr>
              <a:t>“</a:t>
            </a:r>
            <a:r>
              <a:rPr lang="en-US" altLang="ko-KR" sz="2300" dirty="0"/>
              <a:t>fair,</a:t>
            </a:r>
            <a:r>
              <a:rPr lang="en-US" altLang="ko-KR" sz="2300" dirty="0">
                <a:latin typeface="Times New Roman"/>
              </a:rPr>
              <a:t>”</a:t>
            </a:r>
            <a:r>
              <a:rPr lang="en-US" altLang="ko-KR" sz="2300" dirty="0"/>
              <a:t> and </a:t>
            </a:r>
            <a:r>
              <a:rPr lang="en-US" altLang="ko-KR" sz="2300" dirty="0">
                <a:latin typeface="Times New Roman"/>
              </a:rPr>
              <a:t>“</a:t>
            </a:r>
            <a:r>
              <a:rPr lang="en-US" altLang="ko-KR" sz="2300" dirty="0"/>
              <a:t>poor”. Each having its own probability.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The problem is to determine the optimal number of papers the newspaper seller should purchase.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This will be accomplished by simulating demands for 20 days and recording profits from sales each day</a:t>
            </a:r>
            <a:endParaRPr lang="en-US" altLang="ko-KR" sz="2300" dirty="0"/>
          </a:p>
          <a:p>
            <a:pPr lvl="1"/>
            <a:endParaRPr lang="ko-KR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Newspaper Seller</a:t>
            </a:r>
            <a:r>
              <a:rPr lang="en-US" altLang="ko-KR" dirty="0">
                <a:latin typeface="Times New Roman"/>
              </a:rPr>
              <a:t>’</a:t>
            </a:r>
            <a:r>
              <a:rPr lang="en-US" altLang="ko-KR" dirty="0"/>
              <a:t>s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24204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Newspaper Seller</a:t>
            </a:r>
            <a:r>
              <a:rPr lang="en-US" altLang="ko-KR" dirty="0">
                <a:latin typeface="Times New Roman"/>
              </a:rPr>
              <a:t>’</a:t>
            </a:r>
            <a:r>
              <a:rPr lang="en-US" altLang="ko-KR" dirty="0"/>
              <a:t>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3200" dirty="0"/>
              <a:t>The profits are given by the following relationship:</a:t>
            </a:r>
          </a:p>
          <a:p>
            <a:endParaRPr lang="en-US" dirty="0"/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335265"/>
              </p:ext>
            </p:extLst>
          </p:nvPr>
        </p:nvGraphicFramePr>
        <p:xfrm>
          <a:off x="1968546" y="3174230"/>
          <a:ext cx="74326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3" imgW="4851360" imgH="482400" progId="Equation.3">
                  <p:embed/>
                </p:oleObj>
              </mc:Choice>
              <mc:Fallback>
                <p:oleObj name="Equation" r:id="rId3" imgW="4851360" imgH="482400" progId="Equation.3">
                  <p:embed/>
                  <p:pic>
                    <p:nvPicPr>
                      <p:cNvPr id="378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46" y="3174230"/>
                        <a:ext cx="7432675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50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1452-E538-41C1-B69A-581420D6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Newspaper Seller</a:t>
            </a:r>
            <a:r>
              <a:rPr lang="en-US" altLang="ko-KR" dirty="0">
                <a:latin typeface="Times New Roman"/>
              </a:rPr>
              <a:t>’</a:t>
            </a:r>
            <a:r>
              <a:rPr lang="en-US" altLang="ko-KR" dirty="0"/>
              <a:t>s Problem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CB98DB-4A1F-42BE-9B5A-BE03871B4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634" y="2129344"/>
            <a:ext cx="53340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315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1785</TotalTime>
  <Words>823</Words>
  <Application>Microsoft Office PowerPoint</Application>
  <PresentationFormat>Widescreen</PresentationFormat>
  <Paragraphs>115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맑은 고딕</vt:lpstr>
      <vt:lpstr>Arial</vt:lpstr>
      <vt:lpstr>Calibri</vt:lpstr>
      <vt:lpstr>Calibri Light</vt:lpstr>
      <vt:lpstr>Courier New</vt:lpstr>
      <vt:lpstr>Times New Roman</vt:lpstr>
      <vt:lpstr>Retrospect</vt:lpstr>
      <vt:lpstr>Equation</vt:lpstr>
      <vt:lpstr>Simulation &amp; Modeling 2017-2018</vt:lpstr>
      <vt:lpstr>Inventory Problems</vt:lpstr>
      <vt:lpstr>The Newspaper Seller’s Problem</vt:lpstr>
      <vt:lpstr>The Newspaper Seller’s Problem</vt:lpstr>
      <vt:lpstr>The Newspaper Seller’s Problem</vt:lpstr>
      <vt:lpstr>The Newspaper Seller’s Problem</vt:lpstr>
      <vt:lpstr>The Newspaper Seller’s Problem</vt:lpstr>
      <vt:lpstr>The Newspaper Seller’s Problem</vt:lpstr>
      <vt:lpstr>The Newspaper Seller’s Problem</vt:lpstr>
      <vt:lpstr>The Newspaper Seller’s Problem</vt:lpstr>
      <vt:lpstr>The Newspaper Seller’s Problem</vt:lpstr>
      <vt:lpstr>PowerPoint Presentation</vt:lpstr>
      <vt:lpstr>The Newspaper Seller’s Problem</vt:lpstr>
      <vt:lpstr>The Newspaper Seller’s Problem</vt:lpstr>
      <vt:lpstr>The Newspaper Seller’s Problem</vt:lpstr>
      <vt:lpstr>System Input</vt:lpstr>
      <vt:lpstr>System Output</vt:lpstr>
      <vt:lpstr>System Output</vt:lpstr>
      <vt:lpstr>Task (2) Deliverables</vt:lpstr>
      <vt:lpstr>Task (2) Delivery Rules</vt:lpstr>
      <vt:lpstr>More Notes</vt:lpstr>
      <vt:lpstr>Template Walkthrough</vt:lpstr>
      <vt:lpstr>Using TestCases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&amp; Modeling 2017-2018</dc:title>
  <dc:creator>Salma Khaled Saad</dc:creator>
  <cp:lastModifiedBy>Salma Khaled Saad</cp:lastModifiedBy>
  <cp:revision>26</cp:revision>
  <dcterms:created xsi:type="dcterms:W3CDTF">2017-10-07T07:58:43Z</dcterms:created>
  <dcterms:modified xsi:type="dcterms:W3CDTF">2017-10-21T21:28:26Z</dcterms:modified>
</cp:coreProperties>
</file>