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2"/>
  </p:notesMasterIdLst>
  <p:handoutMasterIdLst>
    <p:handoutMasterId r:id="rId13"/>
  </p:handoutMasterIdLst>
  <p:sldIdLst>
    <p:sldId id="256" r:id="rId5"/>
    <p:sldId id="261" r:id="rId6"/>
    <p:sldId id="289" r:id="rId7"/>
    <p:sldId id="295" r:id="rId8"/>
    <p:sldId id="266" r:id="rId9"/>
    <p:sldId id="278" r:id="rId10"/>
    <p:sldId id="27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340" autoAdjust="0"/>
  </p:normalViewPr>
  <p:slideViewPr>
    <p:cSldViewPr snapToGrid="0">
      <p:cViewPr>
        <p:scale>
          <a:sx n="100" d="100"/>
          <a:sy n="100" d="100"/>
        </p:scale>
        <p:origin x="912" y="7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9/13/2023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9/13/2023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https://www.artificialintelligence-news.com/2019/05/07/how-coca-cola-is-using-ai-to-stay-at-the-top-of-the-soft-drinks-market/</a:t>
            </a:r>
            <a:endParaRPr lang="en-NL" dirty="0"/>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3198745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https://www.artificialintelligence-news.com/2019/05/07/how-coca-cola-is-using-ai-to-stay-at-the-top-of-the-soft-drinks-market/</a:t>
            </a:r>
          </a:p>
          <a:p>
            <a:r>
              <a:rPr lang="en-US" dirty="0"/>
              <a:t>50k units / 14m beverages a day (in 2018)</a:t>
            </a:r>
            <a:endParaRPr lang="en-NL" dirty="0"/>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168133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https://emerj.com/ai-sector-overviews/artificial-intelligence-at-coca-cola/</a:t>
            </a:r>
            <a:endParaRPr lang="en-NL" dirty="0"/>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13218823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a:xfrm>
            <a:off x="838200" y="6356350"/>
            <a:ext cx="2743200" cy="365125"/>
          </a:xfrm>
          <a:prstGeom prst="rect">
            <a:avLst/>
          </a:prstGeom>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4038600" y="6356350"/>
            <a:ext cx="4114800" cy="365125"/>
          </a:xfrm>
          <a:prstGeom prst="rect">
            <a:avLst/>
          </a:prstGeom>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a:xfrm>
            <a:off x="838200" y="6356350"/>
            <a:ext cx="2743200" cy="365125"/>
          </a:xfrm>
          <a:prstGeom prst="rect">
            <a:avLst/>
          </a:prstGeom>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4038600" y="6356350"/>
            <a:ext cx="4114800" cy="365125"/>
          </a:xfrm>
          <a:prstGeom prst="rect">
            <a:avLst/>
          </a:prstGeom>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a:prstGeom prst="rect">
            <a:avLst/>
          </a:prstGeo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a:prstGeom prst="rect">
            <a:avLst/>
          </a:prstGeo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a:prstGeom prst="rect">
            <a:avLst/>
          </a:prstGeo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a:prstGeom prst="rect">
            <a:avLst/>
          </a:prstGeo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a:xfrm>
            <a:off x="838200" y="6356350"/>
            <a:ext cx="2743200" cy="365125"/>
          </a:xfrm>
          <a:prstGeom prst="rect">
            <a:avLst/>
          </a:prstGeo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a:xfrm>
            <a:off x="4038600" y="6356350"/>
            <a:ext cx="4114800" cy="365125"/>
          </a:xfrm>
          <a:prstGeom prst="rect">
            <a:avLst/>
          </a:prstGeom>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a:xfrm>
            <a:off x="838200" y="6356350"/>
            <a:ext cx="2743200" cy="365125"/>
          </a:xfrm>
          <a:prstGeom prst="rect">
            <a:avLst/>
          </a:prstGeom>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4038600" y="6356350"/>
            <a:ext cx="4114800" cy="365125"/>
          </a:xfrm>
          <a:prstGeom prst="rect">
            <a:avLst/>
          </a:prstGeom>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a:xfrm>
            <a:off x="838200" y="6356350"/>
            <a:ext cx="2743200" cy="365125"/>
          </a:xfrm>
          <a:prstGeom prst="rect">
            <a:avLst/>
          </a:prstGeom>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4038600" y="6356350"/>
            <a:ext cx="4114800" cy="365125"/>
          </a:xfrm>
          <a:prstGeom prst="rect">
            <a:avLst/>
          </a:prstGeom>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a:xfrm>
            <a:off x="838200" y="6356350"/>
            <a:ext cx="2743200" cy="365125"/>
          </a:xfrm>
          <a:prstGeom prst="rect">
            <a:avLst/>
          </a:prstGeom>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4038600" y="6356350"/>
            <a:ext cx="4114800" cy="365125"/>
          </a:xfrm>
          <a:prstGeom prst="rect">
            <a:avLst/>
          </a:prstGeom>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a:prstGeom prst="rect">
            <a:avLst/>
          </a:prstGeo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a:prstGeom prst="rect">
            <a:avLst/>
          </a:prstGeo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a:prstGeom prst="rect">
            <a:avLst/>
          </a:prstGeo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a:prstGeom prst="rect">
            <a:avLst/>
          </a:prstGeo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a:prstGeom prst="rect">
            <a:avLst/>
          </a:prstGeo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a:prstGeom prst="rect">
            <a:avLst/>
          </a:prstGeo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a:xfrm>
            <a:off x="838200" y="6356350"/>
            <a:ext cx="2743200" cy="365125"/>
          </a:xfrm>
          <a:prstGeom prst="rect">
            <a:avLst/>
          </a:prstGeom>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a:prstGeom prst="rect">
            <a:avLst/>
          </a:prstGeo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a:prstGeom prst="rect">
            <a:avLst/>
          </a:prstGeo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a:prstGeom prst="rect">
            <a:avLst/>
          </a:prstGeo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a:prstGeom prst="rect">
            <a:avLst/>
          </a:prstGeo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a:prstGeom prst="rect">
            <a:avLst/>
          </a:prstGeo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a:prstGeom prst="rect">
            <a:avLst/>
          </a:prstGeo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a:prstGeom prst="rect">
            <a:avLst/>
          </a:prstGeo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a:xfrm>
            <a:off x="838200" y="6356350"/>
            <a:ext cx="2743200" cy="365125"/>
          </a:xfrm>
          <a:prstGeom prst="rect">
            <a:avLst/>
          </a:prstGeom>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4038600" y="6356350"/>
            <a:ext cx="4114800" cy="365125"/>
          </a:xfrm>
          <a:prstGeom prst="rect">
            <a:avLst/>
          </a:prstGeom>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youtu.be/QSOhzF1wiwQ?si=fYfdqVglI-WPYudI"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28.png"/><Relationship Id="rId4" Type="http://schemas.openxmlformats.org/officeDocument/2006/relationships/image" Target="../media/image27.jpeg"/></Relationships>
</file>

<file path=ppt/slides/_rels/slide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5802886" y="4434840"/>
            <a:ext cx="5979543" cy="1122202"/>
          </a:xfrm>
        </p:spPr>
        <p:txBody>
          <a:bodyPr/>
          <a:lstStyle/>
          <a:p>
            <a:r>
              <a:rPr lang="en-US" dirty="0"/>
              <a:t>Coca-Cola: Pioneering the Future Through AI</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5802887" y="5586890"/>
            <a:ext cx="5979542" cy="396660"/>
          </a:xfrm>
        </p:spPr>
        <p:txBody>
          <a:bodyPr/>
          <a:lstStyle/>
          <a:p>
            <a:r>
              <a:rPr lang="en-US" i="1" dirty="0"/>
              <a:t>How AI is Reshaping the Soft Drink Industry</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SITUATION</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STATEMENT</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Status quo</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problem</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Plan of action</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normAutofit lnSpcReduction="10000"/>
          </a:bodyPr>
          <a:lstStyle/>
          <a:p>
            <a:r>
              <a:rPr lang="en-US" b="1" i="1" dirty="0"/>
              <a:t>“Big data and AI power everything that the business does and is the foundation for everything we do. We create intelligent experiences. AI is the kernel that powers that experience” </a:t>
            </a:r>
          </a:p>
          <a:p>
            <a:pPr algn="r"/>
            <a:r>
              <a:rPr lang="en-US" sz="1000" i="1" dirty="0"/>
              <a:t>- Greg Chambers (Global Director of Digital Innovation)</a:t>
            </a:r>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a:lstStyle/>
          <a:p>
            <a:r>
              <a:rPr lang="en-US" dirty="0"/>
              <a:t>Marketing soft drinks around the world is not a “one-size-fits-all affair” with &gt;500 Coca-Cola products being sold in &gt;200 countries</a:t>
            </a:r>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In each of these markets there are local differences concerning </a:t>
            </a:r>
            <a:r>
              <a:rPr lang="en-US" dirty="0" err="1"/>
              <a:t>flavours</a:t>
            </a:r>
            <a:r>
              <a:rPr lang="en-US" dirty="0"/>
              <a:t>, sugar and calorie contents, marketing preferences and competitors faced by the brand</a:t>
            </a:r>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normAutofit/>
          </a:bodyPr>
          <a:lstStyle/>
          <a:p>
            <a:r>
              <a:rPr lang="en-US" dirty="0"/>
              <a:t>Collect and </a:t>
            </a:r>
            <a:r>
              <a:rPr lang="en-US" dirty="0" err="1"/>
              <a:t>analyse</a:t>
            </a:r>
            <a:r>
              <a:rPr lang="en-US" dirty="0"/>
              <a:t> huge amounts of data from disparate sources to determine which of the &gt;500 brands are likely to be well received, with the taste of most well-known brands differ from country to country</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4003040" cy="1325563"/>
          </a:xfrm>
        </p:spPr>
        <p:txBody>
          <a:bodyPr>
            <a:noAutofit/>
          </a:bodyPr>
          <a:lstStyle/>
          <a:p>
            <a:r>
              <a:rPr lang="en-US" sz="2400" b="1" dirty="0"/>
              <a:t>Use-case #1: </a:t>
            </a:r>
            <a:br>
              <a:rPr lang="en-US" sz="2400" b="1" dirty="0"/>
            </a:br>
            <a:r>
              <a:rPr lang="en-US" sz="2400" b="1" dirty="0"/>
              <a:t>AI for Customer Preference Understanding and Product Development</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946435"/>
            <a:ext cx="5433204" cy="365125"/>
          </a:xfrm>
        </p:spPr>
        <p:txBody>
          <a:bodyPr vert="horz" lIns="91440" tIns="45720" rIns="91440" bIns="45720" rtlCol="0" anchor="t">
            <a:normAutofit lnSpcReduction="10000"/>
          </a:bodyPr>
          <a:lstStyle/>
          <a:p>
            <a:r>
              <a:rPr lang="en-US" cap="all" dirty="0"/>
              <a:t>Coca-Cola Freestyle </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22254" y="4677485"/>
            <a:ext cx="5431971" cy="1368000"/>
          </a:xfrm>
        </p:spPr>
        <p:txBody>
          <a:bodyPr>
            <a:normAutofit fontScale="92500"/>
          </a:bodyPr>
          <a:lstStyle/>
          <a:p>
            <a:r>
              <a:rPr lang="en-US" i="1" dirty="0"/>
              <a:t>“In order to use the mobile app, consumers need to register with their social media account. Coca-Cola uses AI to </a:t>
            </a:r>
            <a:r>
              <a:rPr lang="en-US" i="1" dirty="0" err="1"/>
              <a:t>analyse</a:t>
            </a:r>
            <a:r>
              <a:rPr lang="en-US" i="1" dirty="0"/>
              <a:t> the social media content of their consumers, generating insights on where, when and how its products are consumed. Based on the consumer </a:t>
            </a:r>
            <a:r>
              <a:rPr lang="en-US" i="1" dirty="0" err="1"/>
              <a:t>behaviour</a:t>
            </a:r>
            <a:r>
              <a:rPr lang="en-US" i="1" dirty="0"/>
              <a:t> and demographics analysis, Coca-Cola can identify which products are popular in which areas.”</a:t>
            </a:r>
          </a:p>
          <a:p>
            <a:pPr algn="r"/>
            <a:r>
              <a:rPr lang="en-US" sz="1100" i="1" dirty="0"/>
              <a:t>- Chris Hellmann (GM of Coca-Cola Freestyle)</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3</a:t>
            </a:fld>
            <a:endParaRPr lang="en-US" dirty="0"/>
          </a:p>
        </p:txBody>
      </p:sp>
      <p:pic>
        <p:nvPicPr>
          <p:cNvPr id="2056" name="Picture 8" descr="Coca-Cola Secret Formula – Freestyle – ProStart Virtual Lounge">
            <a:hlinkClick r:id="rId3"/>
            <a:extLst>
              <a:ext uri="{FF2B5EF4-FFF2-40B4-BE49-F238E27FC236}">
                <a16:creationId xmlns:a16="http://schemas.microsoft.com/office/drawing/2014/main" id="{89A773BB-88F0-0594-43F2-53152ECB20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8083" y="1607340"/>
            <a:ext cx="4161546" cy="277436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Z &amp; H Distribution UK Cherry Sprite- Cans -[ 24x330ml] Z &amp; H ...">
            <a:extLst>
              <a:ext uri="{FF2B5EF4-FFF2-40B4-BE49-F238E27FC236}">
                <a16:creationId xmlns:a16="http://schemas.microsoft.com/office/drawing/2014/main" id="{2843C5C9-926A-BDD2-7D09-3D2E9A5A2F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39314" y="3231727"/>
            <a:ext cx="1204455" cy="1204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4941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4003040" cy="1325563"/>
          </a:xfrm>
        </p:spPr>
        <p:txBody>
          <a:bodyPr>
            <a:noAutofit/>
          </a:bodyPr>
          <a:lstStyle/>
          <a:p>
            <a:r>
              <a:rPr lang="en-US" sz="2400" b="1" dirty="0"/>
              <a:t>Use-case #2: </a:t>
            </a:r>
            <a:br>
              <a:rPr lang="en-US" sz="2400" b="1" dirty="0"/>
            </a:br>
            <a:r>
              <a:rPr lang="en-US" sz="2400" b="1" dirty="0"/>
              <a:t>OCR for Customer Rewards Experience</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946435"/>
            <a:ext cx="5433204" cy="365125"/>
          </a:xfrm>
        </p:spPr>
        <p:txBody>
          <a:bodyPr vert="horz" wrap="none" lIns="91440" tIns="45720" rIns="91440" bIns="45720" rtlCol="0" anchor="t">
            <a:noAutofit/>
          </a:bodyPr>
          <a:lstStyle/>
          <a:p>
            <a:r>
              <a:rPr lang="en-US" cap="all" dirty="0"/>
              <a:t>TensorFlow Machine Learning</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22254" y="4677485"/>
            <a:ext cx="5431971" cy="1368000"/>
          </a:xfrm>
        </p:spPr>
        <p:txBody>
          <a:bodyPr>
            <a:normAutofit/>
          </a:bodyPr>
          <a:lstStyle/>
          <a:p>
            <a:r>
              <a:rPr lang="en-US" sz="1300" i="1" dirty="0"/>
              <a:t>“We created a purpose-built training app for iOS and Android devices that ‘trainers’ could use to take pictures of codes and label them; these labeled images were then transferred to cloud storage for training. We then distributed these to multiple suppliers who used the app to create the initial real-world training set.”</a:t>
            </a:r>
          </a:p>
          <a:p>
            <a:pPr algn="r"/>
            <a:r>
              <a:rPr lang="en-US" sz="1000" i="1" dirty="0"/>
              <a:t>- Patrick Brandt (Senior Solutions Strategist)</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4</a:t>
            </a:fld>
            <a:endParaRPr lang="en-US" dirty="0"/>
          </a:p>
        </p:txBody>
      </p:sp>
      <p:pic>
        <p:nvPicPr>
          <p:cNvPr id="3074" name="Picture 2" descr="Coca-Cola TensorFlow">
            <a:extLst>
              <a:ext uri="{FF2B5EF4-FFF2-40B4-BE49-F238E27FC236}">
                <a16:creationId xmlns:a16="http://schemas.microsoft.com/office/drawing/2014/main" id="{869C2AC8-CC4F-BD42-2475-56137589F1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6856" y="1578997"/>
            <a:ext cx="5364000" cy="2795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247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b="1" dirty="0"/>
              <a:t>Coca-Cola Y3000</a:t>
            </a:r>
            <a:br>
              <a:rPr lang="en-US" b="1" dirty="0"/>
            </a:br>
            <a:r>
              <a:rPr lang="en-US" b="1" dirty="0"/>
              <a:t>THE AI-CRAFTED BEVERAGE</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1243104" y="2776936"/>
            <a:ext cx="2882475" cy="823912"/>
          </a:xfrm>
        </p:spPr>
        <p:txBody>
          <a:bodyPr/>
          <a:lstStyle/>
          <a:p>
            <a:r>
              <a:rPr lang="en-US" b="1" dirty="0"/>
              <a:t>A Futuristic Taste Odyssey</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1243104" y="3834606"/>
            <a:ext cx="2882475" cy="1997867"/>
          </a:xfrm>
        </p:spPr>
        <p:txBody>
          <a:bodyPr vert="horz" lIns="91440" tIns="45720" rIns="91440" bIns="45720" rtlCol="0" anchor="t">
            <a:normAutofit/>
          </a:bodyPr>
          <a:lstStyle/>
          <a:p>
            <a:r>
              <a:rPr lang="en-US" cap="all" noProof="1"/>
              <a:t>AI-Crafted Flavours</a:t>
            </a:r>
            <a:endParaRPr lang="en-US" cap="all" dirty="0"/>
          </a:p>
          <a:p>
            <a:r>
              <a:rPr lang="en-US" cap="all" noProof="1"/>
              <a:t>Y2K Aesthetic Packaging</a:t>
            </a:r>
          </a:p>
          <a:p>
            <a:r>
              <a:rPr lang="en-US" cap="all" noProof="1"/>
              <a:t>Limited</a:t>
            </a:r>
          </a:p>
          <a:p>
            <a:endParaRPr lang="en-US" cap="all" noProof="1"/>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8066421" y="2776936"/>
            <a:ext cx="2882475" cy="823912"/>
          </a:xfrm>
        </p:spPr>
        <p:txBody>
          <a:bodyPr vert="horz" lIns="91440" tIns="45720" rIns="91440" bIns="45720" rtlCol="0" anchor="b">
            <a:normAutofit fontScale="92500" lnSpcReduction="10000"/>
          </a:bodyPr>
          <a:lstStyle/>
          <a:p>
            <a:r>
              <a:rPr lang="en-US" b="1" dirty="0"/>
              <a:t>The Future of Engaging Beverage Experiences</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8066421" y="3834606"/>
            <a:ext cx="2882475" cy="1997867"/>
          </a:xfrm>
        </p:spPr>
        <p:txBody>
          <a:bodyPr/>
          <a:lstStyle/>
          <a:p>
            <a:r>
              <a:rPr lang="en-US" cap="all" noProof="1"/>
              <a:t>Interactive Video Journey</a:t>
            </a:r>
          </a:p>
          <a:p>
            <a:r>
              <a:rPr lang="en-US" cap="all" noProof="1"/>
              <a:t>Fashion Meets Flavour</a:t>
            </a:r>
          </a:p>
          <a:p>
            <a:r>
              <a:rPr lang="en-US" cap="all" noProof="1"/>
              <a:t>Beyond the beverage</a:t>
            </a:r>
            <a:endParaRPr lang="en-US" cap="all" dirty="0"/>
          </a:p>
          <a:p>
            <a:endParaRPr lang="en-US" cap="all"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5</a:t>
            </a:fld>
            <a:endParaRPr lang="en-US" dirty="0"/>
          </a:p>
        </p:txBody>
      </p:sp>
      <p:pic>
        <p:nvPicPr>
          <p:cNvPr id="4098" name="Picture 2" descr="Coca-Cola Y3000 was partially created by AI.">
            <a:extLst>
              <a:ext uri="{FF2B5EF4-FFF2-40B4-BE49-F238E27FC236}">
                <a16:creationId xmlns:a16="http://schemas.microsoft.com/office/drawing/2014/main" id="{D9606518-AD65-6F28-DE83-926DCDA133FF}"/>
              </a:ext>
            </a:extLst>
          </p:cNvPr>
          <p:cNvPicPr>
            <a:picLocks noChangeAspect="1" noChangeArrowheads="1"/>
          </p:cNvPicPr>
          <p:nvPr/>
        </p:nvPicPr>
        <p:blipFill rotWithShape="1">
          <a:blip r:embed="rId2">
            <a:clrChange>
              <a:clrFrom>
                <a:srgbClr val="F3F3F3"/>
              </a:clrFrom>
              <a:clrTo>
                <a:srgbClr val="F3F3F3">
                  <a:alpha val="0"/>
                </a:srgbClr>
              </a:clrTo>
            </a:clrChange>
            <a:extLst>
              <a:ext uri="{28A0092B-C50C-407E-A947-70E740481C1C}">
                <a14:useLocalDpi xmlns:a14="http://schemas.microsoft.com/office/drawing/2010/main" val="0"/>
              </a:ext>
            </a:extLst>
          </a:blip>
          <a:srcRect l="35952" t="3598" r="36310" b="3492"/>
          <a:stretch/>
        </p:blipFill>
        <p:spPr bwMode="auto">
          <a:xfrm>
            <a:off x="4968684" y="2155870"/>
            <a:ext cx="2254632" cy="42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178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lstStyle/>
          <a:p>
            <a:r>
              <a:rPr lang="en-US" dirty="0"/>
              <a:t>DISCUSSION</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034086"/>
            <a:ext cx="5433204" cy="612000"/>
          </a:xfrm>
        </p:spPr>
        <p:txBody>
          <a:bodyPr vert="horz" lIns="91440" tIns="45720" rIns="91440" bIns="45720" rtlCol="0" anchor="t">
            <a:noAutofit/>
          </a:bodyPr>
          <a:lstStyle/>
          <a:p>
            <a:r>
              <a:rPr lang="en-US" b="1" noProof="1"/>
              <a:t>Ethical Considerations in AI Deployment:</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2245"/>
            <a:ext cx="5431971" cy="1044000"/>
          </a:xfrm>
        </p:spPr>
        <p:txBody>
          <a:bodyPr>
            <a:normAutofit/>
          </a:bodyPr>
          <a:lstStyle/>
          <a:p>
            <a:r>
              <a:rPr lang="en-US" noProof="1"/>
              <a:t>As Coca-Cola utilises AI to analyse vast amounts of data from social media and other platforms, what ethical considerations should be taken into account to ensure customer privacy and data security?</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922254" y="3982404"/>
            <a:ext cx="5433204" cy="612000"/>
          </a:xfrm>
        </p:spPr>
        <p:txBody>
          <a:bodyPr vert="horz" lIns="91440" tIns="45720" rIns="91440" bIns="45720" rtlCol="0" anchor="t">
            <a:noAutofit/>
          </a:bodyPr>
          <a:lstStyle/>
          <a:p>
            <a:r>
              <a:rPr lang="en-US" b="1" noProof="1"/>
              <a:t>Long-term Impact on Human Creativity:</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5921828" y="4740564"/>
            <a:ext cx="5431971" cy="1044000"/>
          </a:xfrm>
        </p:spPr>
        <p:txBody>
          <a:bodyPr>
            <a:noAutofit/>
          </a:bodyPr>
          <a:lstStyle/>
          <a:p>
            <a:r>
              <a:rPr lang="en-US" noProof="1"/>
              <a:t>With the increasing reliance on AI for creative processes such as flavour development and advertising content creation, could there be potential negative impacts on human creativity and job opportunities in the industry? How can a balance be maintained to foster both technological innovation and human talent?</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US" smtClean="0"/>
              <a:pPr/>
              <a:t>6</a:t>
            </a:fld>
            <a:endParaRPr lang="en-US" dirty="0"/>
          </a:p>
        </p:txBody>
      </p:sp>
    </p:spTree>
    <p:extLst>
      <p:ext uri="{BB962C8B-B14F-4D97-AF65-F5344CB8AC3E}">
        <p14:creationId xmlns:p14="http://schemas.microsoft.com/office/powerpoint/2010/main" val="2069393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endParaRPr lang="en-US" dirty="0"/>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2436493926"/>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2.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{D7A71523-C456-42C5-843D-4E5A8DA17B64}tf56180624_win32</Template>
  <TotalTime>0</TotalTime>
  <Words>503</Words>
  <Application>Microsoft Office PowerPoint</Application>
  <PresentationFormat>Widescreen</PresentationFormat>
  <Paragraphs>48</Paragraphs>
  <Slides>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Tenorite</vt:lpstr>
      <vt:lpstr>Monoline</vt:lpstr>
      <vt:lpstr>Coca-Cola: Pioneering the Future Through AI</vt:lpstr>
      <vt:lpstr>SITUATION</vt:lpstr>
      <vt:lpstr>Use-case #1:  AI for Customer Preference Understanding and Product Development</vt:lpstr>
      <vt:lpstr>Use-case #2:  OCR for Customer Rewards Experience</vt:lpstr>
      <vt:lpstr>Coca-Cola Y3000 THE AI-CRAFTED BEVERAGE</vt:lpstr>
      <vt:lpstr>DISCUSSION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Coca-Cola: Pioneering the Future Through AI</dc:title>
  <dc:creator>Menno Branger</dc:creator>
  <cp:lastModifiedBy>Menno Branger</cp:lastModifiedBy>
  <cp:revision>2</cp:revision>
  <dcterms:created xsi:type="dcterms:W3CDTF">2023-09-13T18:46:51Z</dcterms:created>
  <dcterms:modified xsi:type="dcterms:W3CDTF">2023-09-14T14:06:32Z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