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4" r:id="rId3"/>
    <p:sldId id="263" r:id="rId4"/>
    <p:sldId id="265" r:id="rId5"/>
    <p:sldId id="266" r:id="rId6"/>
    <p:sldId id="267" r:id="rId7"/>
    <p:sldId id="268" r:id="rId8"/>
    <p:sldId id="269" r:id="rId9"/>
    <p:sldId id="270"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92278F"/>
    <a:srgbClr val="F1CCF0"/>
    <a:srgbClr val="D665D3"/>
    <a:srgbClr val="FFFFFF"/>
    <a:srgbClr val="F8F1F8"/>
    <a:srgbClr val="595959"/>
    <a:srgbClr val="AE8FDD"/>
    <a:srgbClr val="EA999F"/>
    <a:srgbClr val="E5E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97" autoAdjust="0"/>
  </p:normalViewPr>
  <p:slideViewPr>
    <p:cSldViewPr snapToGrid="0">
      <p:cViewPr>
        <p:scale>
          <a:sx n="75" d="100"/>
          <a:sy n="75" d="100"/>
        </p:scale>
        <p:origin x="1872" y="366"/>
      </p:cViewPr>
      <p:guideLst>
        <p:guide orient="horz" pos="2160"/>
        <p:guide pos="3840"/>
      </p:guideLst>
    </p:cSldViewPr>
  </p:slideViewPr>
  <p:notesTextViewPr>
    <p:cViewPr>
      <p:scale>
        <a:sx n="1" d="1"/>
        <a:sy n="1" d="1"/>
      </p:scale>
      <p:origin x="0" y="0"/>
    </p:cViewPr>
  </p:notesTextViewPr>
  <p:notesViewPr>
    <p:cSldViewPr snapToGrid="0">
      <p:cViewPr varScale="1">
        <p:scale>
          <a:sx n="78" d="100"/>
          <a:sy n="78" d="100"/>
        </p:scale>
        <p:origin x="39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Difference between Goals scored and xG</c:v>
                </c:pt>
              </c:strCache>
            </c:strRef>
          </c:tx>
          <c:spPr>
            <a:solidFill>
              <a:schemeClr val="accent1"/>
            </a:solidFill>
            <a:ln>
              <a:noFill/>
            </a:ln>
            <a:effectLst/>
          </c:spPr>
          <c:invertIfNegative val="0"/>
          <c:cat>
            <c:strRef>
              <c:f>Sheet1!$A$2:$A$11</c:f>
              <c:strCache>
                <c:ptCount val="10"/>
                <c:pt idx="0">
                  <c:v>Lionel Messi</c:v>
                </c:pt>
                <c:pt idx="1">
                  <c:v>Zlatan Ibrahimovic</c:v>
                </c:pt>
                <c:pt idx="2">
                  <c:v>Gonzalo Higuain</c:v>
                </c:pt>
                <c:pt idx="3">
                  <c:v>Luis Suarez</c:v>
                </c:pt>
                <c:pt idx="4">
                  <c:v>Cristiano Ronaldo</c:v>
                </c:pt>
                <c:pt idx="5">
                  <c:v>Robert Lewandowski</c:v>
                </c:pt>
                <c:pt idx="6">
                  <c:v>Alexandre Lacazette</c:v>
                </c:pt>
                <c:pt idx="7">
                  <c:v>Alexis Sanchez</c:v>
                </c:pt>
                <c:pt idx="8">
                  <c:v>Diego Costa</c:v>
                </c:pt>
                <c:pt idx="9">
                  <c:v>Karim Benzema</c:v>
                </c:pt>
              </c:strCache>
            </c:strRef>
          </c:cat>
          <c:val>
            <c:numRef>
              <c:f>Sheet1!$B$2:$B$11</c:f>
              <c:numCache>
                <c:formatCode>General</c:formatCode>
                <c:ptCount val="10"/>
                <c:pt idx="0">
                  <c:v>58.48</c:v>
                </c:pt>
                <c:pt idx="1">
                  <c:v>33</c:v>
                </c:pt>
                <c:pt idx="2">
                  <c:v>32.380000000000003</c:v>
                </c:pt>
                <c:pt idx="3">
                  <c:v>31.76</c:v>
                </c:pt>
                <c:pt idx="4">
                  <c:v>30.62</c:v>
                </c:pt>
                <c:pt idx="5">
                  <c:v>25.89</c:v>
                </c:pt>
                <c:pt idx="6">
                  <c:v>25.88</c:v>
                </c:pt>
                <c:pt idx="7">
                  <c:v>22.88</c:v>
                </c:pt>
                <c:pt idx="8">
                  <c:v>21.16</c:v>
                </c:pt>
                <c:pt idx="9">
                  <c:v>20.81</c:v>
                </c:pt>
              </c:numCache>
            </c:numRef>
          </c:val>
          <c:extLst>
            <c:ext xmlns:c16="http://schemas.microsoft.com/office/drawing/2014/chart" uri="{C3380CC4-5D6E-409C-BE32-E72D297353CC}">
              <c16:uniqueId val="{00000000-5E40-4140-B78A-F3B39DF5D453}"/>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max val="6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majorUnit val="1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Total xG across all seasons</c:v>
                </c:pt>
              </c:strCache>
            </c:strRef>
          </c:tx>
          <c:spPr>
            <a:solidFill>
              <a:srgbClr val="AE8FDD"/>
            </a:solidFill>
            <a:ln>
              <a:solidFill>
                <a:srgbClr val="AE8FDD"/>
              </a:solidFill>
            </a:ln>
            <a:effectLst/>
          </c:spPr>
          <c:invertIfNegative val="0"/>
          <c:cat>
            <c:strRef>
              <c:f>Sheet1!$A$2:$A$11</c:f>
              <c:strCache>
                <c:ptCount val="10"/>
                <c:pt idx="0">
                  <c:v>Cristiano Ronaldo</c:v>
                </c:pt>
                <c:pt idx="1">
                  <c:v>Lionel Messi</c:v>
                </c:pt>
                <c:pt idx="2">
                  <c:v>Zlatan Ibrahimovic</c:v>
                </c:pt>
                <c:pt idx="3">
                  <c:v>Edinson Cavani</c:v>
                </c:pt>
                <c:pt idx="4">
                  <c:v>Robert Lewandowski</c:v>
                </c:pt>
                <c:pt idx="5">
                  <c:v>Pierreemerick Aubameyang</c:v>
                </c:pt>
                <c:pt idx="6">
                  <c:v>Gonzalo Higuain</c:v>
                </c:pt>
                <c:pt idx="7">
                  <c:v>Antonio Di Natale</c:v>
                </c:pt>
                <c:pt idx="8">
                  <c:v>Diego Costa</c:v>
                </c:pt>
                <c:pt idx="9">
                  <c:v>Falcao</c:v>
                </c:pt>
              </c:strCache>
            </c:strRef>
          </c:cat>
          <c:val>
            <c:numRef>
              <c:f>Sheet1!$B$2:$B$11</c:f>
              <c:numCache>
                <c:formatCode>General</c:formatCode>
                <c:ptCount val="10"/>
                <c:pt idx="0">
                  <c:v>167.38</c:v>
                </c:pt>
                <c:pt idx="1">
                  <c:v>146.52000000000001</c:v>
                </c:pt>
                <c:pt idx="2">
                  <c:v>120</c:v>
                </c:pt>
                <c:pt idx="3">
                  <c:v>114.61</c:v>
                </c:pt>
                <c:pt idx="4">
                  <c:v>98.11</c:v>
                </c:pt>
                <c:pt idx="5">
                  <c:v>87.35</c:v>
                </c:pt>
                <c:pt idx="6">
                  <c:v>85.62</c:v>
                </c:pt>
                <c:pt idx="7">
                  <c:v>75.11</c:v>
                </c:pt>
                <c:pt idx="8">
                  <c:v>71.84</c:v>
                </c:pt>
                <c:pt idx="9">
                  <c:v>67.88</c:v>
                </c:pt>
              </c:numCache>
            </c:numRef>
          </c:val>
          <c:extLst>
            <c:ext xmlns:c16="http://schemas.microsoft.com/office/drawing/2014/chart" uri="{C3380CC4-5D6E-409C-BE32-E72D297353CC}">
              <c16:uniqueId val="{00000000-4737-4F50-AA4F-77A6CD93EF3F}"/>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Goals Scored per one xGoal</c:v>
                </c:pt>
              </c:strCache>
            </c:strRef>
          </c:tx>
          <c:spPr>
            <a:solidFill>
              <a:schemeClr val="accent1"/>
            </a:solidFill>
            <a:ln>
              <a:solidFill>
                <a:schemeClr val="accent1"/>
              </a:solidFill>
            </a:ln>
            <a:effectLst/>
          </c:spPr>
          <c:invertIfNegative val="0"/>
          <c:cat>
            <c:strRef>
              <c:f>Sheet1!$A$2:$A$11</c:f>
              <c:strCache>
                <c:ptCount val="10"/>
                <c:pt idx="0">
                  <c:v>Franck Ribery</c:v>
                </c:pt>
                <c:pt idx="1">
                  <c:v>Mario Gotze</c:v>
                </c:pt>
                <c:pt idx="2">
                  <c:v>Heungmin Son</c:v>
                </c:pt>
                <c:pt idx="3">
                  <c:v>Bas Dost</c:v>
                </c:pt>
                <c:pt idx="4">
                  <c:v>Carlos Tevez</c:v>
                </c:pt>
                <c:pt idx="5">
                  <c:v>Luis Suarez</c:v>
                </c:pt>
                <c:pt idx="6">
                  <c:v>Alberto Bueno</c:v>
                </c:pt>
                <c:pt idx="7">
                  <c:v>Isco</c:v>
                </c:pt>
                <c:pt idx="8">
                  <c:v>Eden Hazard</c:v>
                </c:pt>
                <c:pt idx="9">
                  <c:v>Gareth Bale</c:v>
                </c:pt>
              </c:strCache>
            </c:strRef>
          </c:cat>
          <c:val>
            <c:numRef>
              <c:f>Sheet1!$B$2:$B$11</c:f>
              <c:numCache>
                <c:formatCode>General</c:formatCode>
                <c:ptCount val="10"/>
                <c:pt idx="0">
                  <c:v>1.893939</c:v>
                </c:pt>
                <c:pt idx="1">
                  <c:v>1.5818730000000001</c:v>
                </c:pt>
                <c:pt idx="2">
                  <c:v>1.551139</c:v>
                </c:pt>
                <c:pt idx="3">
                  <c:v>1.524132</c:v>
                </c:pt>
                <c:pt idx="4">
                  <c:v>1.5175099999999999</c:v>
                </c:pt>
                <c:pt idx="5">
                  <c:v>1.4943960000000001</c:v>
                </c:pt>
                <c:pt idx="6">
                  <c:v>1.4835419999999999</c:v>
                </c:pt>
                <c:pt idx="7">
                  <c:v>1.470588</c:v>
                </c:pt>
                <c:pt idx="8">
                  <c:v>1.442196</c:v>
                </c:pt>
                <c:pt idx="9">
                  <c:v>1.436782</c:v>
                </c:pt>
              </c:numCache>
            </c:numRef>
          </c:val>
          <c:extLst>
            <c:ext xmlns:c16="http://schemas.microsoft.com/office/drawing/2014/chart" uri="{C3380CC4-5D6E-409C-BE32-E72D297353CC}">
              <c16:uniqueId val="{00000000-2784-4DEA-8389-C312C9F2F1E6}"/>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xG value per shot</c:v>
                </c:pt>
              </c:strCache>
            </c:strRef>
          </c:tx>
          <c:spPr>
            <a:solidFill>
              <a:srgbClr val="AE8FDD"/>
            </a:solidFill>
            <a:ln>
              <a:solidFill>
                <a:srgbClr val="AE8FDD"/>
              </a:solidFill>
            </a:ln>
            <a:effectLst/>
          </c:spPr>
          <c:invertIfNegative val="0"/>
          <c:cat>
            <c:strRef>
              <c:f>Sheet1!$A$2:$A$11</c:f>
              <c:strCache>
                <c:ptCount val="10"/>
                <c:pt idx="0">
                  <c:v>Diego Milito</c:v>
                </c:pt>
                <c:pt idx="1">
                  <c:v>Carlos Bacca</c:v>
                </c:pt>
                <c:pt idx="2">
                  <c:v>Kevin Gameiro</c:v>
                </c:pt>
                <c:pt idx="3">
                  <c:v>Steven Gerrard</c:v>
                </c:pt>
                <c:pt idx="4">
                  <c:v>Ikechukwu Uche</c:v>
                </c:pt>
                <c:pt idx="5">
                  <c:v>Dario Cvitanich</c:v>
                </c:pt>
                <c:pt idx="6">
                  <c:v>Miku</c:v>
                </c:pt>
                <c:pt idx="7">
                  <c:v>Edinson Cavani</c:v>
                </c:pt>
                <c:pt idx="8">
                  <c:v>Claudio Pizarro</c:v>
                </c:pt>
                <c:pt idx="9">
                  <c:v>Jorge Molina</c:v>
                </c:pt>
              </c:strCache>
            </c:strRef>
          </c:cat>
          <c:val>
            <c:numRef>
              <c:f>Sheet1!$B$2:$B$11</c:f>
              <c:numCache>
                <c:formatCode>General</c:formatCode>
                <c:ptCount val="10"/>
                <c:pt idx="0">
                  <c:v>0.20927499999999999</c:v>
                </c:pt>
                <c:pt idx="1">
                  <c:v>0.19404299999999999</c:v>
                </c:pt>
                <c:pt idx="2">
                  <c:v>0.193498</c:v>
                </c:pt>
                <c:pt idx="3">
                  <c:v>0.191553</c:v>
                </c:pt>
                <c:pt idx="4">
                  <c:v>0.190354</c:v>
                </c:pt>
                <c:pt idx="5">
                  <c:v>0.18612100000000001</c:v>
                </c:pt>
                <c:pt idx="6">
                  <c:v>0.18477099999999999</c:v>
                </c:pt>
                <c:pt idx="7">
                  <c:v>0.18396499999999999</c:v>
                </c:pt>
                <c:pt idx="8">
                  <c:v>0.1835</c:v>
                </c:pt>
                <c:pt idx="9">
                  <c:v>0.18335399999999999</c:v>
                </c:pt>
              </c:numCache>
            </c:numRef>
          </c:val>
          <c:extLst>
            <c:ext xmlns:c16="http://schemas.microsoft.com/office/drawing/2014/chart" uri="{C3380CC4-5D6E-409C-BE32-E72D297353CC}">
              <c16:uniqueId val="{00000000-85A9-4E9A-95FF-4BE9A8DCC82A}"/>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Left Foot</c:v>
                </c:pt>
              </c:strCache>
            </c:strRef>
          </c:tx>
          <c:spPr>
            <a:solidFill>
              <a:srgbClr val="92278F"/>
            </a:solidFill>
            <a:ln>
              <a:solidFill>
                <a:srgbClr val="AE8FDD"/>
              </a:solidFill>
            </a:ln>
            <a:effectLst/>
          </c:spPr>
          <c:invertIfNegative val="0"/>
          <c:cat>
            <c:strRef>
              <c:f>Sheet1!$A$2:$A$5</c:f>
              <c:strCache>
                <c:ptCount val="4"/>
                <c:pt idx="0">
                  <c:v>Cristiano Ronaldo</c:v>
                </c:pt>
                <c:pt idx="1">
                  <c:v>Lionel Messi</c:v>
                </c:pt>
                <c:pt idx="2">
                  <c:v>Robert Lewandowski</c:v>
                </c:pt>
                <c:pt idx="3">
                  <c:v>Zlatan Ibrahimovic</c:v>
                </c:pt>
              </c:strCache>
            </c:strRef>
          </c:cat>
          <c:val>
            <c:numRef>
              <c:f>Sheet1!$B$2:$B$5</c:f>
              <c:numCache>
                <c:formatCode>General</c:formatCode>
                <c:ptCount val="4"/>
                <c:pt idx="0">
                  <c:v>1.1000000000000001</c:v>
                </c:pt>
                <c:pt idx="1">
                  <c:v>1.35</c:v>
                </c:pt>
                <c:pt idx="2">
                  <c:v>1.34</c:v>
                </c:pt>
                <c:pt idx="3">
                  <c:v>1.2</c:v>
                </c:pt>
              </c:numCache>
            </c:numRef>
          </c:val>
          <c:extLst>
            <c:ext xmlns:c16="http://schemas.microsoft.com/office/drawing/2014/chart" uri="{C3380CC4-5D6E-409C-BE32-E72D297353CC}">
              <c16:uniqueId val="{00000000-85A9-4E9A-95FF-4BE9A8DCC82A}"/>
            </c:ext>
          </c:extLst>
        </c:ser>
        <c:ser>
          <c:idx val="1"/>
          <c:order val="1"/>
          <c:tx>
            <c:strRef>
              <c:f>Sheet1!$C$1</c:f>
              <c:strCache>
                <c:ptCount val="1"/>
                <c:pt idx="0">
                  <c:v>Right Foot</c:v>
                </c:pt>
              </c:strCache>
            </c:strRef>
          </c:tx>
          <c:spPr>
            <a:solidFill>
              <a:srgbClr val="D665D3"/>
            </a:solidFill>
            <a:ln>
              <a:noFill/>
            </a:ln>
            <a:effectLst/>
          </c:spPr>
          <c:invertIfNegative val="0"/>
          <c:cat>
            <c:strRef>
              <c:f>Sheet1!$A$2:$A$5</c:f>
              <c:strCache>
                <c:ptCount val="4"/>
                <c:pt idx="0">
                  <c:v>Cristiano Ronaldo</c:v>
                </c:pt>
                <c:pt idx="1">
                  <c:v>Lionel Messi</c:v>
                </c:pt>
                <c:pt idx="2">
                  <c:v>Robert Lewandowski</c:v>
                </c:pt>
                <c:pt idx="3">
                  <c:v>Zlatan Ibrahimovic</c:v>
                </c:pt>
              </c:strCache>
            </c:strRef>
          </c:cat>
          <c:val>
            <c:numRef>
              <c:f>Sheet1!$C$2:$C$5</c:f>
              <c:numCache>
                <c:formatCode>General</c:formatCode>
                <c:ptCount val="4"/>
                <c:pt idx="0">
                  <c:v>1.1200000000000001</c:v>
                </c:pt>
                <c:pt idx="1">
                  <c:v>1.55</c:v>
                </c:pt>
                <c:pt idx="2">
                  <c:v>1.27</c:v>
                </c:pt>
                <c:pt idx="3">
                  <c:v>1.45</c:v>
                </c:pt>
              </c:numCache>
            </c:numRef>
          </c:val>
          <c:extLst>
            <c:ext xmlns:c16="http://schemas.microsoft.com/office/drawing/2014/chart" uri="{C3380CC4-5D6E-409C-BE32-E72D297353CC}">
              <c16:uniqueId val="{00000000-0F21-4FF1-9DF0-0D2F0E93A6A4}"/>
            </c:ext>
          </c:extLst>
        </c:ser>
        <c:ser>
          <c:idx val="2"/>
          <c:order val="2"/>
          <c:tx>
            <c:strRef>
              <c:f>Sheet1!$D$1</c:f>
              <c:strCache>
                <c:ptCount val="1"/>
                <c:pt idx="0">
                  <c:v>Header</c:v>
                </c:pt>
              </c:strCache>
            </c:strRef>
          </c:tx>
          <c:spPr>
            <a:solidFill>
              <a:srgbClr val="F1CCF0"/>
            </a:solidFill>
            <a:ln>
              <a:noFill/>
            </a:ln>
            <a:effectLst/>
          </c:spPr>
          <c:invertIfNegative val="0"/>
          <c:cat>
            <c:strRef>
              <c:f>Sheet1!$A$2:$A$5</c:f>
              <c:strCache>
                <c:ptCount val="4"/>
                <c:pt idx="0">
                  <c:v>Cristiano Ronaldo</c:v>
                </c:pt>
                <c:pt idx="1">
                  <c:v>Lionel Messi</c:v>
                </c:pt>
                <c:pt idx="2">
                  <c:v>Robert Lewandowski</c:v>
                </c:pt>
                <c:pt idx="3">
                  <c:v>Zlatan Ibrahimovic</c:v>
                </c:pt>
              </c:strCache>
            </c:strRef>
          </c:cat>
          <c:val>
            <c:numRef>
              <c:f>Sheet1!$D$2:$D$5</c:f>
              <c:numCache>
                <c:formatCode>General</c:formatCode>
                <c:ptCount val="4"/>
                <c:pt idx="0">
                  <c:v>1.77</c:v>
                </c:pt>
                <c:pt idx="1">
                  <c:v>1.37</c:v>
                </c:pt>
                <c:pt idx="2">
                  <c:v>1.03</c:v>
                </c:pt>
                <c:pt idx="3">
                  <c:v>1.55</c:v>
                </c:pt>
              </c:numCache>
            </c:numRef>
          </c:val>
          <c:extLst>
            <c:ext xmlns:c16="http://schemas.microsoft.com/office/drawing/2014/chart" uri="{C3380CC4-5D6E-409C-BE32-E72D297353CC}">
              <c16:uniqueId val="{00000001-0F21-4FF1-9DF0-0D2F0E93A6A4}"/>
            </c:ext>
          </c:extLst>
        </c:ser>
        <c:dLbls>
          <c:showLegendKey val="0"/>
          <c:showVal val="0"/>
          <c:showCatName val="0"/>
          <c:showSerName val="0"/>
          <c:showPercent val="0"/>
          <c:showBubbleSize val="0"/>
        </c:dLbls>
        <c:gapWidth val="150"/>
        <c:axId val="1387455296"/>
        <c:axId val="1384477504"/>
      </c:barChart>
      <c:catAx>
        <c:axId val="13874552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max val="1.750000000000000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aleway" pitchFamily="2" charset="0"/>
                    <a:ea typeface="+mn-ea"/>
                    <a:cs typeface="+mn-cs"/>
                  </a:defRPr>
                </a:pPr>
                <a:r>
                  <a:rPr lang="en-US" dirty="0"/>
                  <a:t>Goals per </a:t>
                </a:r>
                <a:r>
                  <a:rPr lang="en-US" dirty="0" err="1"/>
                  <a:t>xG</a:t>
                </a:r>
                <a:r>
                  <a:rPr lang="en-US" dirty="0"/>
                  <a:t> ratio</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Raleway" pitchFamily="2" charset="0"/>
                  <a:ea typeface="+mn-ea"/>
                  <a:cs typeface="+mn-cs"/>
                </a:defRPr>
              </a:pPr>
              <a:endParaRPr lang="en-NL"/>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327621283255088"/>
          <c:y val="8.2461805555555559E-2"/>
          <c:w val="0.62132844287949918"/>
          <c:h val="0.83548958333333334"/>
        </c:manualLayout>
      </c:layout>
      <c:barChart>
        <c:barDir val="bar"/>
        <c:grouping val="stacked"/>
        <c:varyColors val="0"/>
        <c:ser>
          <c:idx val="0"/>
          <c:order val="0"/>
          <c:tx>
            <c:strRef>
              <c:f>Sheet1!$B$1</c:f>
              <c:strCache>
                <c:ptCount val="1"/>
                <c:pt idx="0">
                  <c:v>Difference between Goals scored and xG</c:v>
                </c:pt>
              </c:strCache>
            </c:strRef>
          </c:tx>
          <c:spPr>
            <a:solidFill>
              <a:schemeClr val="accent1"/>
            </a:solidFill>
            <a:ln>
              <a:noFill/>
            </a:ln>
            <a:effectLst/>
          </c:spPr>
          <c:invertIfNegative val="0"/>
          <c:dPt>
            <c:idx val="5"/>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901-465F-9B77-F6099237D8AE}"/>
              </c:ext>
            </c:extLst>
          </c:dPt>
          <c:dPt>
            <c:idx val="6"/>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4-A901-465F-9B77-F6099237D8AE}"/>
              </c:ext>
            </c:extLst>
          </c:dPt>
          <c:dPt>
            <c:idx val="7"/>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5-A901-465F-9B77-F6099237D8AE}"/>
              </c:ext>
            </c:extLst>
          </c:dPt>
          <c:dPt>
            <c:idx val="8"/>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6-A901-465F-9B77-F6099237D8AE}"/>
              </c:ext>
            </c:extLst>
          </c:dPt>
          <c:dPt>
            <c:idx val="9"/>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A901-465F-9B77-F6099237D8AE}"/>
              </c:ext>
            </c:extLst>
          </c:dPt>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8-A901-465F-9B77-F6099237D8AE}"/>
              </c:ext>
            </c:extLst>
          </c:dPt>
          <c:dPt>
            <c:idx val="1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9-A901-465F-9B77-F6099237D8AE}"/>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A-A901-465F-9B77-F6099237D8AE}"/>
              </c:ext>
            </c:extLst>
          </c:dPt>
          <c:dPt>
            <c:idx val="1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B-A901-465F-9B77-F6099237D8AE}"/>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C-A901-465F-9B77-F6099237D8AE}"/>
              </c:ext>
            </c:extLst>
          </c:dPt>
          <c:cat>
            <c:strRef>
              <c:f>Sheet1!$A$2:$A$16</c:f>
              <c:strCache>
                <c:ptCount val="15"/>
                <c:pt idx="0">
                  <c:v>Lionel Messi</c:v>
                </c:pt>
                <c:pt idx="1">
                  <c:v>Antoine Griezmann</c:v>
                </c:pt>
                <c:pt idx="2">
                  <c:v>Arjen Robben</c:v>
                </c:pt>
                <c:pt idx="3">
                  <c:v>Iago Falque</c:v>
                </c:pt>
                <c:pt idx="4">
                  <c:v>Mohamed Salah</c:v>
                </c:pt>
                <c:pt idx="5">
                  <c:v>Gonzalo Higuain</c:v>
                </c:pt>
                <c:pt idx="6">
                  <c:v>Luis Suarez</c:v>
                </c:pt>
                <c:pt idx="7">
                  <c:v>Alexandre Lacazette</c:v>
                </c:pt>
                <c:pt idx="8">
                  <c:v>Zlatan Ibrahimovic</c:v>
                </c:pt>
                <c:pt idx="9">
                  <c:v>Robert Lewandowski</c:v>
                </c:pt>
                <c:pt idx="10">
                  <c:v>Cristiano Ronaldo</c:v>
                </c:pt>
                <c:pt idx="11">
                  <c:v>Mario Mandzukic</c:v>
                </c:pt>
                <c:pt idx="12">
                  <c:v>Fernando Llorente</c:v>
                </c:pt>
                <c:pt idx="13">
                  <c:v>Sloan Privat</c:v>
                </c:pt>
                <c:pt idx="14">
                  <c:v>Gareth Bale</c:v>
                </c:pt>
              </c:strCache>
            </c:strRef>
          </c:cat>
          <c:val>
            <c:numRef>
              <c:f>Sheet1!$B$2:$B$16</c:f>
              <c:numCache>
                <c:formatCode>General</c:formatCode>
                <c:ptCount val="15"/>
                <c:pt idx="0">
                  <c:v>45.265985999999998</c:v>
                </c:pt>
                <c:pt idx="1">
                  <c:v>15.611077999999999</c:v>
                </c:pt>
                <c:pt idx="2">
                  <c:v>10.409941</c:v>
                </c:pt>
                <c:pt idx="3">
                  <c:v>9.7864830000000005</c:v>
                </c:pt>
                <c:pt idx="4">
                  <c:v>9.4950849999999996</c:v>
                </c:pt>
                <c:pt idx="5">
                  <c:v>25.876752</c:v>
                </c:pt>
                <c:pt idx="6">
                  <c:v>25.763216</c:v>
                </c:pt>
                <c:pt idx="7">
                  <c:v>21.824335000000001</c:v>
                </c:pt>
                <c:pt idx="8">
                  <c:v>19.340273</c:v>
                </c:pt>
                <c:pt idx="9">
                  <c:v>18.832128999999998</c:v>
                </c:pt>
                <c:pt idx="10">
                  <c:v>15.831193000000001</c:v>
                </c:pt>
                <c:pt idx="11">
                  <c:v>13.852228999999999</c:v>
                </c:pt>
                <c:pt idx="12">
                  <c:v>8.8835090000000001</c:v>
                </c:pt>
                <c:pt idx="13">
                  <c:v>6.8417180000000002</c:v>
                </c:pt>
                <c:pt idx="14">
                  <c:v>6.2085340000000002</c:v>
                </c:pt>
              </c:numCache>
            </c:numRef>
          </c:val>
          <c:extLst>
            <c:ext xmlns:c16="http://schemas.microsoft.com/office/drawing/2014/chart" uri="{C3380CC4-5D6E-409C-BE32-E72D297353CC}">
              <c16:uniqueId val="{00000000-A901-465F-9B77-F6099237D8AE}"/>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max val="6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majorUnit val="1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Long-range Goals per one xGoal</c:v>
                </c:pt>
              </c:strCache>
            </c:strRef>
          </c:tx>
          <c:spPr>
            <a:solidFill>
              <a:schemeClr val="accent1"/>
            </a:solidFill>
            <a:ln>
              <a:solidFill>
                <a:schemeClr val="accent1"/>
              </a:solidFill>
            </a:ln>
            <a:effectLst/>
          </c:spPr>
          <c:invertIfNegative val="0"/>
          <c:cat>
            <c:strRef>
              <c:f>Sheet1!$A$2:$A$11</c:f>
              <c:strCache>
                <c:ptCount val="10"/>
                <c:pt idx="0">
                  <c:v>James Rodriguez</c:v>
                </c:pt>
                <c:pt idx="1">
                  <c:v>Sergio Aguero</c:v>
                </c:pt>
                <c:pt idx="2">
                  <c:v>Alexandre Lacazette</c:v>
                </c:pt>
                <c:pt idx="3">
                  <c:v>Alain Traore</c:v>
                </c:pt>
                <c:pt idx="4">
                  <c:v>Julian Draxler</c:v>
                </c:pt>
                <c:pt idx="5">
                  <c:v>Yaya Toure</c:v>
                </c:pt>
                <c:pt idx="6">
                  <c:v>Gonzalo Higuain</c:v>
                </c:pt>
                <c:pt idx="7">
                  <c:v>Luka Modric</c:v>
                </c:pt>
                <c:pt idx="8">
                  <c:v>Carlos Tevez</c:v>
                </c:pt>
                <c:pt idx="9">
                  <c:v>Blerim Dzemaili</c:v>
                </c:pt>
              </c:strCache>
            </c:strRef>
          </c:cat>
          <c:val>
            <c:numRef>
              <c:f>Sheet1!$B$2:$B$11</c:f>
              <c:numCache>
                <c:formatCode>General</c:formatCode>
                <c:ptCount val="10"/>
                <c:pt idx="0">
                  <c:v>3.6541429999999999</c:v>
                </c:pt>
                <c:pt idx="1">
                  <c:v>3.3655400000000002</c:v>
                </c:pt>
                <c:pt idx="2">
                  <c:v>3.2968459999999999</c:v>
                </c:pt>
                <c:pt idx="3">
                  <c:v>3.1488589999999999</c:v>
                </c:pt>
                <c:pt idx="4">
                  <c:v>3.1421359999999998</c:v>
                </c:pt>
                <c:pt idx="5">
                  <c:v>2.9516930000000001</c:v>
                </c:pt>
                <c:pt idx="6">
                  <c:v>2.9399980000000001</c:v>
                </c:pt>
                <c:pt idx="7">
                  <c:v>2.7263220000000001</c:v>
                </c:pt>
                <c:pt idx="8">
                  <c:v>2.6861090000000001</c:v>
                </c:pt>
                <c:pt idx="9">
                  <c:v>2.6108310000000001</c:v>
                </c:pt>
              </c:numCache>
            </c:numRef>
          </c:val>
          <c:extLst>
            <c:ext xmlns:c16="http://schemas.microsoft.com/office/drawing/2014/chart" uri="{C3380CC4-5D6E-409C-BE32-E72D297353CC}">
              <c16:uniqueId val="{00000000-2784-4DEA-8389-C312C9F2F1E6}"/>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xG value per key-pass</c:v>
                </c:pt>
              </c:strCache>
            </c:strRef>
          </c:tx>
          <c:spPr>
            <a:solidFill>
              <a:srgbClr val="AE8FDD"/>
            </a:solidFill>
            <a:ln>
              <a:solidFill>
                <a:srgbClr val="AE8FDD"/>
              </a:solidFill>
            </a:ln>
            <a:effectLst/>
          </c:spPr>
          <c:invertIfNegative val="0"/>
          <c:cat>
            <c:strRef>
              <c:f>Sheet1!$A$2:$A$11</c:f>
              <c:strCache>
                <c:ptCount val="10"/>
                <c:pt idx="0">
                  <c:v>Luis Suarez</c:v>
                </c:pt>
                <c:pt idx="1">
                  <c:v>Gareth Bale</c:v>
                </c:pt>
                <c:pt idx="2">
                  <c:v>Angel Di Maria</c:v>
                </c:pt>
                <c:pt idx="3">
                  <c:v>Raul Garcia</c:v>
                </c:pt>
                <c:pt idx="4">
                  <c:v>Lionel Messi</c:v>
                </c:pt>
                <c:pt idx="5">
                  <c:v>Neymar</c:v>
                </c:pt>
                <c:pt idx="6">
                  <c:v>Henrikh Mkhitaryan</c:v>
                </c:pt>
                <c:pt idx="7">
                  <c:v>Karim Bellarabi</c:v>
                </c:pt>
                <c:pt idx="8">
                  <c:v>Marco Verratti</c:v>
                </c:pt>
                <c:pt idx="9">
                  <c:v>Felipe Anderson</c:v>
                </c:pt>
              </c:strCache>
            </c:strRef>
          </c:cat>
          <c:val>
            <c:numRef>
              <c:f>Sheet1!$B$2:$B$11</c:f>
              <c:numCache>
                <c:formatCode>General</c:formatCode>
                <c:ptCount val="10"/>
                <c:pt idx="0">
                  <c:v>0.166798</c:v>
                </c:pt>
                <c:pt idx="1">
                  <c:v>0.15709600000000001</c:v>
                </c:pt>
                <c:pt idx="2">
                  <c:v>0.154948</c:v>
                </c:pt>
                <c:pt idx="3">
                  <c:v>0.14818700000000001</c:v>
                </c:pt>
                <c:pt idx="4">
                  <c:v>0.14812900000000001</c:v>
                </c:pt>
                <c:pt idx="5">
                  <c:v>0.144958</c:v>
                </c:pt>
                <c:pt idx="6">
                  <c:v>0.141565</c:v>
                </c:pt>
                <c:pt idx="7">
                  <c:v>0.14152600000000001</c:v>
                </c:pt>
                <c:pt idx="8">
                  <c:v>0.14041600000000001</c:v>
                </c:pt>
                <c:pt idx="9">
                  <c:v>0.13994999999999999</c:v>
                </c:pt>
              </c:numCache>
            </c:numRef>
          </c:val>
          <c:extLst>
            <c:ext xmlns:c16="http://schemas.microsoft.com/office/drawing/2014/chart" uri="{C3380CC4-5D6E-409C-BE32-E72D297353CC}">
              <c16:uniqueId val="{00000000-85A9-4E9A-95FF-4BE9A8DCC82A}"/>
            </c:ext>
          </c:extLst>
        </c:ser>
        <c:dLbls>
          <c:showLegendKey val="0"/>
          <c:showVal val="0"/>
          <c:showCatName val="0"/>
          <c:showSerName val="0"/>
          <c:showPercent val="0"/>
          <c:showBubbleSize val="0"/>
        </c:dLbls>
        <c:gapWidth val="150"/>
        <c:overlap val="100"/>
        <c:axId val="1387455296"/>
        <c:axId val="1384477504"/>
      </c:barChart>
      <c:catAx>
        <c:axId val="1387455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4477504"/>
        <c:crosses val="autoZero"/>
        <c:auto val="1"/>
        <c:lblAlgn val="ctr"/>
        <c:lblOffset val="100"/>
        <c:noMultiLvlLbl val="0"/>
      </c:catAx>
      <c:valAx>
        <c:axId val="13844775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crossAx val="138745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aleway" pitchFamily="2" charset="0"/>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aleway" pitchFamily="2" charset="0"/>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CA9F19-C012-692D-0CA1-2898815CDB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a:extLst>
              <a:ext uri="{FF2B5EF4-FFF2-40B4-BE49-F238E27FC236}">
                <a16:creationId xmlns:a16="http://schemas.microsoft.com/office/drawing/2014/main" id="{7A83D4DF-21D7-3EBA-EE4A-F8D81920C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E7CE7C-3DC6-4DBC-944D-A268295DE402}" type="datetimeFigureOut">
              <a:rPr lang="en-NL" smtClean="0"/>
              <a:t>31/08/2023</a:t>
            </a:fld>
            <a:endParaRPr lang="en-NL"/>
          </a:p>
        </p:txBody>
      </p:sp>
      <p:sp>
        <p:nvSpPr>
          <p:cNvPr id="4" name="Footer Placeholder 3">
            <a:extLst>
              <a:ext uri="{FF2B5EF4-FFF2-40B4-BE49-F238E27FC236}">
                <a16:creationId xmlns:a16="http://schemas.microsoft.com/office/drawing/2014/main" id="{E4D89EC7-CD9E-0FA3-B0B5-038D62B88F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5" name="Slide Number Placeholder 4">
            <a:extLst>
              <a:ext uri="{FF2B5EF4-FFF2-40B4-BE49-F238E27FC236}">
                <a16:creationId xmlns:a16="http://schemas.microsoft.com/office/drawing/2014/main" id="{10AD685A-1C2D-79C4-9224-D333711518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CA9699-AB0F-4EAD-9605-80A47359CBC4}" type="slidenum">
              <a:rPr lang="en-NL" smtClean="0"/>
              <a:t>‹#›</a:t>
            </a:fld>
            <a:endParaRPr lang="en-NL"/>
          </a:p>
        </p:txBody>
      </p:sp>
    </p:spTree>
    <p:extLst>
      <p:ext uri="{BB962C8B-B14F-4D97-AF65-F5344CB8AC3E}">
        <p14:creationId xmlns:p14="http://schemas.microsoft.com/office/powerpoint/2010/main" val="29876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40F07-9F64-4A6A-9D8C-6D31BB3A4F1D}" type="datetimeFigureOut">
              <a:rPr lang="nl-NL" smtClean="0"/>
              <a:t>31-8-2023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8CF7C-6D4D-4695-AD1E-315FD1876A5B}" type="slidenum">
              <a:rPr lang="nl-NL" smtClean="0"/>
              <a:t>‹#›</a:t>
            </a:fld>
            <a:endParaRPr lang="nl-NL"/>
          </a:p>
        </p:txBody>
      </p:sp>
    </p:spTree>
    <p:extLst>
      <p:ext uri="{BB962C8B-B14F-4D97-AF65-F5344CB8AC3E}">
        <p14:creationId xmlns:p14="http://schemas.microsoft.com/office/powerpoint/2010/main" val="400215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endParaRPr lang="nl-NL" dirty="0"/>
          </a:p>
        </p:txBody>
      </p:sp>
      <p:sp>
        <p:nvSpPr>
          <p:cNvPr id="4" name="Tijdelijke aanduiding voor dianummer 3"/>
          <p:cNvSpPr>
            <a:spLocks noGrp="1"/>
          </p:cNvSpPr>
          <p:nvPr>
            <p:ph type="sldNum" sz="quarter" idx="5"/>
          </p:nvPr>
        </p:nvSpPr>
        <p:spPr/>
        <p:txBody>
          <a:bodyPr/>
          <a:lstStyle/>
          <a:p>
            <a:fld id="{C8A8CF7C-6D4D-4695-AD1E-315FD1876A5B}" type="slidenum">
              <a:rPr lang="nl-NL" smtClean="0"/>
              <a:t>1</a:t>
            </a:fld>
            <a:endParaRPr lang="nl-NL"/>
          </a:p>
        </p:txBody>
      </p:sp>
    </p:spTree>
    <p:extLst>
      <p:ext uri="{BB962C8B-B14F-4D97-AF65-F5344CB8AC3E}">
        <p14:creationId xmlns:p14="http://schemas.microsoft.com/office/powerpoint/2010/main" val="106856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E3538F-BB00-A8C5-9D95-3A2B30840C6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2B32BE0-FE1B-7708-129A-7CCF31A8A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2CF66BF-050F-BE79-E406-C450B1BCABAD}"/>
              </a:ext>
            </a:extLst>
          </p:cNvPr>
          <p:cNvSpPr>
            <a:spLocks noGrp="1"/>
          </p:cNvSpPr>
          <p:nvPr>
            <p:ph type="dt" sz="half" idx="10"/>
          </p:nvPr>
        </p:nvSpPr>
        <p:spPr>
          <a:xfrm>
            <a:off x="838200" y="6356350"/>
            <a:ext cx="2743200" cy="365125"/>
          </a:xfrm>
          <a:prstGeom prst="rect">
            <a:avLst/>
          </a:prstGeom>
        </p:spPr>
        <p:txBody>
          <a:bodyPr/>
          <a:lstStyle/>
          <a:p>
            <a:fld id="{2BADCC5B-3BD4-4972-805A-DB7688486FCB}" type="datetime1">
              <a:rPr lang="nl-NL" smtClean="0"/>
              <a:t>31-8-2023</a:t>
            </a:fld>
            <a:endParaRPr lang="nl-NL"/>
          </a:p>
        </p:txBody>
      </p:sp>
      <p:sp>
        <p:nvSpPr>
          <p:cNvPr id="5" name="Tijdelijke aanduiding voor voettekst 4">
            <a:extLst>
              <a:ext uri="{FF2B5EF4-FFF2-40B4-BE49-F238E27FC236}">
                <a16:creationId xmlns:a16="http://schemas.microsoft.com/office/drawing/2014/main" id="{2BB6988F-8EF1-4284-0966-2F1E1B78B43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Tijdelijke aanduiding voor dianummer 5">
            <a:extLst>
              <a:ext uri="{FF2B5EF4-FFF2-40B4-BE49-F238E27FC236}">
                <a16:creationId xmlns:a16="http://schemas.microsoft.com/office/drawing/2014/main" id="{E2C8EB09-CB2B-C35B-9B00-8E2A143FA22A}"/>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63223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A2D64-7A67-8655-D8E1-ADD5EE3C2B7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694B210-69DF-5669-3C8F-7FDAD069614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CC0DFCD-66E0-9ABB-EB00-1E3B46C871BA}"/>
              </a:ext>
            </a:extLst>
          </p:cNvPr>
          <p:cNvSpPr>
            <a:spLocks noGrp="1"/>
          </p:cNvSpPr>
          <p:nvPr>
            <p:ph type="dt" sz="half" idx="10"/>
          </p:nvPr>
        </p:nvSpPr>
        <p:spPr>
          <a:xfrm>
            <a:off x="838200" y="6356350"/>
            <a:ext cx="2743200" cy="365125"/>
          </a:xfrm>
          <a:prstGeom prst="rect">
            <a:avLst/>
          </a:prstGeom>
        </p:spPr>
        <p:txBody>
          <a:bodyPr/>
          <a:lstStyle/>
          <a:p>
            <a:fld id="{96C4A8F1-4BF9-4B50-8F40-84D8FFA52216}" type="datetime1">
              <a:rPr lang="nl-NL" smtClean="0"/>
              <a:t>31-8-2023</a:t>
            </a:fld>
            <a:endParaRPr lang="nl-NL"/>
          </a:p>
        </p:txBody>
      </p:sp>
      <p:sp>
        <p:nvSpPr>
          <p:cNvPr id="5" name="Tijdelijke aanduiding voor voettekst 4">
            <a:extLst>
              <a:ext uri="{FF2B5EF4-FFF2-40B4-BE49-F238E27FC236}">
                <a16:creationId xmlns:a16="http://schemas.microsoft.com/office/drawing/2014/main" id="{B3EFE4F8-5C5C-C768-9D22-1AE8B13470F9}"/>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Tijdelijke aanduiding voor dianummer 5">
            <a:extLst>
              <a:ext uri="{FF2B5EF4-FFF2-40B4-BE49-F238E27FC236}">
                <a16:creationId xmlns:a16="http://schemas.microsoft.com/office/drawing/2014/main" id="{9D74D19E-530C-A2E8-6068-32C0669D8E68}"/>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370320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690AEDF-1F99-F725-2EBA-2B4DCA3848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2FDE47A8-BF7E-D646-39EA-C2AF073DFBA0}"/>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A81901A-A963-B463-FF4D-A02681103C2B}"/>
              </a:ext>
            </a:extLst>
          </p:cNvPr>
          <p:cNvSpPr>
            <a:spLocks noGrp="1"/>
          </p:cNvSpPr>
          <p:nvPr>
            <p:ph type="dt" sz="half" idx="10"/>
          </p:nvPr>
        </p:nvSpPr>
        <p:spPr>
          <a:xfrm>
            <a:off x="838200" y="6356350"/>
            <a:ext cx="2743200" cy="365125"/>
          </a:xfrm>
          <a:prstGeom prst="rect">
            <a:avLst/>
          </a:prstGeom>
        </p:spPr>
        <p:txBody>
          <a:bodyPr/>
          <a:lstStyle/>
          <a:p>
            <a:fld id="{82D9EA58-88D0-42CD-A6F0-32292BE1AE77}" type="datetime1">
              <a:rPr lang="nl-NL" smtClean="0"/>
              <a:t>31-8-2023</a:t>
            </a:fld>
            <a:endParaRPr lang="nl-NL"/>
          </a:p>
        </p:txBody>
      </p:sp>
      <p:sp>
        <p:nvSpPr>
          <p:cNvPr id="5" name="Tijdelijke aanduiding voor voettekst 4">
            <a:extLst>
              <a:ext uri="{FF2B5EF4-FFF2-40B4-BE49-F238E27FC236}">
                <a16:creationId xmlns:a16="http://schemas.microsoft.com/office/drawing/2014/main" id="{94F453AA-92F6-79B5-96E3-B0E74A2105D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Tijdelijke aanduiding voor dianummer 5">
            <a:extLst>
              <a:ext uri="{FF2B5EF4-FFF2-40B4-BE49-F238E27FC236}">
                <a16:creationId xmlns:a16="http://schemas.microsoft.com/office/drawing/2014/main" id="{87D94CAD-C59E-4E0F-3DE7-0EABD8D4DBC1}"/>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98453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7F9C16-CB04-2947-FABF-519CEDC29E25}"/>
              </a:ext>
            </a:extLst>
          </p:cNvPr>
          <p:cNvSpPr>
            <a:spLocks noGrp="1"/>
          </p:cNvSpPr>
          <p:nvPr>
            <p:ph type="title"/>
          </p:nvPr>
        </p:nvSpPr>
        <p:spPr>
          <a:xfrm>
            <a:off x="838200" y="365125"/>
            <a:ext cx="10515600" cy="1325563"/>
          </a:xfrm>
        </p:spPr>
        <p:txBody>
          <a:bodyPr/>
          <a:lstStyle/>
          <a:p>
            <a:r>
              <a:rPr lang="nl-NL" dirty="0"/>
              <a:t>Klik om stijl te bewerken</a:t>
            </a:r>
          </a:p>
        </p:txBody>
      </p:sp>
      <p:sp>
        <p:nvSpPr>
          <p:cNvPr id="3" name="Tijdelijke aanduiding voor inhoud 2">
            <a:extLst>
              <a:ext uri="{FF2B5EF4-FFF2-40B4-BE49-F238E27FC236}">
                <a16:creationId xmlns:a16="http://schemas.microsoft.com/office/drawing/2014/main" id="{080D2DA6-2FBB-2274-BAE1-729F54573C3A}"/>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C64086B-7145-5B57-9AE1-3583A51AB392}"/>
              </a:ext>
            </a:extLst>
          </p:cNvPr>
          <p:cNvSpPr>
            <a:spLocks noGrp="1"/>
          </p:cNvSpPr>
          <p:nvPr>
            <p:ph type="dt" sz="half" idx="10"/>
          </p:nvPr>
        </p:nvSpPr>
        <p:spPr>
          <a:xfrm>
            <a:off x="838200" y="6356350"/>
            <a:ext cx="2743200" cy="365125"/>
          </a:xfrm>
          <a:prstGeom prst="rect">
            <a:avLst/>
          </a:prstGeom>
        </p:spPr>
        <p:txBody>
          <a:bodyPr/>
          <a:lstStyle/>
          <a:p>
            <a:fld id="{4BC9CC2A-14B2-46BA-9C0B-00000DF7D701}" type="datetime1">
              <a:rPr lang="nl-NL" smtClean="0"/>
              <a:t>31-8-2023</a:t>
            </a:fld>
            <a:endParaRPr lang="nl-NL"/>
          </a:p>
        </p:txBody>
      </p:sp>
      <p:sp>
        <p:nvSpPr>
          <p:cNvPr id="5" name="Tijdelijke aanduiding voor voettekst 4">
            <a:extLst>
              <a:ext uri="{FF2B5EF4-FFF2-40B4-BE49-F238E27FC236}">
                <a16:creationId xmlns:a16="http://schemas.microsoft.com/office/drawing/2014/main" id="{6405FA5D-0AE6-0931-82B9-DEA3729F9B5B}"/>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Tijdelijke aanduiding voor dianummer 5">
            <a:extLst>
              <a:ext uri="{FF2B5EF4-FFF2-40B4-BE49-F238E27FC236}">
                <a16:creationId xmlns:a16="http://schemas.microsoft.com/office/drawing/2014/main" id="{B2CD9FCE-793B-6C59-937D-6372C07283E2}"/>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315436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D86B6B-094F-D77C-AEF4-298780B3EED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2F72716-1F10-8F8D-9478-F96BFF07D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7809FED-DDBE-1E98-07BF-FB178F08A56A}"/>
              </a:ext>
            </a:extLst>
          </p:cNvPr>
          <p:cNvSpPr>
            <a:spLocks noGrp="1"/>
          </p:cNvSpPr>
          <p:nvPr>
            <p:ph type="dt" sz="half" idx="10"/>
          </p:nvPr>
        </p:nvSpPr>
        <p:spPr>
          <a:xfrm>
            <a:off x="838200" y="6356350"/>
            <a:ext cx="2743200" cy="365125"/>
          </a:xfrm>
          <a:prstGeom prst="rect">
            <a:avLst/>
          </a:prstGeom>
        </p:spPr>
        <p:txBody>
          <a:bodyPr/>
          <a:lstStyle/>
          <a:p>
            <a:fld id="{DD94A013-A4C3-40F6-B8AD-93585363578A}" type="datetime1">
              <a:rPr lang="nl-NL" smtClean="0"/>
              <a:t>31-8-2023</a:t>
            </a:fld>
            <a:endParaRPr lang="nl-NL"/>
          </a:p>
        </p:txBody>
      </p:sp>
      <p:sp>
        <p:nvSpPr>
          <p:cNvPr id="5" name="Tijdelijke aanduiding voor voettekst 4">
            <a:extLst>
              <a:ext uri="{FF2B5EF4-FFF2-40B4-BE49-F238E27FC236}">
                <a16:creationId xmlns:a16="http://schemas.microsoft.com/office/drawing/2014/main" id="{9C98E93F-858F-A92C-AEA6-74F9CDE39565}"/>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Tijdelijke aanduiding voor dianummer 5">
            <a:extLst>
              <a:ext uri="{FF2B5EF4-FFF2-40B4-BE49-F238E27FC236}">
                <a16:creationId xmlns:a16="http://schemas.microsoft.com/office/drawing/2014/main" id="{30039A50-7563-90C8-ABC9-EC9DBC151AFF}"/>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321784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816CC-B24D-3A98-8AA8-5B113D445BA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7CB46E0-6D73-97D5-CA5C-34342E12F01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943413F-70DF-1C96-5161-77CC947C56F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3A684B91-DA07-9656-0E78-17FBC82B995C}"/>
              </a:ext>
            </a:extLst>
          </p:cNvPr>
          <p:cNvSpPr>
            <a:spLocks noGrp="1"/>
          </p:cNvSpPr>
          <p:nvPr>
            <p:ph type="dt" sz="half" idx="10"/>
          </p:nvPr>
        </p:nvSpPr>
        <p:spPr>
          <a:xfrm>
            <a:off x="838200" y="6356350"/>
            <a:ext cx="2743200" cy="365125"/>
          </a:xfrm>
          <a:prstGeom prst="rect">
            <a:avLst/>
          </a:prstGeom>
        </p:spPr>
        <p:txBody>
          <a:bodyPr/>
          <a:lstStyle/>
          <a:p>
            <a:fld id="{D151BF00-40EF-453C-83E9-012AC4BAC442}" type="datetime1">
              <a:rPr lang="nl-NL" smtClean="0"/>
              <a:t>31-8-2023</a:t>
            </a:fld>
            <a:endParaRPr lang="nl-NL"/>
          </a:p>
        </p:txBody>
      </p:sp>
      <p:sp>
        <p:nvSpPr>
          <p:cNvPr id="6" name="Tijdelijke aanduiding voor voettekst 5">
            <a:extLst>
              <a:ext uri="{FF2B5EF4-FFF2-40B4-BE49-F238E27FC236}">
                <a16:creationId xmlns:a16="http://schemas.microsoft.com/office/drawing/2014/main" id="{138FBBE7-6C2B-3805-8987-010888E3F505}"/>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Tijdelijke aanduiding voor dianummer 6">
            <a:extLst>
              <a:ext uri="{FF2B5EF4-FFF2-40B4-BE49-F238E27FC236}">
                <a16:creationId xmlns:a16="http://schemas.microsoft.com/office/drawing/2014/main" id="{FB6ADD42-BFAD-F9D9-0A38-539DC2944CB0}"/>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297171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2FFBD-92CA-4B53-7CFE-A24E77FD2CC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97926A7-EEE5-E79C-05D9-19813348A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504F8C8-35AE-4A69-B4CB-6E3444A965C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E1E2F20-05CA-21B3-4D14-1345AEEA0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2270873-A51C-3280-72BC-19559613999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941CC13-6356-C3B2-7D26-A10702EB9EFC}"/>
              </a:ext>
            </a:extLst>
          </p:cNvPr>
          <p:cNvSpPr>
            <a:spLocks noGrp="1"/>
          </p:cNvSpPr>
          <p:nvPr>
            <p:ph type="dt" sz="half" idx="10"/>
          </p:nvPr>
        </p:nvSpPr>
        <p:spPr>
          <a:xfrm>
            <a:off x="838200" y="6356350"/>
            <a:ext cx="2743200" cy="365125"/>
          </a:xfrm>
          <a:prstGeom prst="rect">
            <a:avLst/>
          </a:prstGeom>
        </p:spPr>
        <p:txBody>
          <a:bodyPr/>
          <a:lstStyle/>
          <a:p>
            <a:fld id="{E84C77DB-FE3D-48B4-B443-9ADD13B1C75D}" type="datetime1">
              <a:rPr lang="nl-NL" smtClean="0"/>
              <a:t>31-8-2023</a:t>
            </a:fld>
            <a:endParaRPr lang="nl-NL"/>
          </a:p>
        </p:txBody>
      </p:sp>
      <p:sp>
        <p:nvSpPr>
          <p:cNvPr id="8" name="Tijdelijke aanduiding voor voettekst 7">
            <a:extLst>
              <a:ext uri="{FF2B5EF4-FFF2-40B4-BE49-F238E27FC236}">
                <a16:creationId xmlns:a16="http://schemas.microsoft.com/office/drawing/2014/main" id="{5573FE41-CB20-F54B-6E8E-84D82E53DF34}"/>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Tijdelijke aanduiding voor dianummer 8">
            <a:extLst>
              <a:ext uri="{FF2B5EF4-FFF2-40B4-BE49-F238E27FC236}">
                <a16:creationId xmlns:a16="http://schemas.microsoft.com/office/drawing/2014/main" id="{E1FD3DEC-CC8D-0174-86BD-8097C5CB2976}"/>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291456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8BA9CD-CE38-F0D5-F18C-A36FA6E0022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4AC2368-4F23-D59F-3FB1-B069673C1648}"/>
              </a:ext>
            </a:extLst>
          </p:cNvPr>
          <p:cNvSpPr>
            <a:spLocks noGrp="1"/>
          </p:cNvSpPr>
          <p:nvPr>
            <p:ph type="dt" sz="half" idx="10"/>
          </p:nvPr>
        </p:nvSpPr>
        <p:spPr>
          <a:xfrm>
            <a:off x="838200" y="6356350"/>
            <a:ext cx="2743200" cy="365125"/>
          </a:xfrm>
          <a:prstGeom prst="rect">
            <a:avLst/>
          </a:prstGeom>
        </p:spPr>
        <p:txBody>
          <a:bodyPr/>
          <a:lstStyle/>
          <a:p>
            <a:fld id="{6875125B-3C9F-4D34-AE39-F68876F43612}" type="datetime1">
              <a:rPr lang="nl-NL" smtClean="0"/>
              <a:t>31-8-2023</a:t>
            </a:fld>
            <a:endParaRPr lang="nl-NL"/>
          </a:p>
        </p:txBody>
      </p:sp>
      <p:sp>
        <p:nvSpPr>
          <p:cNvPr id="4" name="Tijdelijke aanduiding voor voettekst 3">
            <a:extLst>
              <a:ext uri="{FF2B5EF4-FFF2-40B4-BE49-F238E27FC236}">
                <a16:creationId xmlns:a16="http://schemas.microsoft.com/office/drawing/2014/main" id="{FE151336-83F1-F306-FC0F-19F3FDB07C7F}"/>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Tijdelijke aanduiding voor dianummer 4">
            <a:extLst>
              <a:ext uri="{FF2B5EF4-FFF2-40B4-BE49-F238E27FC236}">
                <a16:creationId xmlns:a16="http://schemas.microsoft.com/office/drawing/2014/main" id="{65402963-7BF9-DC15-BC98-E4415396C95B}"/>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53689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9F3CDF5-12A7-EB4F-782D-B611058EC470}"/>
              </a:ext>
            </a:extLst>
          </p:cNvPr>
          <p:cNvSpPr>
            <a:spLocks noGrp="1"/>
          </p:cNvSpPr>
          <p:nvPr>
            <p:ph type="dt" sz="half" idx="10"/>
          </p:nvPr>
        </p:nvSpPr>
        <p:spPr>
          <a:xfrm>
            <a:off x="838200" y="6356350"/>
            <a:ext cx="2743200" cy="365125"/>
          </a:xfrm>
          <a:prstGeom prst="rect">
            <a:avLst/>
          </a:prstGeom>
        </p:spPr>
        <p:txBody>
          <a:bodyPr/>
          <a:lstStyle/>
          <a:p>
            <a:fld id="{7C8FB710-54BA-40E8-A2D3-1412D7DE4976}" type="datetime1">
              <a:rPr lang="nl-NL" smtClean="0"/>
              <a:t>31-8-2023</a:t>
            </a:fld>
            <a:endParaRPr lang="nl-NL"/>
          </a:p>
        </p:txBody>
      </p:sp>
      <p:sp>
        <p:nvSpPr>
          <p:cNvPr id="3" name="Tijdelijke aanduiding voor voettekst 2">
            <a:extLst>
              <a:ext uri="{FF2B5EF4-FFF2-40B4-BE49-F238E27FC236}">
                <a16:creationId xmlns:a16="http://schemas.microsoft.com/office/drawing/2014/main" id="{575DF337-EBDC-C61A-C2DE-9D3C167F6BD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Tijdelijke aanduiding voor dianummer 3">
            <a:extLst>
              <a:ext uri="{FF2B5EF4-FFF2-40B4-BE49-F238E27FC236}">
                <a16:creationId xmlns:a16="http://schemas.microsoft.com/office/drawing/2014/main" id="{0BB66471-1E8F-6D83-C33E-8B11013C8645}"/>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290925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6AE76D-15E1-3A4D-1CD2-018C11A92C1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2E817282-73AC-F0D7-DD0A-970DBAECB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27E5406D-D56C-07EF-CEBB-70128E395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288CD86-B589-1044-A73D-2537D05E7311}"/>
              </a:ext>
            </a:extLst>
          </p:cNvPr>
          <p:cNvSpPr>
            <a:spLocks noGrp="1"/>
          </p:cNvSpPr>
          <p:nvPr>
            <p:ph type="dt" sz="half" idx="10"/>
          </p:nvPr>
        </p:nvSpPr>
        <p:spPr>
          <a:xfrm>
            <a:off x="838200" y="6356350"/>
            <a:ext cx="2743200" cy="365125"/>
          </a:xfrm>
          <a:prstGeom prst="rect">
            <a:avLst/>
          </a:prstGeom>
        </p:spPr>
        <p:txBody>
          <a:bodyPr/>
          <a:lstStyle/>
          <a:p>
            <a:fld id="{56881BC3-4319-48D5-9932-25B9F6204641}" type="datetime1">
              <a:rPr lang="nl-NL" smtClean="0"/>
              <a:t>31-8-2023</a:t>
            </a:fld>
            <a:endParaRPr lang="nl-NL"/>
          </a:p>
        </p:txBody>
      </p:sp>
      <p:sp>
        <p:nvSpPr>
          <p:cNvPr id="6" name="Tijdelijke aanduiding voor voettekst 5">
            <a:extLst>
              <a:ext uri="{FF2B5EF4-FFF2-40B4-BE49-F238E27FC236}">
                <a16:creationId xmlns:a16="http://schemas.microsoft.com/office/drawing/2014/main" id="{84513CE6-4738-EB85-B4D6-47CA46CB75C4}"/>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Tijdelijke aanduiding voor dianummer 6">
            <a:extLst>
              <a:ext uri="{FF2B5EF4-FFF2-40B4-BE49-F238E27FC236}">
                <a16:creationId xmlns:a16="http://schemas.microsoft.com/office/drawing/2014/main" id="{5978D610-99F3-E902-5AB9-23ED645DBB87}"/>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177701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D285C-1810-2EAF-7F90-458BC55CF08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E07D48F-EC3E-15AA-68B5-6217E0C35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90ED6936-463F-BA05-13CD-A88F10EC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684F99A-F6D6-80BA-1D5A-009648BAC3BB}"/>
              </a:ext>
            </a:extLst>
          </p:cNvPr>
          <p:cNvSpPr>
            <a:spLocks noGrp="1"/>
          </p:cNvSpPr>
          <p:nvPr>
            <p:ph type="dt" sz="half" idx="10"/>
          </p:nvPr>
        </p:nvSpPr>
        <p:spPr>
          <a:xfrm>
            <a:off x="838200" y="6356350"/>
            <a:ext cx="2743200" cy="365125"/>
          </a:xfrm>
          <a:prstGeom prst="rect">
            <a:avLst/>
          </a:prstGeom>
        </p:spPr>
        <p:txBody>
          <a:bodyPr/>
          <a:lstStyle/>
          <a:p>
            <a:fld id="{2AE63332-F12B-4FE4-8C41-EB7538E1EB0E}" type="datetime1">
              <a:rPr lang="nl-NL" smtClean="0"/>
              <a:t>31-8-2023</a:t>
            </a:fld>
            <a:endParaRPr lang="nl-NL"/>
          </a:p>
        </p:txBody>
      </p:sp>
      <p:sp>
        <p:nvSpPr>
          <p:cNvPr id="6" name="Tijdelijke aanduiding voor voettekst 5">
            <a:extLst>
              <a:ext uri="{FF2B5EF4-FFF2-40B4-BE49-F238E27FC236}">
                <a16:creationId xmlns:a16="http://schemas.microsoft.com/office/drawing/2014/main" id="{60C29AA2-E8A0-49D6-1938-69D3C6F33F81}"/>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Tijdelijke aanduiding voor dianummer 6">
            <a:extLst>
              <a:ext uri="{FF2B5EF4-FFF2-40B4-BE49-F238E27FC236}">
                <a16:creationId xmlns:a16="http://schemas.microsoft.com/office/drawing/2014/main" id="{524C4F97-7100-1885-56CC-6C7A0E2284AC}"/>
              </a:ext>
            </a:extLst>
          </p:cNvPr>
          <p:cNvSpPr>
            <a:spLocks noGrp="1"/>
          </p:cNvSpPr>
          <p:nvPr>
            <p:ph type="sldNum" sz="quarter" idx="12"/>
          </p:nvPr>
        </p:nvSpPr>
        <p:spPr/>
        <p:txBody>
          <a:bodyPr/>
          <a:lstStyle/>
          <a:p>
            <a:fld id="{EA0C7B6D-AFF2-412C-8E8A-4B706D19194E}" type="slidenum">
              <a:rPr lang="nl-NL" smtClean="0"/>
              <a:t>‹#›</a:t>
            </a:fld>
            <a:endParaRPr lang="nl-NL"/>
          </a:p>
        </p:txBody>
      </p:sp>
    </p:spTree>
    <p:extLst>
      <p:ext uri="{BB962C8B-B14F-4D97-AF65-F5344CB8AC3E}">
        <p14:creationId xmlns:p14="http://schemas.microsoft.com/office/powerpoint/2010/main" val="349434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C9FB784-57D6-8AD4-3564-212D6E3A54D3}"/>
              </a:ext>
            </a:extLst>
          </p:cNvPr>
          <p:cNvSpPr>
            <a:spLocks noGrp="1"/>
          </p:cNvSpPr>
          <p:nvPr>
            <p:ph type="title"/>
          </p:nvPr>
        </p:nvSpPr>
        <p:spPr>
          <a:xfrm>
            <a:off x="838200" y="365125"/>
            <a:ext cx="10515600" cy="1325563"/>
          </a:xfrm>
          <a:prstGeom prst="rect">
            <a:avLst/>
          </a:prstGeom>
        </p:spPr>
        <p:txBody>
          <a:bodyPr vert="horz" lIns="0" tIns="36000" rIns="36000" bIns="3600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6581B99-C995-6FAA-7222-C02CBEB8AB7A}"/>
              </a:ext>
            </a:extLst>
          </p:cNvPr>
          <p:cNvSpPr>
            <a:spLocks noGrp="1"/>
          </p:cNvSpPr>
          <p:nvPr>
            <p:ph type="body" idx="1"/>
          </p:nvPr>
        </p:nvSpPr>
        <p:spPr>
          <a:xfrm>
            <a:off x="838200" y="1825625"/>
            <a:ext cx="10515600" cy="4351338"/>
          </a:xfrm>
          <a:prstGeom prst="rect">
            <a:avLst/>
          </a:prstGeom>
        </p:spPr>
        <p:txBody>
          <a:bodyPr vert="horz" lIns="36000" tIns="45720" rIns="3600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a:extLst>
              <a:ext uri="{FF2B5EF4-FFF2-40B4-BE49-F238E27FC236}">
                <a16:creationId xmlns:a16="http://schemas.microsoft.com/office/drawing/2014/main" id="{2B6AC7F9-9451-BD30-E53A-51D07AB4B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itchFamily="2" charset="0"/>
              </a:defRPr>
            </a:lvl1pPr>
          </a:lstStyle>
          <a:p>
            <a:fld id="{EA0C7B6D-AFF2-412C-8E8A-4B706D19194E}" type="slidenum">
              <a:rPr lang="nl-NL" smtClean="0"/>
              <a:pPr/>
              <a:t>‹#›</a:t>
            </a:fld>
            <a:endParaRPr lang="nl-NL"/>
          </a:p>
        </p:txBody>
      </p:sp>
      <p:sp>
        <p:nvSpPr>
          <p:cNvPr id="7" name="L-vorm 6">
            <a:extLst>
              <a:ext uri="{FF2B5EF4-FFF2-40B4-BE49-F238E27FC236}">
                <a16:creationId xmlns:a16="http://schemas.microsoft.com/office/drawing/2014/main" id="{80CEC715-0605-6E87-4072-260D0667A8CB}"/>
              </a:ext>
            </a:extLst>
          </p:cNvPr>
          <p:cNvSpPr>
            <a:spLocks noChangeAspect="1"/>
          </p:cNvSpPr>
          <p:nvPr userDrawn="1"/>
        </p:nvSpPr>
        <p:spPr>
          <a:xfrm rot="5400000">
            <a:off x="206" y="-5289"/>
            <a:ext cx="715702" cy="716114"/>
          </a:xfrm>
          <a:prstGeom prst="corner">
            <a:avLst>
              <a:gd name="adj1" fmla="val 41263"/>
              <a:gd name="adj2" fmla="val 40390"/>
            </a:avLst>
          </a:prstGeom>
          <a:solidFill>
            <a:srgbClr val="EA99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L-vorm 8">
            <a:extLst>
              <a:ext uri="{FF2B5EF4-FFF2-40B4-BE49-F238E27FC236}">
                <a16:creationId xmlns:a16="http://schemas.microsoft.com/office/drawing/2014/main" id="{F1D56D22-C6F8-29F3-51EF-E014AF5F8F33}"/>
              </a:ext>
            </a:extLst>
          </p:cNvPr>
          <p:cNvSpPr>
            <a:spLocks noChangeAspect="1"/>
          </p:cNvSpPr>
          <p:nvPr userDrawn="1"/>
        </p:nvSpPr>
        <p:spPr>
          <a:xfrm rot="16200000">
            <a:off x="11476092" y="6142092"/>
            <a:ext cx="715702" cy="716114"/>
          </a:xfrm>
          <a:prstGeom prst="corner">
            <a:avLst>
              <a:gd name="adj1" fmla="val 41263"/>
              <a:gd name="adj2" fmla="val 40390"/>
            </a:avLst>
          </a:prstGeom>
          <a:solidFill>
            <a:srgbClr val="AE8F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998583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kern="1200">
          <a:solidFill>
            <a:schemeClr val="tx1"/>
          </a:solidFill>
          <a:latin typeface="KairosSansW06-CondMedium" panose="020B060603070200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9.xml"/><Relationship Id="rId2" Type="http://schemas.openxmlformats.org/officeDocument/2006/relationships/tags" Target="../tags/tag2.xml"/><Relationship Id="rId16" Type="http://schemas.openxmlformats.org/officeDocument/2006/relationships/image" Target="../media/image3.sv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ndertitel 2">
            <a:extLst>
              <a:ext uri="{FF2B5EF4-FFF2-40B4-BE49-F238E27FC236}">
                <a16:creationId xmlns:a16="http://schemas.microsoft.com/office/drawing/2014/main" id="{E758B1F0-D942-EE7A-922A-5680C44AD92F}"/>
              </a:ext>
            </a:extLst>
          </p:cNvPr>
          <p:cNvSpPr>
            <a:spLocks noGrp="1"/>
          </p:cNvSpPr>
          <p:nvPr>
            <p:ph type="subTitle" idx="1"/>
          </p:nvPr>
        </p:nvSpPr>
        <p:spPr>
          <a:xfrm>
            <a:off x="6367461" y="5696857"/>
            <a:ext cx="4984813" cy="432477"/>
          </a:xfrm>
          <a:noFill/>
        </p:spPr>
        <p:txBody>
          <a:bodyPr>
            <a:normAutofit/>
          </a:bodyPr>
          <a:lstStyle/>
          <a:p>
            <a:pPr algn="r"/>
            <a:r>
              <a:rPr lang="nl-NL" dirty="0">
                <a:latin typeface="Raleway" pitchFamily="2" charset="0"/>
              </a:rPr>
              <a:t>Sep-2023</a:t>
            </a:r>
          </a:p>
        </p:txBody>
      </p:sp>
      <p:grpSp>
        <p:nvGrpSpPr>
          <p:cNvPr id="6" name="Group 5">
            <a:extLst>
              <a:ext uri="{FF2B5EF4-FFF2-40B4-BE49-F238E27FC236}">
                <a16:creationId xmlns:a16="http://schemas.microsoft.com/office/drawing/2014/main" id="{3C4DEF7D-6AAC-3C07-CBDA-0F05935C4BF6}"/>
              </a:ext>
            </a:extLst>
          </p:cNvPr>
          <p:cNvGrpSpPr/>
          <p:nvPr/>
        </p:nvGrpSpPr>
        <p:grpSpPr>
          <a:xfrm>
            <a:off x="1056000" y="2109635"/>
            <a:ext cx="10080000" cy="2638731"/>
            <a:chOff x="1056000" y="1514169"/>
            <a:chExt cx="10080000" cy="2638731"/>
          </a:xfrm>
        </p:grpSpPr>
        <p:pic>
          <p:nvPicPr>
            <p:cNvPr id="1028" name="Picture 4" descr="Premier League | The Analyst">
              <a:extLst>
                <a:ext uri="{FF2B5EF4-FFF2-40B4-BE49-F238E27FC236}">
                  <a16:creationId xmlns:a16="http://schemas.microsoft.com/office/drawing/2014/main" id="{DCAC1162-AC58-7031-8C94-2E85FE221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000" y="1514169"/>
              <a:ext cx="10080000" cy="1823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B0F79B-A61A-76C8-0019-F1142E212C4A}"/>
                </a:ext>
              </a:extLst>
            </p:cNvPr>
            <p:cNvSpPr txBox="1"/>
            <p:nvPr/>
          </p:nvSpPr>
          <p:spPr>
            <a:xfrm>
              <a:off x="1056000" y="3485243"/>
              <a:ext cx="10080000" cy="667657"/>
            </a:xfrm>
            <a:prstGeom prst="rect">
              <a:avLst/>
            </a:prstGeom>
            <a:noFill/>
          </p:spPr>
          <p:txBody>
            <a:bodyPr wrap="none" lIns="0" tIns="0" rIns="0" bIns="0" rtlCol="0" anchor="ctr">
              <a:noAutofit/>
            </a:bodyPr>
            <a:lstStyle/>
            <a:p>
              <a:pPr algn="ctr"/>
              <a:r>
                <a:rPr lang="en-GB" sz="2000" dirty="0">
                  <a:latin typeface="Raleway" pitchFamily="2" charset="0"/>
                </a:rPr>
                <a:t>Insight into Football Analytics</a:t>
              </a:r>
            </a:p>
            <a:p>
              <a:pPr algn="ctr"/>
              <a:r>
                <a:rPr lang="en-GB" sz="2000" dirty="0">
                  <a:latin typeface="Raleway" pitchFamily="2" charset="0"/>
                </a:rPr>
                <a:t>by Menno Branger</a:t>
              </a:r>
              <a:endParaRPr lang="en-NL" sz="2000" dirty="0">
                <a:latin typeface="Raleway" pitchFamily="2" charset="0"/>
              </a:endParaRPr>
            </a:p>
          </p:txBody>
        </p:sp>
      </p:grpSp>
      <p:sp>
        <p:nvSpPr>
          <p:cNvPr id="7" name="Slide Number Placeholder 6">
            <a:extLst>
              <a:ext uri="{FF2B5EF4-FFF2-40B4-BE49-F238E27FC236}">
                <a16:creationId xmlns:a16="http://schemas.microsoft.com/office/drawing/2014/main" id="{32E45370-1F0E-18B6-FA37-C856CBCF16FB}"/>
              </a:ext>
            </a:extLst>
          </p:cNvPr>
          <p:cNvSpPr>
            <a:spLocks noGrp="1"/>
          </p:cNvSpPr>
          <p:nvPr>
            <p:ph type="sldNum" sz="quarter" idx="12"/>
          </p:nvPr>
        </p:nvSpPr>
        <p:spPr/>
        <p:txBody>
          <a:bodyPr/>
          <a:lstStyle/>
          <a:p>
            <a:fld id="{EA0C7B6D-AFF2-412C-8E8A-4B706D19194E}" type="slidenum">
              <a:rPr lang="nl-NL" smtClean="0"/>
              <a:t>1</a:t>
            </a:fld>
            <a:endParaRPr lang="nl-NL" dirty="0"/>
          </a:p>
        </p:txBody>
      </p:sp>
    </p:spTree>
    <p:extLst>
      <p:ext uri="{BB962C8B-B14F-4D97-AF65-F5344CB8AC3E}">
        <p14:creationId xmlns:p14="http://schemas.microsoft.com/office/powerpoint/2010/main" val="183753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F1A1-0CBD-B3D5-A401-3F76C3557DC0}"/>
              </a:ext>
            </a:extLst>
          </p:cNvPr>
          <p:cNvSpPr>
            <a:spLocks noGrp="1"/>
          </p:cNvSpPr>
          <p:nvPr>
            <p:ph type="title"/>
          </p:nvPr>
        </p:nvSpPr>
        <p:spPr>
          <a:xfrm>
            <a:off x="838200" y="365125"/>
            <a:ext cx="10515600" cy="1325563"/>
          </a:xfrm>
        </p:spPr>
        <p:txBody>
          <a:bodyPr lIns="0">
            <a:normAutofit/>
          </a:bodyPr>
          <a:lstStyle/>
          <a:p>
            <a:r>
              <a:rPr lang="en-GB" sz="3200" dirty="0"/>
              <a:t>Contents</a:t>
            </a:r>
            <a:endParaRPr lang="en-NL" sz="3200" dirty="0"/>
          </a:p>
        </p:txBody>
      </p:sp>
      <p:sp>
        <p:nvSpPr>
          <p:cNvPr id="4" name="Slide Number Placeholder 3">
            <a:extLst>
              <a:ext uri="{FF2B5EF4-FFF2-40B4-BE49-F238E27FC236}">
                <a16:creationId xmlns:a16="http://schemas.microsoft.com/office/drawing/2014/main" id="{CAC552D6-B572-414E-7B12-9D82315583FC}"/>
              </a:ext>
            </a:extLst>
          </p:cNvPr>
          <p:cNvSpPr>
            <a:spLocks noGrp="1"/>
          </p:cNvSpPr>
          <p:nvPr>
            <p:ph type="sldNum" sz="quarter" idx="12"/>
          </p:nvPr>
        </p:nvSpPr>
        <p:spPr/>
        <p:txBody>
          <a:bodyPr/>
          <a:lstStyle/>
          <a:p>
            <a:fld id="{EA0C7B6D-AFF2-412C-8E8A-4B706D19194E}" type="slidenum">
              <a:rPr lang="nl-NL" smtClean="0"/>
              <a:t>2</a:t>
            </a:fld>
            <a:endParaRPr lang="nl-NL"/>
          </a:p>
        </p:txBody>
      </p:sp>
      <p:sp>
        <p:nvSpPr>
          <p:cNvPr id="24" name="TextBox 23">
            <a:hlinkClick r:id="rId14" action="ppaction://hlinksldjump"/>
            <a:extLst>
              <a:ext uri="{FF2B5EF4-FFF2-40B4-BE49-F238E27FC236}">
                <a16:creationId xmlns:a16="http://schemas.microsoft.com/office/drawing/2014/main" id="{EFB941FA-6E53-DCC7-278A-EA51EB51F22F}"/>
              </a:ext>
            </a:extLst>
          </p:cNvPr>
          <p:cNvSpPr txBox="1"/>
          <p:nvPr>
            <p:custDataLst>
              <p:tags r:id="rId1"/>
            </p:custDataLst>
          </p:nvPr>
        </p:nvSpPr>
        <p:spPr>
          <a:xfrm>
            <a:off x="1097757" y="1736726"/>
            <a:ext cx="6251251" cy="230832"/>
          </a:xfrm>
          <a:prstGeom prst="rect">
            <a:avLst/>
          </a:prstGeom>
          <a:blipFill>
            <a:blip r:embed="rId15">
              <a:extLst>
                <a:ext uri="{96DAC541-7B7A-43D3-8B79-37D633B846F1}">
                  <asvg:svgBlip xmlns:asvg="http://schemas.microsoft.com/office/drawing/2016/SVG/main" r:embed="rId16"/>
                </a:ext>
              </a:extLst>
            </a:blip>
            <a:stretch>
              <a:fillRect/>
            </a:stretch>
          </a:blipFill>
        </p:spPr>
        <p:txBody>
          <a:bodyPr vert="horz" wrap="square" lIns="0" tIns="0" rIns="0" bIns="45720" rtlCol="0" anchor="t">
            <a:spAutoFit/>
          </a:bodyPr>
          <a:lstStyle/>
          <a:p>
            <a:pPr algn="l"/>
            <a:r>
              <a:rPr lang="en-GB" sz="1200" noProof="0" dirty="0">
                <a:latin typeface="Raleway" pitchFamily="2" charset="0"/>
              </a:rPr>
              <a:t>Project objective and data exploration</a:t>
            </a:r>
          </a:p>
        </p:txBody>
      </p:sp>
      <p:sp>
        <p:nvSpPr>
          <p:cNvPr id="25" name="TextBox 24">
            <a:hlinkClick r:id="rId17" action="ppaction://hlinksldjump"/>
            <a:extLst>
              <a:ext uri="{FF2B5EF4-FFF2-40B4-BE49-F238E27FC236}">
                <a16:creationId xmlns:a16="http://schemas.microsoft.com/office/drawing/2014/main" id="{E3B9FCFB-F871-5208-2BB0-52EC3553B2F5}"/>
              </a:ext>
            </a:extLst>
          </p:cNvPr>
          <p:cNvSpPr txBox="1"/>
          <p:nvPr>
            <p:custDataLst>
              <p:tags r:id="rId2"/>
            </p:custDataLst>
          </p:nvPr>
        </p:nvSpPr>
        <p:spPr>
          <a:xfrm>
            <a:off x="1097757" y="2002970"/>
            <a:ext cx="6251251" cy="230832"/>
          </a:xfrm>
          <a:prstGeom prst="rect">
            <a:avLst/>
          </a:prstGeom>
          <a:blipFill>
            <a:blip r:embed="rId15">
              <a:extLst>
                <a:ext uri="{96DAC541-7B7A-43D3-8B79-37D633B846F1}">
                  <asvg:svgBlip xmlns:asvg="http://schemas.microsoft.com/office/drawing/2016/SVG/main" r:embed="rId16"/>
                </a:ext>
              </a:extLst>
            </a:blip>
            <a:stretch>
              <a:fillRect/>
            </a:stretch>
          </a:blipFill>
        </p:spPr>
        <p:txBody>
          <a:bodyPr vert="horz" wrap="square" lIns="0" tIns="0" rIns="0" bIns="45720" rtlCol="0" anchor="t">
            <a:spAutoFit/>
          </a:bodyPr>
          <a:lstStyle/>
          <a:p>
            <a:pPr algn="l"/>
            <a:r>
              <a:rPr lang="en-GB" sz="1200" noProof="0" dirty="0">
                <a:latin typeface="Raleway" pitchFamily="2" charset="0"/>
              </a:rPr>
              <a:t>The journey to develop a </a:t>
            </a:r>
            <a:r>
              <a:rPr lang="en-GB" sz="1200" noProof="0" dirty="0" err="1">
                <a:latin typeface="Raleway" pitchFamily="2" charset="0"/>
              </a:rPr>
              <a:t>xG</a:t>
            </a:r>
            <a:r>
              <a:rPr lang="en-GB" sz="1200" noProof="0" dirty="0">
                <a:latin typeface="Raleway" pitchFamily="2" charset="0"/>
              </a:rPr>
              <a:t> Model (Expected Goals Model)</a:t>
            </a:r>
          </a:p>
        </p:txBody>
      </p:sp>
      <p:sp>
        <p:nvSpPr>
          <p:cNvPr id="26" name="TextBox 25">
            <a:hlinkClick r:id="" action="ppaction://noaction"/>
            <a:extLst>
              <a:ext uri="{FF2B5EF4-FFF2-40B4-BE49-F238E27FC236}">
                <a16:creationId xmlns:a16="http://schemas.microsoft.com/office/drawing/2014/main" id="{E026F963-8AB3-67CB-BC63-4543EE1A6725}"/>
              </a:ext>
            </a:extLst>
          </p:cNvPr>
          <p:cNvSpPr txBox="1"/>
          <p:nvPr>
            <p:custDataLst>
              <p:tags r:id="rId3"/>
            </p:custDataLst>
          </p:nvPr>
        </p:nvSpPr>
        <p:spPr>
          <a:xfrm>
            <a:off x="1097757" y="2269214"/>
            <a:ext cx="6251251" cy="230832"/>
          </a:xfrm>
          <a:prstGeom prst="rect">
            <a:avLst/>
          </a:prstGeom>
          <a:blipFill>
            <a:blip r:embed="rId15">
              <a:extLst>
                <a:ext uri="{96DAC541-7B7A-43D3-8B79-37D633B846F1}">
                  <asvg:svgBlip xmlns:asvg="http://schemas.microsoft.com/office/drawing/2016/SVG/main" r:embed="rId16"/>
                </a:ext>
              </a:extLst>
            </a:blip>
            <a:stretch>
              <a:fillRect/>
            </a:stretch>
          </a:blipFill>
        </p:spPr>
        <p:txBody>
          <a:bodyPr vert="horz" wrap="square" lIns="0" tIns="0" rIns="0" bIns="45720" rtlCol="0" anchor="t">
            <a:spAutoFit/>
          </a:bodyPr>
          <a:lstStyle/>
          <a:p>
            <a:pPr algn="l"/>
            <a:r>
              <a:rPr lang="en-GB" sz="1200" noProof="0" dirty="0">
                <a:latin typeface="Raleway" pitchFamily="2" charset="0"/>
              </a:rPr>
              <a:t>Several player analyses</a:t>
            </a:r>
          </a:p>
        </p:txBody>
      </p:sp>
      <p:sp>
        <p:nvSpPr>
          <p:cNvPr id="27" name="TextBox 26">
            <a:hlinkClick r:id="" action="ppaction://noaction"/>
            <a:extLst>
              <a:ext uri="{FF2B5EF4-FFF2-40B4-BE49-F238E27FC236}">
                <a16:creationId xmlns:a16="http://schemas.microsoft.com/office/drawing/2014/main" id="{AB04F2DA-46FB-E721-7ABC-6CBEFE5B4DE2}"/>
              </a:ext>
            </a:extLst>
          </p:cNvPr>
          <p:cNvSpPr txBox="1"/>
          <p:nvPr>
            <p:custDataLst>
              <p:tags r:id="rId4"/>
            </p:custDataLst>
          </p:nvPr>
        </p:nvSpPr>
        <p:spPr>
          <a:xfrm>
            <a:off x="1097757" y="2535458"/>
            <a:ext cx="6251251" cy="230832"/>
          </a:xfrm>
          <a:prstGeom prst="rect">
            <a:avLst/>
          </a:prstGeom>
          <a:blipFill>
            <a:blip r:embed="rId15">
              <a:extLst>
                <a:ext uri="{96DAC541-7B7A-43D3-8B79-37D633B846F1}">
                  <asvg:svgBlip xmlns:asvg="http://schemas.microsoft.com/office/drawing/2016/SVG/main" r:embed="rId16"/>
                </a:ext>
              </a:extLst>
            </a:blip>
            <a:stretch>
              <a:fillRect/>
            </a:stretch>
          </a:blipFill>
        </p:spPr>
        <p:txBody>
          <a:bodyPr vert="horz" wrap="square" lIns="0" tIns="0" rIns="0" bIns="45720" rtlCol="0" anchor="t">
            <a:spAutoFit/>
          </a:bodyPr>
          <a:lstStyle/>
          <a:p>
            <a:pPr algn="l"/>
            <a:r>
              <a:rPr lang="en-GB" sz="1200" noProof="0" dirty="0">
                <a:latin typeface="Raleway" pitchFamily="2" charset="0"/>
              </a:rPr>
              <a:t>Conclusions about </a:t>
            </a:r>
            <a:r>
              <a:rPr lang="en-GB" sz="1200" noProof="0" dirty="0" err="1">
                <a:latin typeface="Raleway" pitchFamily="2" charset="0"/>
              </a:rPr>
              <a:t>xG</a:t>
            </a:r>
            <a:r>
              <a:rPr lang="en-GB" sz="1200" noProof="0" dirty="0">
                <a:latin typeface="Raleway" pitchFamily="2" charset="0"/>
              </a:rPr>
              <a:t> Model</a:t>
            </a:r>
          </a:p>
        </p:txBody>
      </p:sp>
      <p:sp>
        <p:nvSpPr>
          <p:cNvPr id="31" name="TextBox 30">
            <a:hlinkClick r:id="rId14" action="ppaction://hlinksldjump"/>
            <a:extLst>
              <a:ext uri="{FF2B5EF4-FFF2-40B4-BE49-F238E27FC236}">
                <a16:creationId xmlns:a16="http://schemas.microsoft.com/office/drawing/2014/main" id="{89C2A227-AA35-1E1D-6891-3925A69C34BE}"/>
              </a:ext>
            </a:extLst>
          </p:cNvPr>
          <p:cNvSpPr txBox="1"/>
          <p:nvPr>
            <p:custDataLst>
              <p:tags r:id="rId5"/>
            </p:custDataLst>
          </p:nvPr>
        </p:nvSpPr>
        <p:spPr bwMode="auto">
          <a:xfrm>
            <a:off x="838200" y="1736726"/>
            <a:ext cx="259557" cy="216000"/>
          </a:xfrm>
          <a:prstGeom prst="rect">
            <a:avLst/>
          </a:prstGeom>
          <a:noFill/>
          <a:ln w="9525">
            <a:noFill/>
            <a:miter lim="800000"/>
            <a:headEnd/>
            <a:tailEnd/>
          </a:ln>
        </p:spPr>
        <p:txBody>
          <a:bodyPr vert="horz" wrap="none" lIns="0" tIns="0" rIns="0" bIns="0" rtlCol="0" anchor="t">
            <a:noAutofit/>
          </a:bodyPr>
          <a:lstStyle/>
          <a:p>
            <a:pPr algn="l"/>
            <a:r>
              <a:rPr lang="en-GB" sz="1200">
                <a:latin typeface="Raleway" pitchFamily="2" charset="0"/>
              </a:rPr>
              <a:t>1</a:t>
            </a:r>
            <a:endParaRPr lang="en-GB" sz="1200" dirty="0">
              <a:latin typeface="Raleway" pitchFamily="2" charset="0"/>
            </a:endParaRPr>
          </a:p>
        </p:txBody>
      </p:sp>
      <p:sp>
        <p:nvSpPr>
          <p:cNvPr id="32" name="TextBox 31">
            <a:hlinkClick r:id="rId17" action="ppaction://hlinksldjump"/>
            <a:extLst>
              <a:ext uri="{FF2B5EF4-FFF2-40B4-BE49-F238E27FC236}">
                <a16:creationId xmlns:a16="http://schemas.microsoft.com/office/drawing/2014/main" id="{9FC9B133-F505-4984-833E-09CFA6493CB1}"/>
              </a:ext>
            </a:extLst>
          </p:cNvPr>
          <p:cNvSpPr txBox="1"/>
          <p:nvPr>
            <p:custDataLst>
              <p:tags r:id="rId6"/>
            </p:custDataLst>
          </p:nvPr>
        </p:nvSpPr>
        <p:spPr bwMode="auto">
          <a:xfrm>
            <a:off x="838200" y="2002970"/>
            <a:ext cx="259557" cy="216000"/>
          </a:xfrm>
          <a:prstGeom prst="rect">
            <a:avLst/>
          </a:prstGeom>
          <a:noFill/>
          <a:ln w="9525">
            <a:noFill/>
            <a:miter lim="800000"/>
            <a:headEnd/>
            <a:tailEnd/>
          </a:ln>
        </p:spPr>
        <p:txBody>
          <a:bodyPr vert="horz" wrap="none" lIns="0" tIns="0" rIns="0" bIns="0" rtlCol="0" anchor="t">
            <a:noAutofit/>
          </a:bodyPr>
          <a:lstStyle/>
          <a:p>
            <a:pPr algn="l"/>
            <a:r>
              <a:rPr lang="en-GB" sz="1200">
                <a:latin typeface="Raleway" pitchFamily="2" charset="0"/>
              </a:rPr>
              <a:t>2</a:t>
            </a:r>
            <a:endParaRPr lang="en-GB" sz="1200" dirty="0">
              <a:latin typeface="Raleway" pitchFamily="2" charset="0"/>
            </a:endParaRPr>
          </a:p>
        </p:txBody>
      </p:sp>
      <p:sp>
        <p:nvSpPr>
          <p:cNvPr id="33" name="TextBox 32">
            <a:hlinkClick r:id="" action="ppaction://noaction"/>
            <a:extLst>
              <a:ext uri="{FF2B5EF4-FFF2-40B4-BE49-F238E27FC236}">
                <a16:creationId xmlns:a16="http://schemas.microsoft.com/office/drawing/2014/main" id="{0F75C4B7-08F0-28DC-FAAD-CEED5043E614}"/>
              </a:ext>
            </a:extLst>
          </p:cNvPr>
          <p:cNvSpPr txBox="1"/>
          <p:nvPr>
            <p:custDataLst>
              <p:tags r:id="rId7"/>
            </p:custDataLst>
          </p:nvPr>
        </p:nvSpPr>
        <p:spPr bwMode="auto">
          <a:xfrm>
            <a:off x="838200" y="2269214"/>
            <a:ext cx="259557" cy="216000"/>
          </a:xfrm>
          <a:prstGeom prst="rect">
            <a:avLst/>
          </a:prstGeom>
          <a:noFill/>
          <a:ln w="9525">
            <a:noFill/>
            <a:miter lim="800000"/>
            <a:headEnd/>
            <a:tailEnd/>
          </a:ln>
        </p:spPr>
        <p:txBody>
          <a:bodyPr vert="horz" wrap="none" lIns="0" tIns="0" rIns="0" bIns="0" rtlCol="0" anchor="t">
            <a:noAutofit/>
          </a:bodyPr>
          <a:lstStyle/>
          <a:p>
            <a:pPr algn="l"/>
            <a:r>
              <a:rPr lang="en-GB" sz="1200">
                <a:latin typeface="Raleway" pitchFamily="2" charset="0"/>
              </a:rPr>
              <a:t>3</a:t>
            </a:r>
            <a:endParaRPr lang="en-GB" sz="1200" dirty="0">
              <a:latin typeface="Raleway" pitchFamily="2" charset="0"/>
            </a:endParaRPr>
          </a:p>
        </p:txBody>
      </p:sp>
      <p:sp>
        <p:nvSpPr>
          <p:cNvPr id="34" name="TextBox 33">
            <a:hlinkClick r:id="" action="ppaction://noaction"/>
            <a:extLst>
              <a:ext uri="{FF2B5EF4-FFF2-40B4-BE49-F238E27FC236}">
                <a16:creationId xmlns:a16="http://schemas.microsoft.com/office/drawing/2014/main" id="{A43EAEB8-5E2B-C63C-07A5-B6AC8183D9E8}"/>
              </a:ext>
            </a:extLst>
          </p:cNvPr>
          <p:cNvSpPr txBox="1"/>
          <p:nvPr>
            <p:custDataLst>
              <p:tags r:id="rId8"/>
            </p:custDataLst>
          </p:nvPr>
        </p:nvSpPr>
        <p:spPr bwMode="auto">
          <a:xfrm>
            <a:off x="838200" y="2535458"/>
            <a:ext cx="259557" cy="216000"/>
          </a:xfrm>
          <a:prstGeom prst="rect">
            <a:avLst/>
          </a:prstGeom>
          <a:noFill/>
          <a:ln w="9525">
            <a:noFill/>
            <a:miter lim="800000"/>
            <a:headEnd/>
            <a:tailEnd/>
          </a:ln>
        </p:spPr>
        <p:txBody>
          <a:bodyPr vert="horz" wrap="none" lIns="0" tIns="0" rIns="0" bIns="0" rtlCol="0" anchor="t">
            <a:noAutofit/>
          </a:bodyPr>
          <a:lstStyle/>
          <a:p>
            <a:pPr algn="l"/>
            <a:r>
              <a:rPr lang="en-GB" sz="1200">
                <a:latin typeface="Raleway" pitchFamily="2" charset="0"/>
              </a:rPr>
              <a:t>4</a:t>
            </a:r>
            <a:endParaRPr lang="en-GB" sz="1200" dirty="0">
              <a:latin typeface="Raleway" pitchFamily="2" charset="0"/>
            </a:endParaRPr>
          </a:p>
        </p:txBody>
      </p:sp>
      <p:sp>
        <p:nvSpPr>
          <p:cNvPr id="36" name="TextBox 35">
            <a:hlinkClick r:id="rId14" action="ppaction://hlinksldjump"/>
            <a:extLst>
              <a:ext uri="{FF2B5EF4-FFF2-40B4-BE49-F238E27FC236}">
                <a16:creationId xmlns:a16="http://schemas.microsoft.com/office/drawing/2014/main" id="{BEECA1B9-29F4-B5EC-8E25-03E47BBE6CF3}"/>
              </a:ext>
            </a:extLst>
          </p:cNvPr>
          <p:cNvSpPr txBox="1"/>
          <p:nvPr>
            <p:custDataLst>
              <p:tags r:id="rId9"/>
            </p:custDataLst>
          </p:nvPr>
        </p:nvSpPr>
        <p:spPr>
          <a:xfrm>
            <a:off x="6765987" y="1736170"/>
            <a:ext cx="585000" cy="216000"/>
          </a:xfrm>
          <a:prstGeom prst="rect">
            <a:avLst/>
          </a:prstGeom>
          <a:noFill/>
        </p:spPr>
        <p:txBody>
          <a:bodyPr vert="horz" wrap="none" lIns="0" tIns="0" rIns="36576" bIns="0" rtlCol="0" anchor="t" anchorCtr="0">
            <a:noAutofit/>
          </a:bodyPr>
          <a:lstStyle/>
          <a:p>
            <a:pPr algn="r"/>
            <a:r>
              <a:rPr lang="en-GB" sz="1200" dirty="0">
                <a:latin typeface="Raleway" pitchFamily="2" charset="0"/>
                <a:cs typeface="Arial" panose="020B0604020202020204" pitchFamily="34" charset="0"/>
              </a:rPr>
              <a:t>3</a:t>
            </a:r>
          </a:p>
        </p:txBody>
      </p:sp>
      <p:sp>
        <p:nvSpPr>
          <p:cNvPr id="37" name="TextBox 36">
            <a:hlinkClick r:id="rId17" action="ppaction://hlinksldjump"/>
            <a:extLst>
              <a:ext uri="{FF2B5EF4-FFF2-40B4-BE49-F238E27FC236}">
                <a16:creationId xmlns:a16="http://schemas.microsoft.com/office/drawing/2014/main" id="{6DB8AD20-6AFD-C135-8644-A7669B10CD06}"/>
              </a:ext>
            </a:extLst>
          </p:cNvPr>
          <p:cNvSpPr txBox="1"/>
          <p:nvPr>
            <p:custDataLst>
              <p:tags r:id="rId10"/>
            </p:custDataLst>
          </p:nvPr>
        </p:nvSpPr>
        <p:spPr>
          <a:xfrm>
            <a:off x="6765987" y="2002414"/>
            <a:ext cx="585000" cy="216000"/>
          </a:xfrm>
          <a:prstGeom prst="rect">
            <a:avLst/>
          </a:prstGeom>
          <a:noFill/>
        </p:spPr>
        <p:txBody>
          <a:bodyPr vert="horz" wrap="none" lIns="0" tIns="0" rIns="36576" bIns="0" rtlCol="0" anchor="t" anchorCtr="0">
            <a:noAutofit/>
          </a:bodyPr>
          <a:lstStyle/>
          <a:p>
            <a:pPr algn="r"/>
            <a:r>
              <a:rPr lang="en-GB" sz="1200" dirty="0">
                <a:latin typeface="Raleway" pitchFamily="2" charset="0"/>
                <a:cs typeface="Arial" panose="020B0604020202020204" pitchFamily="34" charset="0"/>
              </a:rPr>
              <a:t>4</a:t>
            </a:r>
          </a:p>
        </p:txBody>
      </p:sp>
      <p:sp>
        <p:nvSpPr>
          <p:cNvPr id="38" name="TextBox 37">
            <a:hlinkClick r:id="" action="ppaction://noaction"/>
            <a:extLst>
              <a:ext uri="{FF2B5EF4-FFF2-40B4-BE49-F238E27FC236}">
                <a16:creationId xmlns:a16="http://schemas.microsoft.com/office/drawing/2014/main" id="{6038551E-4811-FEBC-E190-058DF7B6C615}"/>
              </a:ext>
            </a:extLst>
          </p:cNvPr>
          <p:cNvSpPr txBox="1"/>
          <p:nvPr>
            <p:custDataLst>
              <p:tags r:id="rId11"/>
            </p:custDataLst>
          </p:nvPr>
        </p:nvSpPr>
        <p:spPr>
          <a:xfrm>
            <a:off x="6765987" y="2268658"/>
            <a:ext cx="585000" cy="216000"/>
          </a:xfrm>
          <a:prstGeom prst="rect">
            <a:avLst/>
          </a:prstGeom>
          <a:noFill/>
        </p:spPr>
        <p:txBody>
          <a:bodyPr vert="horz" wrap="none" lIns="0" tIns="0" rIns="36576" bIns="0" rtlCol="0" anchor="t" anchorCtr="0">
            <a:noAutofit/>
          </a:bodyPr>
          <a:lstStyle/>
          <a:p>
            <a:pPr algn="r"/>
            <a:r>
              <a:rPr lang="en-GB" sz="1200" dirty="0">
                <a:latin typeface="Raleway" pitchFamily="2" charset="0"/>
                <a:cs typeface="Arial" panose="020B0604020202020204" pitchFamily="34" charset="0"/>
              </a:rPr>
              <a:t>5</a:t>
            </a:r>
          </a:p>
        </p:txBody>
      </p:sp>
      <p:sp>
        <p:nvSpPr>
          <p:cNvPr id="39" name="TextBox 38">
            <a:hlinkClick r:id="" action="ppaction://noaction"/>
            <a:extLst>
              <a:ext uri="{FF2B5EF4-FFF2-40B4-BE49-F238E27FC236}">
                <a16:creationId xmlns:a16="http://schemas.microsoft.com/office/drawing/2014/main" id="{C8BF2B7F-73D7-D77A-5731-C141E314B1FB}"/>
              </a:ext>
            </a:extLst>
          </p:cNvPr>
          <p:cNvSpPr txBox="1"/>
          <p:nvPr>
            <p:custDataLst>
              <p:tags r:id="rId12"/>
            </p:custDataLst>
          </p:nvPr>
        </p:nvSpPr>
        <p:spPr>
          <a:xfrm>
            <a:off x="6765987" y="2534902"/>
            <a:ext cx="585000" cy="216000"/>
          </a:xfrm>
          <a:prstGeom prst="rect">
            <a:avLst/>
          </a:prstGeom>
          <a:noFill/>
        </p:spPr>
        <p:txBody>
          <a:bodyPr vert="horz" wrap="none" lIns="0" tIns="0" rIns="36576" bIns="0" rtlCol="0" anchor="t" anchorCtr="0">
            <a:noAutofit/>
          </a:bodyPr>
          <a:lstStyle/>
          <a:p>
            <a:pPr algn="r"/>
            <a:r>
              <a:rPr lang="en-GB" sz="1200" dirty="0">
                <a:latin typeface="Raleway" pitchFamily="2" charset="0"/>
                <a:cs typeface="Arial" panose="020B0604020202020204" pitchFamily="34" charset="0"/>
              </a:rPr>
              <a:t>9</a:t>
            </a:r>
          </a:p>
        </p:txBody>
      </p:sp>
    </p:spTree>
    <p:extLst>
      <p:ext uri="{BB962C8B-B14F-4D97-AF65-F5344CB8AC3E}">
        <p14:creationId xmlns:p14="http://schemas.microsoft.com/office/powerpoint/2010/main" val="253514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F1A1-0CBD-B3D5-A401-3F76C3557DC0}"/>
              </a:ext>
            </a:extLst>
          </p:cNvPr>
          <p:cNvSpPr>
            <a:spLocks noGrp="1"/>
          </p:cNvSpPr>
          <p:nvPr>
            <p:ph type="title"/>
          </p:nvPr>
        </p:nvSpPr>
        <p:spPr/>
        <p:txBody>
          <a:bodyPr lIns="0">
            <a:normAutofit/>
          </a:bodyPr>
          <a:lstStyle/>
          <a:p>
            <a:r>
              <a:rPr lang="en-GB" sz="3200" dirty="0"/>
              <a:t>Developing my own Expected Goals (</a:t>
            </a:r>
            <a:r>
              <a:rPr lang="en-GB" sz="3200" dirty="0" err="1"/>
              <a:t>xG</a:t>
            </a:r>
            <a:r>
              <a:rPr lang="en-GB" sz="3200" dirty="0"/>
              <a:t>) model and finding the most prolific player was this project’s objective..</a:t>
            </a:r>
            <a:endParaRPr lang="en-NL" sz="3200" dirty="0"/>
          </a:p>
        </p:txBody>
      </p:sp>
      <p:sp>
        <p:nvSpPr>
          <p:cNvPr id="4" name="Slide Number Placeholder 3">
            <a:extLst>
              <a:ext uri="{FF2B5EF4-FFF2-40B4-BE49-F238E27FC236}">
                <a16:creationId xmlns:a16="http://schemas.microsoft.com/office/drawing/2014/main" id="{CAC552D6-B572-414E-7B12-9D82315583FC}"/>
              </a:ext>
            </a:extLst>
          </p:cNvPr>
          <p:cNvSpPr>
            <a:spLocks noGrp="1"/>
          </p:cNvSpPr>
          <p:nvPr>
            <p:ph type="sldNum" sz="quarter" idx="12"/>
          </p:nvPr>
        </p:nvSpPr>
        <p:spPr/>
        <p:txBody>
          <a:bodyPr/>
          <a:lstStyle/>
          <a:p>
            <a:fld id="{EA0C7B6D-AFF2-412C-8E8A-4B706D19194E}" type="slidenum">
              <a:rPr lang="nl-NL" smtClean="0"/>
              <a:t>3</a:t>
            </a:fld>
            <a:endParaRPr lang="nl-NL"/>
          </a:p>
        </p:txBody>
      </p:sp>
      <p:sp>
        <p:nvSpPr>
          <p:cNvPr id="11" name="Title 1">
            <a:extLst>
              <a:ext uri="{FF2B5EF4-FFF2-40B4-BE49-F238E27FC236}">
                <a16:creationId xmlns:a16="http://schemas.microsoft.com/office/drawing/2014/main" id="{9FA6FAD7-FFEC-29A7-6129-0B56D1CAADF6}"/>
              </a:ext>
            </a:extLst>
          </p:cNvPr>
          <p:cNvSpPr txBox="1">
            <a:spLocks/>
          </p:cNvSpPr>
          <p:nvPr/>
        </p:nvSpPr>
        <p:spPr>
          <a:xfrm>
            <a:off x="1628775" y="3461315"/>
            <a:ext cx="8934450" cy="828000"/>
          </a:xfrm>
          <a:prstGeom prst="rect">
            <a:avLst/>
          </a:prstGeom>
        </p:spPr>
        <p:txBody>
          <a:bodyPr vert="horz" lIns="0" tIns="36000" rIns="36000" bIns="36000" rtlCol="0" anchor="ctr">
            <a:normAutofit/>
          </a:bodyPr>
          <a:lstStyle>
            <a:lvl1pPr algn="l" defTabSz="914400" rtl="0" eaLnBrk="1" latinLnBrk="0" hangingPunct="1">
              <a:lnSpc>
                <a:spcPct val="90000"/>
              </a:lnSpc>
              <a:spcBef>
                <a:spcPct val="0"/>
              </a:spcBef>
              <a:buNone/>
              <a:defRPr sz="3200" b="0" kern="1200">
                <a:solidFill>
                  <a:schemeClr val="tx1"/>
                </a:solidFill>
                <a:latin typeface="KairosSansW06-CondMedium" panose="020B0606030702000204" pitchFamily="34" charset="0"/>
                <a:ea typeface="+mj-ea"/>
                <a:cs typeface="+mj-cs"/>
              </a:defRPr>
            </a:lvl1pPr>
          </a:lstStyle>
          <a:p>
            <a:pPr algn="ctr"/>
            <a:r>
              <a:rPr lang="en-US" sz="1400" dirty="0">
                <a:latin typeface="Raleway" pitchFamily="2" charset="0"/>
              </a:rPr>
              <a:t>“What are the key variables and methodologies for constructing a </a:t>
            </a:r>
            <a:r>
              <a:rPr lang="en-US" sz="1400" dirty="0" err="1">
                <a:latin typeface="Raleway" pitchFamily="2" charset="0"/>
              </a:rPr>
              <a:t>personalised</a:t>
            </a:r>
            <a:r>
              <a:rPr lang="en-US" sz="1400" dirty="0">
                <a:latin typeface="Raleway" pitchFamily="2" charset="0"/>
              </a:rPr>
              <a:t> Expected Goals (</a:t>
            </a:r>
            <a:r>
              <a:rPr lang="en-US" sz="1400" dirty="0" err="1">
                <a:latin typeface="Raleway" pitchFamily="2" charset="0"/>
              </a:rPr>
              <a:t>xG</a:t>
            </a:r>
            <a:r>
              <a:rPr lang="en-US" sz="1400" dirty="0">
                <a:latin typeface="Raleway" pitchFamily="2" charset="0"/>
              </a:rPr>
              <a:t>) Model, and which player emerges as the most prolific scorer when evaluated using this custom </a:t>
            </a:r>
            <a:r>
              <a:rPr lang="en-US" sz="1400" dirty="0" err="1">
                <a:latin typeface="Raleway" pitchFamily="2" charset="0"/>
              </a:rPr>
              <a:t>xG</a:t>
            </a:r>
            <a:r>
              <a:rPr lang="en-US" sz="1400" dirty="0">
                <a:latin typeface="Raleway" pitchFamily="2" charset="0"/>
              </a:rPr>
              <a:t> model?”</a:t>
            </a:r>
            <a:endParaRPr lang="en-NL" sz="1400" dirty="0">
              <a:latin typeface="Raleway" pitchFamily="2" charset="0"/>
            </a:endParaRPr>
          </a:p>
        </p:txBody>
      </p:sp>
      <p:pic>
        <p:nvPicPr>
          <p:cNvPr id="13" name="Picture 12">
            <a:extLst>
              <a:ext uri="{FF2B5EF4-FFF2-40B4-BE49-F238E27FC236}">
                <a16:creationId xmlns:a16="http://schemas.microsoft.com/office/drawing/2014/main" id="{BEB77149-AF4B-DEA3-B7B9-BC40B448CE07}"/>
              </a:ext>
            </a:extLst>
          </p:cNvPr>
          <p:cNvPicPr>
            <a:picLocks noChangeAspect="1"/>
          </p:cNvPicPr>
          <p:nvPr/>
        </p:nvPicPr>
        <p:blipFill>
          <a:blip r:embed="rId2"/>
          <a:stretch>
            <a:fillRect/>
          </a:stretch>
        </p:blipFill>
        <p:spPr>
          <a:xfrm>
            <a:off x="2907827" y="1819458"/>
            <a:ext cx="1800000" cy="1595318"/>
          </a:xfrm>
          <a:prstGeom prst="rect">
            <a:avLst/>
          </a:prstGeom>
        </p:spPr>
      </p:pic>
      <p:pic>
        <p:nvPicPr>
          <p:cNvPr id="15" name="Picture 14">
            <a:extLst>
              <a:ext uri="{FF2B5EF4-FFF2-40B4-BE49-F238E27FC236}">
                <a16:creationId xmlns:a16="http://schemas.microsoft.com/office/drawing/2014/main" id="{2FA654A7-7AC3-5114-59DC-69BF9BADDCE1}"/>
              </a:ext>
            </a:extLst>
          </p:cNvPr>
          <p:cNvPicPr>
            <a:picLocks noChangeAspect="1"/>
          </p:cNvPicPr>
          <p:nvPr/>
        </p:nvPicPr>
        <p:blipFill>
          <a:blip r:embed="rId3"/>
          <a:stretch>
            <a:fillRect/>
          </a:stretch>
        </p:blipFill>
        <p:spPr>
          <a:xfrm>
            <a:off x="5732180" y="2025789"/>
            <a:ext cx="3551994" cy="1182657"/>
          </a:xfrm>
          <a:prstGeom prst="rect">
            <a:avLst/>
          </a:prstGeom>
        </p:spPr>
      </p:pic>
      <p:grpSp>
        <p:nvGrpSpPr>
          <p:cNvPr id="22" name="Group 21">
            <a:extLst>
              <a:ext uri="{FF2B5EF4-FFF2-40B4-BE49-F238E27FC236}">
                <a16:creationId xmlns:a16="http://schemas.microsoft.com/office/drawing/2014/main" id="{9F185A87-F128-3D8B-5862-9903CEB0A262}"/>
              </a:ext>
            </a:extLst>
          </p:cNvPr>
          <p:cNvGrpSpPr/>
          <p:nvPr/>
        </p:nvGrpSpPr>
        <p:grpSpPr>
          <a:xfrm>
            <a:off x="846825" y="4269761"/>
            <a:ext cx="10498351" cy="2084307"/>
            <a:chOff x="755324" y="4269761"/>
            <a:chExt cx="10498351" cy="2084307"/>
          </a:xfrm>
        </p:grpSpPr>
        <p:pic>
          <p:nvPicPr>
            <p:cNvPr id="17" name="Picture 16">
              <a:extLst>
                <a:ext uri="{FF2B5EF4-FFF2-40B4-BE49-F238E27FC236}">
                  <a16:creationId xmlns:a16="http://schemas.microsoft.com/office/drawing/2014/main" id="{C08C0F17-3770-D096-B3CF-805799BE5B65}"/>
                </a:ext>
              </a:extLst>
            </p:cNvPr>
            <p:cNvPicPr>
              <a:picLocks noChangeAspect="1"/>
            </p:cNvPicPr>
            <p:nvPr/>
          </p:nvPicPr>
          <p:blipFill rotWithShape="1">
            <a:blip r:embed="rId4"/>
            <a:srcRect r="49615"/>
            <a:stretch/>
          </p:blipFill>
          <p:spPr>
            <a:xfrm>
              <a:off x="4532887" y="4965789"/>
              <a:ext cx="3426951" cy="692250"/>
            </a:xfrm>
            <a:prstGeom prst="rect">
              <a:avLst/>
            </a:prstGeom>
          </p:spPr>
        </p:pic>
        <p:pic>
          <p:nvPicPr>
            <p:cNvPr id="19" name="Picture 18">
              <a:extLst>
                <a:ext uri="{FF2B5EF4-FFF2-40B4-BE49-F238E27FC236}">
                  <a16:creationId xmlns:a16="http://schemas.microsoft.com/office/drawing/2014/main" id="{2243A20C-E54B-C9E5-750F-A9DDD34BBB2B}"/>
                </a:ext>
              </a:extLst>
            </p:cNvPr>
            <p:cNvPicPr>
              <a:picLocks noChangeAspect="1"/>
            </p:cNvPicPr>
            <p:nvPr/>
          </p:nvPicPr>
          <p:blipFill>
            <a:blip r:embed="rId5"/>
            <a:stretch>
              <a:fillRect/>
            </a:stretch>
          </p:blipFill>
          <p:spPr>
            <a:xfrm>
              <a:off x="8310451" y="4269761"/>
              <a:ext cx="2943224" cy="2084307"/>
            </a:xfrm>
            <a:prstGeom prst="rect">
              <a:avLst/>
            </a:prstGeom>
          </p:spPr>
        </p:pic>
        <p:pic>
          <p:nvPicPr>
            <p:cNvPr id="7170" name="Picture 2" descr="Kan een afbeelding zijn van de tekst 'Manchester United 3 Premier League 2023-24 26 August 2023 3.0xG 1st Half Nottingham Forest 2.5 2nd Half Bruno Fernandes (76') -2 Opta Analyst 2.0 Man Utd goals 2.92 xG 1.5 Casemiro (52') 2-2 Willy Boly 0-2(4') 1.0 Taiwo Awoniyi 0.5 Christian Eriksen G (17')1-2 0.0xG Nott'm Forest goals 1.18 xG 15 30 45 45 60 Minute 75 90'">
              <a:extLst>
                <a:ext uri="{FF2B5EF4-FFF2-40B4-BE49-F238E27FC236}">
                  <a16:creationId xmlns:a16="http://schemas.microsoft.com/office/drawing/2014/main" id="{41B954EB-6025-09DD-2885-B79EC328D3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324" y="4348085"/>
              <a:ext cx="3426950" cy="19276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8404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a:xfrm>
            <a:off x="838200" y="365125"/>
            <a:ext cx="10515600" cy="1325563"/>
          </a:xfrm>
        </p:spPr>
        <p:txBody>
          <a:bodyPr>
            <a:normAutofit/>
          </a:bodyPr>
          <a:lstStyle/>
          <a:p>
            <a:r>
              <a:rPr lang="en-GB" sz="3200" dirty="0"/>
              <a:t>..As the journey is more important than the destination, we review the steps taken to establish an </a:t>
            </a:r>
            <a:r>
              <a:rPr lang="en-GB" sz="3200" dirty="0" err="1"/>
              <a:t>xG</a:t>
            </a:r>
            <a:r>
              <a:rPr lang="en-GB" sz="3200" dirty="0"/>
              <a:t> Model..</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4</a:t>
            </a:fld>
            <a:endParaRPr lang="nl-NL"/>
          </a:p>
        </p:txBody>
      </p:sp>
      <p:sp>
        <p:nvSpPr>
          <p:cNvPr id="22" name="Content Placeholder 6">
            <a:extLst>
              <a:ext uri="{FF2B5EF4-FFF2-40B4-BE49-F238E27FC236}">
                <a16:creationId xmlns:a16="http://schemas.microsoft.com/office/drawing/2014/main" id="{1B2C84CE-5E15-DFD5-F133-D77E59387632}"/>
              </a:ext>
            </a:extLst>
          </p:cNvPr>
          <p:cNvSpPr txBox="1">
            <a:spLocks/>
          </p:cNvSpPr>
          <p:nvPr/>
        </p:nvSpPr>
        <p:spPr>
          <a:xfrm>
            <a:off x="838199" y="2216963"/>
            <a:ext cx="3240000" cy="3960000"/>
          </a:xfrm>
          <a:prstGeom prst="rect">
            <a:avLst/>
          </a:prstGeom>
        </p:spPr>
        <p:txBody>
          <a:bodyPr lIns="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
                <a:schemeClr val="accent1"/>
              </a:buClr>
              <a:buFont typeface="Wingdings" panose="05000000000000000000" pitchFamily="2" charset="2"/>
              <a:buChar char="§"/>
            </a:pPr>
            <a:r>
              <a:rPr lang="en-US" sz="1600" b="0" i="0" dirty="0">
                <a:solidFill>
                  <a:srgbClr val="374151"/>
                </a:solidFill>
                <a:effectLst/>
                <a:latin typeface="Söhne"/>
              </a:rPr>
              <a:t>The public data set captures </a:t>
            </a:r>
            <a:r>
              <a:rPr lang="en-US" sz="1600" b="0" i="0" dirty="0" err="1">
                <a:solidFill>
                  <a:srgbClr val="374151"/>
                </a:solidFill>
                <a:effectLst/>
                <a:latin typeface="Söhne"/>
              </a:rPr>
              <a:t>spatio</a:t>
            </a:r>
            <a:r>
              <a:rPr lang="en-US" sz="1600" b="0" i="0" dirty="0">
                <a:solidFill>
                  <a:srgbClr val="374151"/>
                </a:solidFill>
                <a:effectLst/>
                <a:latin typeface="Söhne"/>
              </a:rPr>
              <a:t>-temporal match events in &gt;7,000 football games, containing information about different in-game occurrences in from the top 5 European Leagues from 2011 to 2016</a:t>
            </a:r>
          </a:p>
          <a:p>
            <a:pPr algn="l">
              <a:buClr>
                <a:schemeClr val="accent1"/>
              </a:buClr>
              <a:buFont typeface="Wingdings" panose="05000000000000000000" pitchFamily="2" charset="2"/>
              <a:buChar char="§"/>
            </a:pPr>
            <a:r>
              <a:rPr lang="en-US" sz="1600" b="0" i="0" dirty="0">
                <a:solidFill>
                  <a:srgbClr val="374151"/>
                </a:solidFill>
                <a:effectLst/>
                <a:latin typeface="Söhne"/>
              </a:rPr>
              <a:t>These events encompass various actions such as shots, passes, crosses, set pieces, and more</a:t>
            </a:r>
          </a:p>
          <a:p>
            <a:pPr algn="l">
              <a:buClr>
                <a:schemeClr val="accent1"/>
              </a:buClr>
              <a:buFont typeface="Wingdings" panose="05000000000000000000" pitchFamily="2" charset="2"/>
              <a:buChar char="§"/>
            </a:pPr>
            <a:r>
              <a:rPr lang="en-US" sz="1600" b="0" i="0" dirty="0">
                <a:solidFill>
                  <a:srgbClr val="374151"/>
                </a:solidFill>
                <a:effectLst/>
                <a:latin typeface="Söhne"/>
              </a:rPr>
              <a:t>The data set provides valuable insights into the dynamics of matches beyond just goal counts, enabling detailed analysis of team and player performance</a:t>
            </a:r>
          </a:p>
        </p:txBody>
      </p:sp>
      <p:cxnSp>
        <p:nvCxnSpPr>
          <p:cNvPr id="23" name="Rechte verbindingslijn 7">
            <a:extLst>
              <a:ext uri="{FF2B5EF4-FFF2-40B4-BE49-F238E27FC236}">
                <a16:creationId xmlns:a16="http://schemas.microsoft.com/office/drawing/2014/main" id="{105360B1-26CB-EAC7-38A7-46130E2638DD}"/>
              </a:ext>
            </a:extLst>
          </p:cNvPr>
          <p:cNvCxnSpPr>
            <a:cxnSpLocks/>
          </p:cNvCxnSpPr>
          <p:nvPr/>
        </p:nvCxnSpPr>
        <p:spPr>
          <a:xfrm>
            <a:off x="838199" y="2165294"/>
            <a:ext cx="3240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Tekstvak 13">
            <a:extLst>
              <a:ext uri="{FF2B5EF4-FFF2-40B4-BE49-F238E27FC236}">
                <a16:creationId xmlns:a16="http://schemas.microsoft.com/office/drawing/2014/main" id="{BACF4077-B899-BF40-FCF3-967F20739037}"/>
              </a:ext>
            </a:extLst>
          </p:cNvPr>
          <p:cNvSpPr txBox="1"/>
          <p:nvPr/>
        </p:nvSpPr>
        <p:spPr>
          <a:xfrm>
            <a:off x="838200" y="1825625"/>
            <a:ext cx="3240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1. Data Exploration</a:t>
            </a:r>
          </a:p>
        </p:txBody>
      </p:sp>
      <p:grpSp>
        <p:nvGrpSpPr>
          <p:cNvPr id="27" name="Group 26">
            <a:extLst>
              <a:ext uri="{FF2B5EF4-FFF2-40B4-BE49-F238E27FC236}">
                <a16:creationId xmlns:a16="http://schemas.microsoft.com/office/drawing/2014/main" id="{18E14FAD-1C47-7E7A-B71D-1642FB0B32EE}"/>
              </a:ext>
            </a:extLst>
          </p:cNvPr>
          <p:cNvGrpSpPr/>
          <p:nvPr/>
        </p:nvGrpSpPr>
        <p:grpSpPr>
          <a:xfrm>
            <a:off x="4475999" y="1825625"/>
            <a:ext cx="3240001" cy="339669"/>
            <a:chOff x="990599" y="1978025"/>
            <a:chExt cx="3240001" cy="339669"/>
          </a:xfrm>
        </p:grpSpPr>
        <p:cxnSp>
          <p:nvCxnSpPr>
            <p:cNvPr id="25" name="Rechte verbindingslijn 7">
              <a:extLst>
                <a:ext uri="{FF2B5EF4-FFF2-40B4-BE49-F238E27FC236}">
                  <a16:creationId xmlns:a16="http://schemas.microsoft.com/office/drawing/2014/main" id="{E04CAE87-BA54-28A3-B776-C5785552806E}"/>
                </a:ext>
              </a:extLst>
            </p:cNvPr>
            <p:cNvCxnSpPr>
              <a:cxnSpLocks/>
            </p:cNvCxnSpPr>
            <p:nvPr/>
          </p:nvCxnSpPr>
          <p:spPr>
            <a:xfrm>
              <a:off x="990599" y="2317694"/>
              <a:ext cx="3240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6" name="Tekstvak 13">
              <a:extLst>
                <a:ext uri="{FF2B5EF4-FFF2-40B4-BE49-F238E27FC236}">
                  <a16:creationId xmlns:a16="http://schemas.microsoft.com/office/drawing/2014/main" id="{B494B7B5-7AA6-69A7-B382-FD6E6B30278B}"/>
                </a:ext>
              </a:extLst>
            </p:cNvPr>
            <p:cNvSpPr txBox="1"/>
            <p:nvPr/>
          </p:nvSpPr>
          <p:spPr>
            <a:xfrm>
              <a:off x="990600" y="1978025"/>
              <a:ext cx="3240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2. What are Expected Goals?</a:t>
              </a:r>
            </a:p>
          </p:txBody>
        </p:sp>
      </p:grpSp>
      <p:grpSp>
        <p:nvGrpSpPr>
          <p:cNvPr id="28" name="Group 27">
            <a:extLst>
              <a:ext uri="{FF2B5EF4-FFF2-40B4-BE49-F238E27FC236}">
                <a16:creationId xmlns:a16="http://schemas.microsoft.com/office/drawing/2014/main" id="{121D9815-CA8E-0909-9C37-F215ABFD155A}"/>
              </a:ext>
            </a:extLst>
          </p:cNvPr>
          <p:cNvGrpSpPr/>
          <p:nvPr/>
        </p:nvGrpSpPr>
        <p:grpSpPr>
          <a:xfrm>
            <a:off x="8113799" y="1825625"/>
            <a:ext cx="3240001" cy="339669"/>
            <a:chOff x="990599" y="1978025"/>
            <a:chExt cx="3240001" cy="339669"/>
          </a:xfrm>
        </p:grpSpPr>
        <p:cxnSp>
          <p:nvCxnSpPr>
            <p:cNvPr id="29" name="Rechte verbindingslijn 7">
              <a:extLst>
                <a:ext uri="{FF2B5EF4-FFF2-40B4-BE49-F238E27FC236}">
                  <a16:creationId xmlns:a16="http://schemas.microsoft.com/office/drawing/2014/main" id="{DBA38EDE-B710-9D98-2E97-F39F2381A358}"/>
                </a:ext>
              </a:extLst>
            </p:cNvPr>
            <p:cNvCxnSpPr>
              <a:cxnSpLocks/>
            </p:cNvCxnSpPr>
            <p:nvPr/>
          </p:nvCxnSpPr>
          <p:spPr>
            <a:xfrm>
              <a:off x="990599" y="2317694"/>
              <a:ext cx="3240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Tekstvak 13">
              <a:extLst>
                <a:ext uri="{FF2B5EF4-FFF2-40B4-BE49-F238E27FC236}">
                  <a16:creationId xmlns:a16="http://schemas.microsoft.com/office/drawing/2014/main" id="{F2B64D81-1351-82D1-5B16-82D0127186F2}"/>
                </a:ext>
              </a:extLst>
            </p:cNvPr>
            <p:cNvSpPr txBox="1"/>
            <p:nvPr/>
          </p:nvSpPr>
          <p:spPr>
            <a:xfrm>
              <a:off x="990600" y="1978025"/>
              <a:ext cx="3240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3. How to prepare the data?</a:t>
              </a:r>
            </a:p>
          </p:txBody>
        </p:sp>
      </p:grpSp>
      <p:sp>
        <p:nvSpPr>
          <p:cNvPr id="31" name="Content Placeholder 6">
            <a:extLst>
              <a:ext uri="{FF2B5EF4-FFF2-40B4-BE49-F238E27FC236}">
                <a16:creationId xmlns:a16="http://schemas.microsoft.com/office/drawing/2014/main" id="{84E151FC-067D-45F4-2873-68C8EF01BFFA}"/>
              </a:ext>
            </a:extLst>
          </p:cNvPr>
          <p:cNvSpPr txBox="1">
            <a:spLocks/>
          </p:cNvSpPr>
          <p:nvPr/>
        </p:nvSpPr>
        <p:spPr>
          <a:xfrm>
            <a:off x="4476000" y="2216963"/>
            <a:ext cx="3240000" cy="3960000"/>
          </a:xfrm>
          <a:prstGeom prst="rect">
            <a:avLst/>
          </a:prstGeom>
        </p:spPr>
        <p:txBody>
          <a:bodyPr lIns="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
                <a:schemeClr val="accent1"/>
              </a:buClr>
              <a:buFont typeface="Wingdings" panose="05000000000000000000" pitchFamily="2" charset="2"/>
              <a:buChar char="§"/>
            </a:pPr>
            <a:r>
              <a:rPr lang="en-US" sz="1600" b="0" i="0" dirty="0">
                <a:solidFill>
                  <a:srgbClr val="374151"/>
                </a:solidFill>
                <a:effectLst/>
                <a:latin typeface="Söhne"/>
              </a:rPr>
              <a:t>An Expected Goals (</a:t>
            </a:r>
            <a:r>
              <a:rPr lang="en-US" sz="1600" b="0" i="0" dirty="0" err="1">
                <a:solidFill>
                  <a:srgbClr val="374151"/>
                </a:solidFill>
                <a:effectLst/>
                <a:latin typeface="Söhne"/>
              </a:rPr>
              <a:t>xG</a:t>
            </a:r>
            <a:r>
              <a:rPr lang="en-US" sz="1600" b="0" i="0" dirty="0">
                <a:solidFill>
                  <a:srgbClr val="374151"/>
                </a:solidFill>
                <a:effectLst/>
                <a:latin typeface="Söhne"/>
              </a:rPr>
              <a:t>) model aim to quantify the likelihood of a shot resulting in a goal</a:t>
            </a:r>
          </a:p>
          <a:p>
            <a:pPr algn="l">
              <a:buClr>
                <a:schemeClr val="accent1"/>
              </a:buClr>
              <a:buFont typeface="Wingdings" panose="05000000000000000000" pitchFamily="2" charset="2"/>
              <a:buChar char="§"/>
            </a:pPr>
            <a:r>
              <a:rPr lang="en-US" sz="1600" b="0" i="0" dirty="0">
                <a:solidFill>
                  <a:srgbClr val="374151"/>
                </a:solidFill>
                <a:effectLst/>
                <a:latin typeface="Söhne"/>
              </a:rPr>
              <a:t>This metric offers a comprehensive perspective on match events beyond the mere number of goals scored</a:t>
            </a:r>
          </a:p>
          <a:p>
            <a:pPr algn="l">
              <a:buClr>
                <a:schemeClr val="accent1"/>
              </a:buClr>
              <a:buFont typeface="Wingdings" panose="05000000000000000000" pitchFamily="2" charset="2"/>
              <a:buChar char="§"/>
            </a:pPr>
            <a:r>
              <a:rPr lang="en-US" sz="1600" b="0" i="0" dirty="0" err="1">
                <a:solidFill>
                  <a:srgbClr val="374151"/>
                </a:solidFill>
                <a:effectLst/>
                <a:latin typeface="Söhne"/>
              </a:rPr>
              <a:t>xG</a:t>
            </a:r>
            <a:r>
              <a:rPr lang="en-US" sz="1600" b="0" i="0" dirty="0">
                <a:solidFill>
                  <a:srgbClr val="374151"/>
                </a:solidFill>
                <a:effectLst/>
                <a:latin typeface="Söhne"/>
              </a:rPr>
              <a:t> models focus on shots since goals are primarily generated from shots, making shot-related data essential for development</a:t>
            </a:r>
          </a:p>
        </p:txBody>
      </p:sp>
      <p:sp>
        <p:nvSpPr>
          <p:cNvPr id="32" name="Content Placeholder 6">
            <a:extLst>
              <a:ext uri="{FF2B5EF4-FFF2-40B4-BE49-F238E27FC236}">
                <a16:creationId xmlns:a16="http://schemas.microsoft.com/office/drawing/2014/main" id="{DA305840-288D-4F70-2D77-58DF2E219B83}"/>
              </a:ext>
            </a:extLst>
          </p:cNvPr>
          <p:cNvSpPr txBox="1">
            <a:spLocks/>
          </p:cNvSpPr>
          <p:nvPr/>
        </p:nvSpPr>
        <p:spPr>
          <a:xfrm>
            <a:off x="8113800" y="2216963"/>
            <a:ext cx="3240000" cy="3960000"/>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
                <a:schemeClr val="accent1"/>
              </a:buClr>
              <a:buFont typeface="Wingdings" panose="05000000000000000000" pitchFamily="2" charset="2"/>
              <a:buChar char="§"/>
            </a:pPr>
            <a:r>
              <a:rPr lang="en-US" sz="1600" b="0" i="0" dirty="0">
                <a:solidFill>
                  <a:srgbClr val="374151"/>
                </a:solidFill>
                <a:effectLst/>
                <a:latin typeface="Söhne"/>
              </a:rPr>
              <a:t>X and Y sets are essential inputs for the </a:t>
            </a:r>
            <a:r>
              <a:rPr lang="en-US" sz="1600" b="0" i="0" dirty="0" err="1">
                <a:solidFill>
                  <a:srgbClr val="374151"/>
                </a:solidFill>
                <a:effectLst/>
                <a:latin typeface="Söhne"/>
              </a:rPr>
              <a:t>xG</a:t>
            </a:r>
            <a:r>
              <a:rPr lang="en-US" sz="1600" b="0" i="0" dirty="0">
                <a:solidFill>
                  <a:srgbClr val="374151"/>
                </a:solidFill>
                <a:effectLst/>
                <a:latin typeface="Söhne"/>
              </a:rPr>
              <a:t> Model, where Y represents whether a shot resulted in a goal (1) or not (0), serving as the target variable</a:t>
            </a:r>
          </a:p>
          <a:p>
            <a:pPr algn="l">
              <a:buClr>
                <a:schemeClr val="accent1"/>
              </a:buClr>
              <a:buFont typeface="Wingdings" panose="05000000000000000000" pitchFamily="2" charset="2"/>
              <a:buChar char="§"/>
            </a:pPr>
            <a:r>
              <a:rPr lang="en-US" sz="1600" b="0" i="0" dirty="0">
                <a:solidFill>
                  <a:srgbClr val="374151"/>
                </a:solidFill>
                <a:effectLst/>
                <a:latin typeface="Söhne"/>
              </a:rPr>
              <a:t>X includes pertinent shot information: </a:t>
            </a:r>
            <a:r>
              <a:rPr lang="en-US" sz="1600" b="1" i="0" dirty="0">
                <a:solidFill>
                  <a:srgbClr val="374151"/>
                </a:solidFill>
                <a:effectLst/>
                <a:latin typeface="Söhne"/>
              </a:rPr>
              <a:t>location, body part used</a:t>
            </a:r>
            <a:r>
              <a:rPr lang="en-US" sz="1600" b="0" i="0" dirty="0">
                <a:solidFill>
                  <a:srgbClr val="374151"/>
                </a:solidFill>
                <a:effectLst/>
                <a:latin typeface="Söhne"/>
              </a:rPr>
              <a:t> (foot, head), </a:t>
            </a:r>
            <a:r>
              <a:rPr lang="en-US" sz="1600" b="1" i="0" dirty="0">
                <a:solidFill>
                  <a:srgbClr val="374151"/>
                </a:solidFill>
                <a:effectLst/>
                <a:latin typeface="Söhne"/>
              </a:rPr>
              <a:t>assist method, situation</a:t>
            </a:r>
            <a:r>
              <a:rPr lang="en-US" sz="1600" b="0" i="0" dirty="0">
                <a:solidFill>
                  <a:srgbClr val="374151"/>
                </a:solidFill>
                <a:effectLst/>
                <a:latin typeface="Söhne"/>
              </a:rPr>
              <a:t> (open play, set piece, etc.), and whether the shot resulted from a </a:t>
            </a:r>
            <a:r>
              <a:rPr lang="en-US" sz="1600" b="1" i="0" dirty="0">
                <a:solidFill>
                  <a:srgbClr val="374151"/>
                </a:solidFill>
                <a:effectLst/>
                <a:latin typeface="Söhne"/>
              </a:rPr>
              <a:t>fast break</a:t>
            </a:r>
            <a:r>
              <a:rPr lang="en-US" sz="1600" b="0" i="0" dirty="0">
                <a:solidFill>
                  <a:srgbClr val="374151"/>
                </a:solidFill>
                <a:effectLst/>
                <a:latin typeface="Söhne"/>
              </a:rPr>
              <a:t> (binary: 1 or 0)</a:t>
            </a:r>
          </a:p>
          <a:p>
            <a:pPr algn="l">
              <a:buClr>
                <a:schemeClr val="accent1"/>
              </a:buClr>
              <a:buFont typeface="Wingdings" panose="05000000000000000000" pitchFamily="2" charset="2"/>
              <a:buChar char="§"/>
            </a:pPr>
            <a:r>
              <a:rPr lang="en-US" sz="1600" b="0" i="0" dirty="0">
                <a:solidFill>
                  <a:srgbClr val="374151"/>
                </a:solidFill>
                <a:effectLst/>
                <a:latin typeface="Söhne"/>
              </a:rPr>
              <a:t>Shot location categories provide details such as </a:t>
            </a:r>
            <a:r>
              <a:rPr lang="en-US" sz="1600" b="1" i="0" dirty="0">
                <a:solidFill>
                  <a:srgbClr val="374151"/>
                </a:solidFill>
                <a:effectLst/>
                <a:latin typeface="Söhne"/>
              </a:rPr>
              <a:t>attacking half, defensive half, specific areas in the box, wings, and different ranges</a:t>
            </a:r>
          </a:p>
        </p:txBody>
      </p:sp>
    </p:spTree>
    <p:extLst>
      <p:ext uri="{BB962C8B-B14F-4D97-AF65-F5344CB8AC3E}">
        <p14:creationId xmlns:p14="http://schemas.microsoft.com/office/powerpoint/2010/main" val="296949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p:txBody>
          <a:bodyPr>
            <a:normAutofit/>
          </a:bodyPr>
          <a:lstStyle/>
          <a:p>
            <a:r>
              <a:rPr lang="en-GB" sz="3200" dirty="0"/>
              <a:t>..The results of our </a:t>
            </a:r>
            <a:r>
              <a:rPr lang="en-GB" sz="3200" dirty="0" err="1"/>
              <a:t>xG</a:t>
            </a:r>
            <a:r>
              <a:rPr lang="en-GB" sz="3200" dirty="0"/>
              <a:t> Model to find out the most prolific player are not surprising and confirm the Model’s validity..</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5</a:t>
            </a:fld>
            <a:endParaRPr lang="nl-NL"/>
          </a:p>
        </p:txBody>
      </p:sp>
      <p:cxnSp>
        <p:nvCxnSpPr>
          <p:cNvPr id="2" name="Rechte verbindingslijn 7">
            <a:extLst>
              <a:ext uri="{FF2B5EF4-FFF2-40B4-BE49-F238E27FC236}">
                <a16:creationId xmlns:a16="http://schemas.microsoft.com/office/drawing/2014/main" id="{175A1670-CA57-5270-8AC4-E78215EA649E}"/>
              </a:ext>
            </a:extLst>
          </p:cNvPr>
          <p:cNvCxnSpPr>
            <a:cxnSpLocks/>
          </p:cNvCxnSpPr>
          <p:nvPr/>
        </p:nvCxnSpPr>
        <p:spPr>
          <a:xfrm>
            <a:off x="838199"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Tekstvak 13">
            <a:extLst>
              <a:ext uri="{FF2B5EF4-FFF2-40B4-BE49-F238E27FC236}">
                <a16:creationId xmlns:a16="http://schemas.microsoft.com/office/drawing/2014/main" id="{ABB4B9BB-1E4A-3456-6C91-A2DDAD537943}"/>
              </a:ext>
            </a:extLst>
          </p:cNvPr>
          <p:cNvSpPr txBox="1"/>
          <p:nvPr/>
        </p:nvSpPr>
        <p:spPr>
          <a:xfrm>
            <a:off x="8382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Best finishers</a:t>
            </a:r>
          </a:p>
        </p:txBody>
      </p:sp>
      <p:cxnSp>
        <p:nvCxnSpPr>
          <p:cNvPr id="4" name="Rechte verbindingslijn 7">
            <a:extLst>
              <a:ext uri="{FF2B5EF4-FFF2-40B4-BE49-F238E27FC236}">
                <a16:creationId xmlns:a16="http://schemas.microsoft.com/office/drawing/2014/main" id="{1F317984-0816-6124-86EF-47D7E3616147}"/>
              </a:ext>
            </a:extLst>
          </p:cNvPr>
          <p:cNvCxnSpPr>
            <a:cxnSpLocks/>
          </p:cNvCxnSpPr>
          <p:nvPr/>
        </p:nvCxnSpPr>
        <p:spPr>
          <a:xfrm>
            <a:off x="62418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 name="Tekstvak 13">
            <a:extLst>
              <a:ext uri="{FF2B5EF4-FFF2-40B4-BE49-F238E27FC236}">
                <a16:creationId xmlns:a16="http://schemas.microsoft.com/office/drawing/2014/main" id="{AA254561-6F42-2245-D80C-927843033BBD}"/>
              </a:ext>
            </a:extLst>
          </p:cNvPr>
          <p:cNvSpPr txBox="1"/>
          <p:nvPr/>
        </p:nvSpPr>
        <p:spPr>
          <a:xfrm>
            <a:off x="62418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Best goalscorers</a:t>
            </a:r>
          </a:p>
        </p:txBody>
      </p:sp>
      <p:graphicFrame>
        <p:nvGraphicFramePr>
          <p:cNvPr id="8" name="Chart 7">
            <a:extLst>
              <a:ext uri="{FF2B5EF4-FFF2-40B4-BE49-F238E27FC236}">
                <a16:creationId xmlns:a16="http://schemas.microsoft.com/office/drawing/2014/main" id="{2F3FCB91-F380-8286-95EB-F1DE2376F51B}"/>
              </a:ext>
            </a:extLst>
          </p:cNvPr>
          <p:cNvGraphicFramePr/>
          <p:nvPr>
            <p:extLst>
              <p:ext uri="{D42A27DB-BD31-4B8C-83A1-F6EECF244321}">
                <p14:modId xmlns:p14="http://schemas.microsoft.com/office/powerpoint/2010/main" val="528178760"/>
              </p:ext>
            </p:extLst>
          </p:nvPr>
        </p:nvGraphicFramePr>
        <p:xfrm>
          <a:off x="874199" y="2216963"/>
          <a:ext cx="5112000" cy="39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674C2C7-AFCF-3E2D-67AD-7279D0ACD146}"/>
              </a:ext>
            </a:extLst>
          </p:cNvPr>
          <p:cNvGraphicFramePr/>
          <p:nvPr>
            <p:extLst>
              <p:ext uri="{D42A27DB-BD31-4B8C-83A1-F6EECF244321}">
                <p14:modId xmlns:p14="http://schemas.microsoft.com/office/powerpoint/2010/main" val="2303831017"/>
              </p:ext>
            </p:extLst>
          </p:nvPr>
        </p:nvGraphicFramePr>
        <p:xfrm>
          <a:off x="6241800" y="2216963"/>
          <a:ext cx="5112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458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a:xfrm>
            <a:off x="838200" y="365125"/>
            <a:ext cx="10515600" cy="1325563"/>
          </a:xfrm>
        </p:spPr>
        <p:txBody>
          <a:bodyPr>
            <a:normAutofit/>
          </a:bodyPr>
          <a:lstStyle/>
          <a:p>
            <a:r>
              <a:rPr lang="en-GB" sz="3200" dirty="0"/>
              <a:t>..Looking more into the specifics, we can clearly see what players are extremely efficient and are overperforming..</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6</a:t>
            </a:fld>
            <a:endParaRPr lang="nl-NL"/>
          </a:p>
        </p:txBody>
      </p:sp>
      <p:cxnSp>
        <p:nvCxnSpPr>
          <p:cNvPr id="2" name="Rechte verbindingslijn 7">
            <a:extLst>
              <a:ext uri="{FF2B5EF4-FFF2-40B4-BE49-F238E27FC236}">
                <a16:creationId xmlns:a16="http://schemas.microsoft.com/office/drawing/2014/main" id="{B7AB49B2-FE20-6C48-B5AF-F2B32662F5EC}"/>
              </a:ext>
            </a:extLst>
          </p:cNvPr>
          <p:cNvCxnSpPr>
            <a:cxnSpLocks/>
          </p:cNvCxnSpPr>
          <p:nvPr/>
        </p:nvCxnSpPr>
        <p:spPr>
          <a:xfrm>
            <a:off x="8382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Tekstvak 13">
            <a:extLst>
              <a:ext uri="{FF2B5EF4-FFF2-40B4-BE49-F238E27FC236}">
                <a16:creationId xmlns:a16="http://schemas.microsoft.com/office/drawing/2014/main" id="{C745BCDE-63CB-EE70-AA14-2AEDE2F49050}"/>
              </a:ext>
            </a:extLst>
          </p:cNvPr>
          <p:cNvSpPr txBox="1"/>
          <p:nvPr/>
        </p:nvSpPr>
        <p:spPr>
          <a:xfrm>
            <a:off x="8382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Best finishers (relative value, min. 30 goals)</a:t>
            </a:r>
          </a:p>
        </p:txBody>
      </p:sp>
      <p:graphicFrame>
        <p:nvGraphicFramePr>
          <p:cNvPr id="4" name="Chart 3">
            <a:extLst>
              <a:ext uri="{FF2B5EF4-FFF2-40B4-BE49-F238E27FC236}">
                <a16:creationId xmlns:a16="http://schemas.microsoft.com/office/drawing/2014/main" id="{1BDF5F6D-5434-71C0-1D14-3E646111FCDB}"/>
              </a:ext>
            </a:extLst>
          </p:cNvPr>
          <p:cNvGraphicFramePr/>
          <p:nvPr>
            <p:extLst>
              <p:ext uri="{D42A27DB-BD31-4B8C-83A1-F6EECF244321}">
                <p14:modId xmlns:p14="http://schemas.microsoft.com/office/powerpoint/2010/main" val="458835243"/>
              </p:ext>
            </p:extLst>
          </p:nvPr>
        </p:nvGraphicFramePr>
        <p:xfrm>
          <a:off x="838200" y="2216963"/>
          <a:ext cx="5112000" cy="396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Rechte verbindingslijn 7">
            <a:extLst>
              <a:ext uri="{FF2B5EF4-FFF2-40B4-BE49-F238E27FC236}">
                <a16:creationId xmlns:a16="http://schemas.microsoft.com/office/drawing/2014/main" id="{A2804220-9EE7-73CE-E7ED-89B35B9AA3E5}"/>
              </a:ext>
            </a:extLst>
          </p:cNvPr>
          <p:cNvCxnSpPr>
            <a:cxnSpLocks/>
          </p:cNvCxnSpPr>
          <p:nvPr/>
        </p:nvCxnSpPr>
        <p:spPr>
          <a:xfrm>
            <a:off x="62418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kstvak 13">
            <a:extLst>
              <a:ext uri="{FF2B5EF4-FFF2-40B4-BE49-F238E27FC236}">
                <a16:creationId xmlns:a16="http://schemas.microsoft.com/office/drawing/2014/main" id="{1C4A7C7D-F1BD-7912-6FC3-FB4F60FF887F}"/>
              </a:ext>
            </a:extLst>
          </p:cNvPr>
          <p:cNvSpPr txBox="1"/>
          <p:nvPr/>
        </p:nvSpPr>
        <p:spPr>
          <a:xfrm>
            <a:off x="62418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Most efficient finishers</a:t>
            </a:r>
          </a:p>
        </p:txBody>
      </p:sp>
      <p:graphicFrame>
        <p:nvGraphicFramePr>
          <p:cNvPr id="10" name="Chart 9">
            <a:extLst>
              <a:ext uri="{FF2B5EF4-FFF2-40B4-BE49-F238E27FC236}">
                <a16:creationId xmlns:a16="http://schemas.microsoft.com/office/drawing/2014/main" id="{5CB1A4EA-E72B-EA93-DED5-AF823B96AA40}"/>
              </a:ext>
            </a:extLst>
          </p:cNvPr>
          <p:cNvGraphicFramePr/>
          <p:nvPr>
            <p:extLst>
              <p:ext uri="{D42A27DB-BD31-4B8C-83A1-F6EECF244321}">
                <p14:modId xmlns:p14="http://schemas.microsoft.com/office/powerpoint/2010/main" val="3092281720"/>
              </p:ext>
            </p:extLst>
          </p:nvPr>
        </p:nvGraphicFramePr>
        <p:xfrm>
          <a:off x="6241800" y="2216963"/>
          <a:ext cx="5112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063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a:xfrm>
            <a:off x="838200" y="365125"/>
            <a:ext cx="10515600" cy="1325563"/>
          </a:xfrm>
        </p:spPr>
        <p:txBody>
          <a:bodyPr>
            <a:normAutofit/>
          </a:bodyPr>
          <a:lstStyle/>
          <a:p>
            <a:r>
              <a:rPr lang="en-GB" dirty="0"/>
              <a:t>..</a:t>
            </a:r>
            <a:r>
              <a:rPr lang="en-GB" sz="3200" dirty="0"/>
              <a:t>The Model also allows us to see what specialists there are and how this holds to 4 of the best finishers..</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7</a:t>
            </a:fld>
            <a:endParaRPr lang="nl-NL"/>
          </a:p>
        </p:txBody>
      </p:sp>
      <p:cxnSp>
        <p:nvCxnSpPr>
          <p:cNvPr id="2" name="Rechte verbindingslijn 7">
            <a:extLst>
              <a:ext uri="{FF2B5EF4-FFF2-40B4-BE49-F238E27FC236}">
                <a16:creationId xmlns:a16="http://schemas.microsoft.com/office/drawing/2014/main" id="{B7AB49B2-FE20-6C48-B5AF-F2B32662F5EC}"/>
              </a:ext>
            </a:extLst>
          </p:cNvPr>
          <p:cNvCxnSpPr>
            <a:cxnSpLocks/>
          </p:cNvCxnSpPr>
          <p:nvPr/>
        </p:nvCxnSpPr>
        <p:spPr>
          <a:xfrm>
            <a:off x="8382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Tekstvak 13">
            <a:extLst>
              <a:ext uri="{FF2B5EF4-FFF2-40B4-BE49-F238E27FC236}">
                <a16:creationId xmlns:a16="http://schemas.microsoft.com/office/drawing/2014/main" id="{C745BCDE-63CB-EE70-AA14-2AEDE2F49050}"/>
              </a:ext>
            </a:extLst>
          </p:cNvPr>
          <p:cNvSpPr txBox="1"/>
          <p:nvPr/>
        </p:nvSpPr>
        <p:spPr>
          <a:xfrm>
            <a:off x="8382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Best finishers (by body part)</a:t>
            </a:r>
          </a:p>
        </p:txBody>
      </p:sp>
      <p:cxnSp>
        <p:nvCxnSpPr>
          <p:cNvPr id="8" name="Rechte verbindingslijn 7">
            <a:extLst>
              <a:ext uri="{FF2B5EF4-FFF2-40B4-BE49-F238E27FC236}">
                <a16:creationId xmlns:a16="http://schemas.microsoft.com/office/drawing/2014/main" id="{A2804220-9EE7-73CE-E7ED-89B35B9AA3E5}"/>
              </a:ext>
            </a:extLst>
          </p:cNvPr>
          <p:cNvCxnSpPr>
            <a:cxnSpLocks/>
          </p:cNvCxnSpPr>
          <p:nvPr/>
        </p:nvCxnSpPr>
        <p:spPr>
          <a:xfrm>
            <a:off x="62418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kstvak 13">
            <a:extLst>
              <a:ext uri="{FF2B5EF4-FFF2-40B4-BE49-F238E27FC236}">
                <a16:creationId xmlns:a16="http://schemas.microsoft.com/office/drawing/2014/main" id="{1C4A7C7D-F1BD-7912-6FC3-FB4F60FF887F}"/>
              </a:ext>
            </a:extLst>
          </p:cNvPr>
          <p:cNvSpPr txBox="1"/>
          <p:nvPr/>
        </p:nvSpPr>
        <p:spPr>
          <a:xfrm>
            <a:off x="62418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4 of the best finishers (by body part, relative value)</a:t>
            </a:r>
          </a:p>
        </p:txBody>
      </p:sp>
      <p:graphicFrame>
        <p:nvGraphicFramePr>
          <p:cNvPr id="10" name="Chart 9">
            <a:extLst>
              <a:ext uri="{FF2B5EF4-FFF2-40B4-BE49-F238E27FC236}">
                <a16:creationId xmlns:a16="http://schemas.microsoft.com/office/drawing/2014/main" id="{5CB1A4EA-E72B-EA93-DED5-AF823B96AA40}"/>
              </a:ext>
            </a:extLst>
          </p:cNvPr>
          <p:cNvGraphicFramePr/>
          <p:nvPr>
            <p:extLst>
              <p:ext uri="{D42A27DB-BD31-4B8C-83A1-F6EECF244321}">
                <p14:modId xmlns:p14="http://schemas.microsoft.com/office/powerpoint/2010/main" val="2481398445"/>
              </p:ext>
            </p:extLst>
          </p:nvPr>
        </p:nvGraphicFramePr>
        <p:xfrm>
          <a:off x="6241800" y="2216963"/>
          <a:ext cx="5112000" cy="43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B9AAF3E-D294-A4A8-36E8-A826C7F0E3D5}"/>
              </a:ext>
            </a:extLst>
          </p:cNvPr>
          <p:cNvGraphicFramePr/>
          <p:nvPr>
            <p:extLst>
              <p:ext uri="{D42A27DB-BD31-4B8C-83A1-F6EECF244321}">
                <p14:modId xmlns:p14="http://schemas.microsoft.com/office/powerpoint/2010/main" val="1941417510"/>
              </p:ext>
            </p:extLst>
          </p:nvPr>
        </p:nvGraphicFramePr>
        <p:xfrm>
          <a:off x="874199" y="2216963"/>
          <a:ext cx="5112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103AAC5-142E-3653-1188-1F09BA2A1FFD}"/>
              </a:ext>
            </a:extLst>
          </p:cNvPr>
          <p:cNvSpPr txBox="1"/>
          <p:nvPr/>
        </p:nvSpPr>
        <p:spPr>
          <a:xfrm>
            <a:off x="2070100" y="6235700"/>
            <a:ext cx="914400" cy="193675"/>
          </a:xfrm>
          <a:prstGeom prst="rect">
            <a:avLst/>
          </a:prstGeom>
          <a:noFill/>
        </p:spPr>
        <p:txBody>
          <a:bodyPr wrap="none" lIns="0" tIns="0" rIns="0" bIns="0" rtlCol="0">
            <a:noAutofit/>
          </a:bodyPr>
          <a:lstStyle/>
          <a:p>
            <a:pPr algn="l"/>
            <a:r>
              <a:rPr lang="en-GB" sz="1200" dirty="0">
                <a:solidFill>
                  <a:srgbClr val="595959"/>
                </a:solidFill>
                <a:latin typeface="Raleway" pitchFamily="2" charset="0"/>
              </a:rPr>
              <a:t>Difference between Goals scored and </a:t>
            </a:r>
            <a:r>
              <a:rPr lang="en-GB" sz="1200" dirty="0" err="1">
                <a:solidFill>
                  <a:srgbClr val="595959"/>
                </a:solidFill>
                <a:latin typeface="Raleway" pitchFamily="2" charset="0"/>
              </a:rPr>
              <a:t>xG</a:t>
            </a:r>
            <a:endParaRPr lang="en-NL" sz="1200" dirty="0">
              <a:solidFill>
                <a:srgbClr val="595959"/>
              </a:solidFill>
              <a:latin typeface="Raleway" pitchFamily="2" charset="0"/>
            </a:endParaRPr>
          </a:p>
        </p:txBody>
      </p:sp>
      <p:sp>
        <p:nvSpPr>
          <p:cNvPr id="13" name="Rectangle 12">
            <a:extLst>
              <a:ext uri="{FF2B5EF4-FFF2-40B4-BE49-F238E27FC236}">
                <a16:creationId xmlns:a16="http://schemas.microsoft.com/office/drawing/2014/main" id="{927EB501-7D69-E6ED-AA28-911772AC5166}"/>
              </a:ext>
            </a:extLst>
          </p:cNvPr>
          <p:cNvSpPr/>
          <p:nvPr/>
        </p:nvSpPr>
        <p:spPr>
          <a:xfrm>
            <a:off x="1955006" y="6292826"/>
            <a:ext cx="82800" cy="82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Hexagon 13">
            <a:extLst>
              <a:ext uri="{FF2B5EF4-FFF2-40B4-BE49-F238E27FC236}">
                <a16:creationId xmlns:a16="http://schemas.microsoft.com/office/drawing/2014/main" id="{9A42E45D-CC25-6EF8-1D58-79A3869C85C4}"/>
              </a:ext>
            </a:extLst>
          </p:cNvPr>
          <p:cNvSpPr/>
          <p:nvPr/>
        </p:nvSpPr>
        <p:spPr>
          <a:xfrm rot="16200000">
            <a:off x="442472" y="5406185"/>
            <a:ext cx="410609" cy="353973"/>
          </a:xfrm>
          <a:prstGeom prst="hexagon">
            <a:avLst/>
          </a:prstGeom>
          <a:solidFill>
            <a:srgbClr val="F1CC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3076" name="Picture 4" descr="Soccer Football Player Silhouettes Stock Illustration - Download Image Now  - Soccer, Soccer Ball, Heading The Ball - iStock">
            <a:extLst>
              <a:ext uri="{FF2B5EF4-FFF2-40B4-BE49-F238E27FC236}">
                <a16:creationId xmlns:a16="http://schemas.microsoft.com/office/drawing/2014/main" id="{133DF20B-E4D5-DF9F-63EE-25DC8C09CB37}"/>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23842" t="-814" r="54081" b="67997"/>
          <a:stretch/>
        </p:blipFill>
        <p:spPr bwMode="auto">
          <a:xfrm>
            <a:off x="552646" y="5439171"/>
            <a:ext cx="190260" cy="288000"/>
          </a:xfrm>
          <a:prstGeom prst="rect">
            <a:avLst/>
          </a:prstGeom>
          <a:noFill/>
          <a:extLst>
            <a:ext uri="{909E8E84-426E-40DD-AFC4-6F175D3DCCD1}">
              <a14:hiddenFill xmlns:a14="http://schemas.microsoft.com/office/drawing/2010/main">
                <a:solidFill>
                  <a:srgbClr val="FFFFFF"/>
                </a:solidFill>
              </a14:hiddenFill>
            </a:ext>
          </a:extLst>
        </p:spPr>
      </p:pic>
      <p:sp>
        <p:nvSpPr>
          <p:cNvPr id="19" name="Hexagon 18">
            <a:extLst>
              <a:ext uri="{FF2B5EF4-FFF2-40B4-BE49-F238E27FC236}">
                <a16:creationId xmlns:a16="http://schemas.microsoft.com/office/drawing/2014/main" id="{8553D630-80F7-CCD1-3E5C-46F15DBE7A06}"/>
              </a:ext>
            </a:extLst>
          </p:cNvPr>
          <p:cNvSpPr/>
          <p:nvPr/>
        </p:nvSpPr>
        <p:spPr>
          <a:xfrm rot="16200000">
            <a:off x="442472" y="4200557"/>
            <a:ext cx="410609" cy="353973"/>
          </a:xfrm>
          <a:prstGeom prst="hexagon">
            <a:avLst/>
          </a:prstGeom>
          <a:solidFill>
            <a:srgbClr val="D665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Hexagon 19">
            <a:extLst>
              <a:ext uri="{FF2B5EF4-FFF2-40B4-BE49-F238E27FC236}">
                <a16:creationId xmlns:a16="http://schemas.microsoft.com/office/drawing/2014/main" id="{D6F527B6-5CF1-9467-D3DF-577F7DF56E8D}"/>
              </a:ext>
            </a:extLst>
          </p:cNvPr>
          <p:cNvSpPr/>
          <p:nvPr/>
        </p:nvSpPr>
        <p:spPr>
          <a:xfrm rot="16200000">
            <a:off x="442472" y="2998662"/>
            <a:ext cx="410609" cy="353973"/>
          </a:xfrm>
          <a:prstGeom prst="hexagon">
            <a:avLst/>
          </a:prstGeom>
          <a:solidFill>
            <a:srgbClr val="9227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7" name="Picture 4" descr="Soccer Football Player Silhouettes Stock Illustration - Download Image Now  - Soccer, Soccer Ball, Heading The Ball - iStock">
            <a:extLst>
              <a:ext uri="{FF2B5EF4-FFF2-40B4-BE49-F238E27FC236}">
                <a16:creationId xmlns:a16="http://schemas.microsoft.com/office/drawing/2014/main" id="{AF145873-1BD7-C218-F337-952124ED9E18}"/>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31822" t="67182" r="34250"/>
          <a:stretch/>
        </p:blipFill>
        <p:spPr bwMode="auto">
          <a:xfrm>
            <a:off x="501578" y="4232963"/>
            <a:ext cx="292397" cy="288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Soccer Football Player Silhouettes Stock Illustration - Download Image Now  - Soccer, Soccer Ball, Heading The Ball - iStock">
            <a:extLst>
              <a:ext uri="{FF2B5EF4-FFF2-40B4-BE49-F238E27FC236}">
                <a16:creationId xmlns:a16="http://schemas.microsoft.com/office/drawing/2014/main" id="{6B8B022C-A2CE-EBE8-A2CB-27692CCADC9E}"/>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t="69618" r="71927"/>
          <a:stretch/>
        </p:blipFill>
        <p:spPr bwMode="auto">
          <a:xfrm>
            <a:off x="517113" y="3031648"/>
            <a:ext cx="261326" cy="288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8FAAE722-0577-943E-B78D-82B9BCD8DD91}"/>
              </a:ext>
            </a:extLst>
          </p:cNvPr>
          <p:cNvCxnSpPr>
            <a:cxnSpLocks/>
          </p:cNvCxnSpPr>
          <p:nvPr/>
        </p:nvCxnSpPr>
        <p:spPr>
          <a:xfrm>
            <a:off x="2390775" y="3769179"/>
            <a:ext cx="3362325" cy="0"/>
          </a:xfrm>
          <a:prstGeom prst="line">
            <a:avLst/>
          </a:prstGeom>
          <a:ln>
            <a:solidFill>
              <a:srgbClr val="D9D9D9"/>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C639F6A-0F53-CB10-0A40-D6291A368B28}"/>
              </a:ext>
            </a:extLst>
          </p:cNvPr>
          <p:cNvCxnSpPr>
            <a:cxnSpLocks/>
          </p:cNvCxnSpPr>
          <p:nvPr/>
        </p:nvCxnSpPr>
        <p:spPr>
          <a:xfrm>
            <a:off x="2390775" y="4969329"/>
            <a:ext cx="3362325" cy="0"/>
          </a:xfrm>
          <a:prstGeom prst="line">
            <a:avLst/>
          </a:prstGeom>
          <a:ln>
            <a:solidFill>
              <a:srgbClr val="D9D9D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a:xfrm>
            <a:off x="838200" y="365125"/>
            <a:ext cx="10515600" cy="1325563"/>
          </a:xfrm>
        </p:spPr>
        <p:txBody>
          <a:bodyPr>
            <a:normAutofit/>
          </a:bodyPr>
          <a:lstStyle/>
          <a:p>
            <a:r>
              <a:rPr lang="en-GB" sz="3200" dirty="0"/>
              <a:t>..The </a:t>
            </a:r>
            <a:r>
              <a:rPr lang="en-GB" sz="3200" dirty="0" err="1"/>
              <a:t>xG</a:t>
            </a:r>
            <a:r>
              <a:rPr lang="en-GB" sz="3200" dirty="0"/>
              <a:t> Model also provides insights on what players are most creative and who </a:t>
            </a:r>
            <a:r>
              <a:rPr lang="en-GB" dirty="0"/>
              <a:t>often </a:t>
            </a:r>
            <a:r>
              <a:rPr lang="en-GB" sz="3200" dirty="0"/>
              <a:t>feels ‘lucky’..</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8</a:t>
            </a:fld>
            <a:endParaRPr lang="nl-NL"/>
          </a:p>
        </p:txBody>
      </p:sp>
      <p:cxnSp>
        <p:nvCxnSpPr>
          <p:cNvPr id="2" name="Rechte verbindingslijn 7">
            <a:extLst>
              <a:ext uri="{FF2B5EF4-FFF2-40B4-BE49-F238E27FC236}">
                <a16:creationId xmlns:a16="http://schemas.microsoft.com/office/drawing/2014/main" id="{B7AB49B2-FE20-6C48-B5AF-F2B32662F5EC}"/>
              </a:ext>
            </a:extLst>
          </p:cNvPr>
          <p:cNvCxnSpPr>
            <a:cxnSpLocks/>
          </p:cNvCxnSpPr>
          <p:nvPr/>
        </p:nvCxnSpPr>
        <p:spPr>
          <a:xfrm>
            <a:off x="8382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Tekstvak 13">
            <a:extLst>
              <a:ext uri="{FF2B5EF4-FFF2-40B4-BE49-F238E27FC236}">
                <a16:creationId xmlns:a16="http://schemas.microsoft.com/office/drawing/2014/main" id="{C745BCDE-63CB-EE70-AA14-2AEDE2F49050}"/>
              </a:ext>
            </a:extLst>
          </p:cNvPr>
          <p:cNvSpPr txBox="1"/>
          <p:nvPr/>
        </p:nvSpPr>
        <p:spPr>
          <a:xfrm>
            <a:off x="8382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Best long-range shooters (relative value) </a:t>
            </a:r>
          </a:p>
        </p:txBody>
      </p:sp>
      <p:graphicFrame>
        <p:nvGraphicFramePr>
          <p:cNvPr id="4" name="Chart 3">
            <a:extLst>
              <a:ext uri="{FF2B5EF4-FFF2-40B4-BE49-F238E27FC236}">
                <a16:creationId xmlns:a16="http://schemas.microsoft.com/office/drawing/2014/main" id="{1BDF5F6D-5434-71C0-1D14-3E646111FCDB}"/>
              </a:ext>
            </a:extLst>
          </p:cNvPr>
          <p:cNvGraphicFramePr/>
          <p:nvPr>
            <p:extLst>
              <p:ext uri="{D42A27DB-BD31-4B8C-83A1-F6EECF244321}">
                <p14:modId xmlns:p14="http://schemas.microsoft.com/office/powerpoint/2010/main" val="1183960662"/>
              </p:ext>
            </p:extLst>
          </p:nvPr>
        </p:nvGraphicFramePr>
        <p:xfrm>
          <a:off x="838200" y="2216963"/>
          <a:ext cx="5112000" cy="396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Rechte verbindingslijn 7">
            <a:extLst>
              <a:ext uri="{FF2B5EF4-FFF2-40B4-BE49-F238E27FC236}">
                <a16:creationId xmlns:a16="http://schemas.microsoft.com/office/drawing/2014/main" id="{A2804220-9EE7-73CE-E7ED-89B35B9AA3E5}"/>
              </a:ext>
            </a:extLst>
          </p:cNvPr>
          <p:cNvCxnSpPr>
            <a:cxnSpLocks/>
          </p:cNvCxnSpPr>
          <p:nvPr/>
        </p:nvCxnSpPr>
        <p:spPr>
          <a:xfrm>
            <a:off x="6241800" y="2165294"/>
            <a:ext cx="5112000" cy="0"/>
          </a:xfrm>
          <a:prstGeom prst="line">
            <a:avLst/>
          </a:prstGeom>
          <a:ln w="28575">
            <a:gradFill flip="none" rotWithShape="1">
              <a:gsLst>
                <a:gs pos="100000">
                  <a:schemeClr val="bg1">
                    <a:alpha val="0"/>
                  </a:schemeClr>
                </a:gs>
                <a:gs pos="18000">
                  <a:srgbClr val="EA999F"/>
                </a:gs>
                <a:gs pos="80000">
                  <a:srgbClr val="AE8FDD"/>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kstvak 13">
            <a:extLst>
              <a:ext uri="{FF2B5EF4-FFF2-40B4-BE49-F238E27FC236}">
                <a16:creationId xmlns:a16="http://schemas.microsoft.com/office/drawing/2014/main" id="{1C4A7C7D-F1BD-7912-6FC3-FB4F60FF887F}"/>
              </a:ext>
            </a:extLst>
          </p:cNvPr>
          <p:cNvSpPr txBox="1"/>
          <p:nvPr/>
        </p:nvSpPr>
        <p:spPr>
          <a:xfrm>
            <a:off x="6241800" y="1825625"/>
            <a:ext cx="5112000" cy="288000"/>
          </a:xfrm>
          <a:prstGeom prst="rect">
            <a:avLst/>
          </a:prstGeom>
          <a:noFill/>
        </p:spPr>
        <p:txBody>
          <a:bodyPr wrap="square" lIns="0" tIns="0" rIns="72000" bIns="0" rtlCol="0" anchor="b">
            <a:noAutofit/>
          </a:bodyPr>
          <a:lstStyle/>
          <a:p>
            <a:r>
              <a:rPr lang="nl-NL" sz="1600" b="1" dirty="0">
                <a:solidFill>
                  <a:srgbClr val="EA999F"/>
                </a:solidFill>
                <a:latin typeface="KairosSansW06-CondMedium" panose="020B0606030702000204" pitchFamily="34" charset="0"/>
              </a:rPr>
              <a:t>Most dangerous passers </a:t>
            </a:r>
          </a:p>
        </p:txBody>
      </p:sp>
      <p:graphicFrame>
        <p:nvGraphicFramePr>
          <p:cNvPr id="10" name="Chart 9">
            <a:extLst>
              <a:ext uri="{FF2B5EF4-FFF2-40B4-BE49-F238E27FC236}">
                <a16:creationId xmlns:a16="http://schemas.microsoft.com/office/drawing/2014/main" id="{5CB1A4EA-E72B-EA93-DED5-AF823B96AA40}"/>
              </a:ext>
            </a:extLst>
          </p:cNvPr>
          <p:cNvGraphicFramePr/>
          <p:nvPr>
            <p:extLst>
              <p:ext uri="{D42A27DB-BD31-4B8C-83A1-F6EECF244321}">
                <p14:modId xmlns:p14="http://schemas.microsoft.com/office/powerpoint/2010/main" val="1372303008"/>
              </p:ext>
            </p:extLst>
          </p:nvPr>
        </p:nvGraphicFramePr>
        <p:xfrm>
          <a:off x="6241800" y="2216963"/>
          <a:ext cx="5112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281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36756-0B7E-9DA7-5F80-3E94E159EC6A}"/>
              </a:ext>
            </a:extLst>
          </p:cNvPr>
          <p:cNvSpPr>
            <a:spLocks noGrp="1"/>
          </p:cNvSpPr>
          <p:nvPr>
            <p:ph type="title"/>
          </p:nvPr>
        </p:nvSpPr>
        <p:spPr>
          <a:xfrm>
            <a:off x="838200" y="365125"/>
            <a:ext cx="10515600" cy="1325563"/>
          </a:xfrm>
        </p:spPr>
        <p:txBody>
          <a:bodyPr>
            <a:normAutofit/>
          </a:bodyPr>
          <a:lstStyle/>
          <a:p>
            <a:r>
              <a:rPr lang="en-GB" sz="3200" dirty="0"/>
              <a:t>..Our Model performs well, but could be improved through the </a:t>
            </a:r>
            <a:r>
              <a:rPr lang="en-GB" dirty="0"/>
              <a:t>use of </a:t>
            </a:r>
            <a:r>
              <a:rPr lang="en-GB" sz="3200" dirty="0"/>
              <a:t>more algorithms and more data points</a:t>
            </a:r>
            <a:endParaRPr lang="en-NL" sz="3200" dirty="0"/>
          </a:p>
        </p:txBody>
      </p:sp>
      <p:sp>
        <p:nvSpPr>
          <p:cNvPr id="5" name="Slide Number Placeholder 4">
            <a:extLst>
              <a:ext uri="{FF2B5EF4-FFF2-40B4-BE49-F238E27FC236}">
                <a16:creationId xmlns:a16="http://schemas.microsoft.com/office/drawing/2014/main" id="{860C3859-7324-9B3B-F7BE-719084D8D3D6}"/>
              </a:ext>
            </a:extLst>
          </p:cNvPr>
          <p:cNvSpPr>
            <a:spLocks noGrp="1"/>
          </p:cNvSpPr>
          <p:nvPr>
            <p:ph type="sldNum" sz="quarter" idx="12"/>
          </p:nvPr>
        </p:nvSpPr>
        <p:spPr/>
        <p:txBody>
          <a:bodyPr/>
          <a:lstStyle/>
          <a:p>
            <a:fld id="{EA0C7B6D-AFF2-412C-8E8A-4B706D19194E}" type="slidenum">
              <a:rPr lang="nl-NL" smtClean="0"/>
              <a:t>9</a:t>
            </a:fld>
            <a:endParaRPr lang="nl-NL"/>
          </a:p>
        </p:txBody>
      </p:sp>
      <p:sp>
        <p:nvSpPr>
          <p:cNvPr id="7" name="Content Placeholder 6">
            <a:extLst>
              <a:ext uri="{FF2B5EF4-FFF2-40B4-BE49-F238E27FC236}">
                <a16:creationId xmlns:a16="http://schemas.microsoft.com/office/drawing/2014/main" id="{C9D41DE7-6163-4590-79A5-F7055DA92D66}"/>
              </a:ext>
            </a:extLst>
          </p:cNvPr>
          <p:cNvSpPr txBox="1">
            <a:spLocks/>
          </p:cNvSpPr>
          <p:nvPr/>
        </p:nvSpPr>
        <p:spPr>
          <a:xfrm>
            <a:off x="838200" y="2273994"/>
            <a:ext cx="10515600" cy="86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Experimenting with different algorithms, such as Gradient Boosters with diverse hyperparameters, can provide alternative perspectives on the data and potentially uncover nuances in the </a:t>
            </a:r>
            <a:r>
              <a:rPr lang="en-US" sz="1400" dirty="0" err="1"/>
              <a:t>xG</a:t>
            </a:r>
            <a:r>
              <a:rPr lang="en-US" sz="1400" dirty="0"/>
              <a:t> predictions. This exploration could help validate the model's current output and contribute to its robustness by confirming consistent results across different algorithmic approaches</a:t>
            </a:r>
          </a:p>
        </p:txBody>
      </p:sp>
      <p:sp>
        <p:nvSpPr>
          <p:cNvPr id="19" name="Hexagon 18">
            <a:extLst>
              <a:ext uri="{FF2B5EF4-FFF2-40B4-BE49-F238E27FC236}">
                <a16:creationId xmlns:a16="http://schemas.microsoft.com/office/drawing/2014/main" id="{5EB4857D-4FC3-CE52-1C5F-FF4C07962437}"/>
              </a:ext>
            </a:extLst>
          </p:cNvPr>
          <p:cNvSpPr/>
          <p:nvPr/>
        </p:nvSpPr>
        <p:spPr>
          <a:xfrm rot="16200000">
            <a:off x="381512" y="1792638"/>
            <a:ext cx="410609" cy="353973"/>
          </a:xfrm>
          <a:prstGeom prst="hexagon">
            <a:avLst/>
          </a:prstGeom>
          <a:solidFill>
            <a:srgbClr val="9227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3">
            <a:extLst>
              <a:ext uri="{FF2B5EF4-FFF2-40B4-BE49-F238E27FC236}">
                <a16:creationId xmlns:a16="http://schemas.microsoft.com/office/drawing/2014/main" id="{FC3EEE2C-4790-4EBF-7772-06574A6C6206}"/>
              </a:ext>
            </a:extLst>
          </p:cNvPr>
          <p:cNvSpPr txBox="1"/>
          <p:nvPr/>
        </p:nvSpPr>
        <p:spPr>
          <a:xfrm>
            <a:off x="838200" y="1764320"/>
            <a:ext cx="5112000" cy="410400"/>
          </a:xfrm>
          <a:prstGeom prst="rect">
            <a:avLst/>
          </a:prstGeom>
          <a:noFill/>
        </p:spPr>
        <p:txBody>
          <a:bodyPr wrap="square" lIns="0" tIns="0" rIns="72000" bIns="0" rtlCol="0" anchor="ctr">
            <a:noAutofit/>
          </a:bodyPr>
          <a:lstStyle/>
          <a:p>
            <a:r>
              <a:rPr lang="nl-NL" sz="1600" b="1" dirty="0">
                <a:solidFill>
                  <a:srgbClr val="92278F"/>
                </a:solidFill>
                <a:latin typeface="Raleway" pitchFamily="2" charset="0"/>
              </a:rPr>
              <a:t>Algorithmic Exploration</a:t>
            </a:r>
          </a:p>
        </p:txBody>
      </p:sp>
      <p:sp>
        <p:nvSpPr>
          <p:cNvPr id="21" name="Content Placeholder 6">
            <a:extLst>
              <a:ext uri="{FF2B5EF4-FFF2-40B4-BE49-F238E27FC236}">
                <a16:creationId xmlns:a16="http://schemas.microsoft.com/office/drawing/2014/main" id="{9FC2B550-2241-C651-1749-E005BAA513F6}"/>
              </a:ext>
            </a:extLst>
          </p:cNvPr>
          <p:cNvSpPr txBox="1">
            <a:spLocks/>
          </p:cNvSpPr>
          <p:nvPr/>
        </p:nvSpPr>
        <p:spPr>
          <a:xfrm>
            <a:off x="838200" y="3746733"/>
            <a:ext cx="10515600" cy="864000"/>
          </a:xfrm>
          <a:prstGeom prst="rect">
            <a:avLst/>
          </a:prstGeom>
          <a:ln>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Augmenting the model with richer features, such as defensive team information (number of defenders, defensive pressure, player's time/space for shooting), can enhance prediction accuracy. Quantitative answers to these defensive-related questions could introduce nuanced contextual insights, potentially leading to more precise </a:t>
            </a:r>
            <a:r>
              <a:rPr lang="en-US" sz="1400" dirty="0" err="1"/>
              <a:t>xG</a:t>
            </a:r>
            <a:r>
              <a:rPr lang="en-US" sz="1400" dirty="0"/>
              <a:t> estimations and a better understanding of how defensive factors influence goal-scoring probabilities</a:t>
            </a:r>
          </a:p>
        </p:txBody>
      </p:sp>
      <p:sp>
        <p:nvSpPr>
          <p:cNvPr id="22" name="Content Placeholder 6">
            <a:extLst>
              <a:ext uri="{FF2B5EF4-FFF2-40B4-BE49-F238E27FC236}">
                <a16:creationId xmlns:a16="http://schemas.microsoft.com/office/drawing/2014/main" id="{454BE3DE-42BD-BB39-B053-F639A51AAB90}"/>
              </a:ext>
            </a:extLst>
          </p:cNvPr>
          <p:cNvSpPr txBox="1">
            <a:spLocks/>
          </p:cNvSpPr>
          <p:nvPr/>
        </p:nvSpPr>
        <p:spPr>
          <a:xfrm>
            <a:off x="838200" y="5219470"/>
            <a:ext cx="10515600" cy="864000"/>
          </a:xfrm>
          <a:prstGeom prst="rect">
            <a:avLst/>
          </a:prstGeom>
          <a:ln>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While the model benefits from the existing 17-shot location categories, incorporating precise x and y coordinates of player positions during shots could elevate predictive accuracy. This finer granularity could enable the model to capture spatial intricacies and provide more nuanced predictions based on exact player positioning, ultimately refining its ability to predict goal-scoring probabilities with greater precision</a:t>
            </a:r>
            <a:endParaRPr lang="en-NL" sz="1400" dirty="0"/>
          </a:p>
        </p:txBody>
      </p:sp>
      <p:sp>
        <p:nvSpPr>
          <p:cNvPr id="27" name="Hexagon 26">
            <a:extLst>
              <a:ext uri="{FF2B5EF4-FFF2-40B4-BE49-F238E27FC236}">
                <a16:creationId xmlns:a16="http://schemas.microsoft.com/office/drawing/2014/main" id="{FA37A260-7668-D771-E6C1-A39D6DDC60C4}"/>
              </a:ext>
            </a:extLst>
          </p:cNvPr>
          <p:cNvSpPr/>
          <p:nvPr/>
        </p:nvSpPr>
        <p:spPr>
          <a:xfrm rot="16200000">
            <a:off x="381512" y="3265377"/>
            <a:ext cx="410609" cy="353973"/>
          </a:xfrm>
          <a:prstGeom prst="hexag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ekstvak 13">
            <a:extLst>
              <a:ext uri="{FF2B5EF4-FFF2-40B4-BE49-F238E27FC236}">
                <a16:creationId xmlns:a16="http://schemas.microsoft.com/office/drawing/2014/main" id="{016879A7-1D6F-961D-60E0-757DB44DDE49}"/>
              </a:ext>
            </a:extLst>
          </p:cNvPr>
          <p:cNvSpPr txBox="1"/>
          <p:nvPr/>
        </p:nvSpPr>
        <p:spPr>
          <a:xfrm>
            <a:off x="838200" y="3237059"/>
            <a:ext cx="5112000" cy="410400"/>
          </a:xfrm>
          <a:prstGeom prst="rect">
            <a:avLst/>
          </a:prstGeom>
          <a:noFill/>
        </p:spPr>
        <p:txBody>
          <a:bodyPr wrap="square" lIns="0" tIns="0" rIns="72000" bIns="0" rtlCol="0" anchor="ctr">
            <a:noAutofit/>
          </a:bodyPr>
          <a:lstStyle/>
          <a:p>
            <a:r>
              <a:rPr lang="nl-NL" sz="1600" b="1" dirty="0">
                <a:solidFill>
                  <a:schemeClr val="accent1">
                    <a:lumMod val="60000"/>
                    <a:lumOff val="40000"/>
                  </a:schemeClr>
                </a:solidFill>
                <a:latin typeface="Raleway" pitchFamily="2" charset="0"/>
              </a:rPr>
              <a:t>Incorporating Additional Data</a:t>
            </a:r>
          </a:p>
        </p:txBody>
      </p:sp>
      <p:sp>
        <p:nvSpPr>
          <p:cNvPr id="30" name="Hexagon 29">
            <a:extLst>
              <a:ext uri="{FF2B5EF4-FFF2-40B4-BE49-F238E27FC236}">
                <a16:creationId xmlns:a16="http://schemas.microsoft.com/office/drawing/2014/main" id="{824046D7-ED49-8F3E-AF63-C2399702D92E}"/>
              </a:ext>
            </a:extLst>
          </p:cNvPr>
          <p:cNvSpPr/>
          <p:nvPr/>
        </p:nvSpPr>
        <p:spPr>
          <a:xfrm rot="16200000">
            <a:off x="381512" y="4738116"/>
            <a:ext cx="410609" cy="353973"/>
          </a:xfrm>
          <a:prstGeom prst="hexagon">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ekstvak 13">
            <a:extLst>
              <a:ext uri="{FF2B5EF4-FFF2-40B4-BE49-F238E27FC236}">
                <a16:creationId xmlns:a16="http://schemas.microsoft.com/office/drawing/2014/main" id="{CF5EDC8E-E854-545C-2A9B-8E6FD952225F}"/>
              </a:ext>
            </a:extLst>
          </p:cNvPr>
          <p:cNvSpPr txBox="1"/>
          <p:nvPr/>
        </p:nvSpPr>
        <p:spPr>
          <a:xfrm>
            <a:off x="838200" y="4709798"/>
            <a:ext cx="5112000" cy="410400"/>
          </a:xfrm>
          <a:prstGeom prst="rect">
            <a:avLst/>
          </a:prstGeom>
          <a:noFill/>
        </p:spPr>
        <p:txBody>
          <a:bodyPr wrap="square" lIns="0" tIns="0" rIns="72000" bIns="0" rtlCol="0" anchor="ctr">
            <a:noAutofit/>
          </a:bodyPr>
          <a:lstStyle/>
          <a:p>
            <a:r>
              <a:rPr lang="nl-NL" sz="1600" b="1" dirty="0">
                <a:solidFill>
                  <a:schemeClr val="accent1">
                    <a:lumMod val="20000"/>
                    <a:lumOff val="80000"/>
                  </a:schemeClr>
                </a:solidFill>
                <a:latin typeface="Raleway" pitchFamily="2" charset="0"/>
              </a:rPr>
              <a:t>Fine-grained Shot Location</a:t>
            </a:r>
          </a:p>
        </p:txBody>
      </p:sp>
      <p:sp>
        <p:nvSpPr>
          <p:cNvPr id="32" name="Tekstvak 13">
            <a:extLst>
              <a:ext uri="{FF2B5EF4-FFF2-40B4-BE49-F238E27FC236}">
                <a16:creationId xmlns:a16="http://schemas.microsoft.com/office/drawing/2014/main" id="{31C89627-3C4B-B248-4E83-5F3E1EE7C326}"/>
              </a:ext>
            </a:extLst>
          </p:cNvPr>
          <p:cNvSpPr txBox="1"/>
          <p:nvPr/>
        </p:nvSpPr>
        <p:spPr>
          <a:xfrm>
            <a:off x="466166" y="1764424"/>
            <a:ext cx="241300" cy="410400"/>
          </a:xfrm>
          <a:prstGeom prst="rect">
            <a:avLst/>
          </a:prstGeom>
          <a:noFill/>
        </p:spPr>
        <p:txBody>
          <a:bodyPr wrap="square" lIns="0" tIns="0" rIns="0" bIns="0" rtlCol="0" anchor="ctr">
            <a:noAutofit/>
          </a:bodyPr>
          <a:lstStyle/>
          <a:p>
            <a:pPr algn="ctr"/>
            <a:r>
              <a:rPr lang="nl-NL" sz="1600" b="1" dirty="0">
                <a:solidFill>
                  <a:schemeClr val="bg1"/>
                </a:solidFill>
                <a:latin typeface="Raleway" pitchFamily="2" charset="0"/>
              </a:rPr>
              <a:t>1</a:t>
            </a:r>
          </a:p>
        </p:txBody>
      </p:sp>
      <p:sp>
        <p:nvSpPr>
          <p:cNvPr id="33" name="Tekstvak 13">
            <a:extLst>
              <a:ext uri="{FF2B5EF4-FFF2-40B4-BE49-F238E27FC236}">
                <a16:creationId xmlns:a16="http://schemas.microsoft.com/office/drawing/2014/main" id="{6E454F41-CF56-71AF-0E4C-2B9379003857}"/>
              </a:ext>
            </a:extLst>
          </p:cNvPr>
          <p:cNvSpPr txBox="1"/>
          <p:nvPr/>
        </p:nvSpPr>
        <p:spPr>
          <a:xfrm>
            <a:off x="466166" y="3237268"/>
            <a:ext cx="241300" cy="410400"/>
          </a:xfrm>
          <a:prstGeom prst="rect">
            <a:avLst/>
          </a:prstGeom>
          <a:noFill/>
        </p:spPr>
        <p:txBody>
          <a:bodyPr wrap="square" lIns="0" tIns="0" rIns="0" bIns="0" rtlCol="0" anchor="ctr">
            <a:noAutofit/>
          </a:bodyPr>
          <a:lstStyle/>
          <a:p>
            <a:pPr algn="ctr"/>
            <a:r>
              <a:rPr lang="nl-NL" sz="1600" b="1" dirty="0">
                <a:solidFill>
                  <a:schemeClr val="bg1"/>
                </a:solidFill>
                <a:latin typeface="Raleway" pitchFamily="2" charset="0"/>
              </a:rPr>
              <a:t>2</a:t>
            </a:r>
          </a:p>
        </p:txBody>
      </p:sp>
      <p:sp>
        <p:nvSpPr>
          <p:cNvPr id="34" name="Tekstvak 13">
            <a:extLst>
              <a:ext uri="{FF2B5EF4-FFF2-40B4-BE49-F238E27FC236}">
                <a16:creationId xmlns:a16="http://schemas.microsoft.com/office/drawing/2014/main" id="{15A598E0-9096-049A-D252-B20F3A36630A}"/>
              </a:ext>
            </a:extLst>
          </p:cNvPr>
          <p:cNvSpPr txBox="1"/>
          <p:nvPr/>
        </p:nvSpPr>
        <p:spPr>
          <a:xfrm>
            <a:off x="466166" y="4710007"/>
            <a:ext cx="241300" cy="410400"/>
          </a:xfrm>
          <a:prstGeom prst="rect">
            <a:avLst/>
          </a:prstGeom>
          <a:noFill/>
        </p:spPr>
        <p:txBody>
          <a:bodyPr wrap="square" lIns="0" tIns="0" rIns="0" bIns="0" rtlCol="0" anchor="ctr">
            <a:noAutofit/>
          </a:bodyPr>
          <a:lstStyle/>
          <a:p>
            <a:pPr algn="ctr"/>
            <a:r>
              <a:rPr lang="nl-NL" sz="1600" b="1" dirty="0">
                <a:solidFill>
                  <a:schemeClr val="bg1"/>
                </a:solidFill>
                <a:latin typeface="Raleway" pitchFamily="2" charset="0"/>
              </a:rPr>
              <a:t>3</a:t>
            </a:r>
          </a:p>
        </p:txBody>
      </p:sp>
    </p:spTree>
    <p:extLst>
      <p:ext uri="{BB962C8B-B14F-4D97-AF65-F5344CB8AC3E}">
        <p14:creationId xmlns:p14="http://schemas.microsoft.com/office/powerpoint/2010/main" val="79574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TOCSHAPE" val="AA"/>
</p:tagLst>
</file>

<file path=ppt/tags/tag10.xml><?xml version="1.0" encoding="utf-8"?>
<p:tagLst xmlns:a="http://schemas.openxmlformats.org/drawingml/2006/main" xmlns:r="http://schemas.openxmlformats.org/officeDocument/2006/relationships" xmlns:p="http://schemas.openxmlformats.org/presentationml/2006/main">
  <p:tag name="TOCSHAPE" val="398"/>
  <p:tag name="SLIDEINDEX" val="398"/>
</p:tagLst>
</file>

<file path=ppt/tags/tag11.xml><?xml version="1.0" encoding="utf-8"?>
<p:tagLst xmlns:a="http://schemas.openxmlformats.org/drawingml/2006/main" xmlns:r="http://schemas.openxmlformats.org/officeDocument/2006/relationships" xmlns:p="http://schemas.openxmlformats.org/presentationml/2006/main">
  <p:tag name="TOCSHAPE" val="400"/>
  <p:tag name="SLIDEINDEX" val="400"/>
</p:tagLst>
</file>

<file path=ppt/tags/tag12.xml><?xml version="1.0" encoding="utf-8"?>
<p:tagLst xmlns:a="http://schemas.openxmlformats.org/drawingml/2006/main" xmlns:r="http://schemas.openxmlformats.org/officeDocument/2006/relationships" xmlns:p="http://schemas.openxmlformats.org/presentationml/2006/main">
  <p:tag name="TOCSHAPE" val="402"/>
  <p:tag name="SLIDEINDEX" val="402"/>
</p:tagLst>
</file>

<file path=ppt/tags/tag2.xml><?xml version="1.0" encoding="utf-8"?>
<p:tagLst xmlns:a="http://schemas.openxmlformats.org/drawingml/2006/main" xmlns:r="http://schemas.openxmlformats.org/officeDocument/2006/relationships" xmlns:p="http://schemas.openxmlformats.org/presentationml/2006/main">
  <p:tag name="TOCSHAPE" val="AA"/>
</p:tagLst>
</file>

<file path=ppt/tags/tag3.xml><?xml version="1.0" encoding="utf-8"?>
<p:tagLst xmlns:a="http://schemas.openxmlformats.org/drawingml/2006/main" xmlns:r="http://schemas.openxmlformats.org/officeDocument/2006/relationships" xmlns:p="http://schemas.openxmlformats.org/presentationml/2006/main">
  <p:tag name="TOCSHAPE" val="AA"/>
</p:tagLst>
</file>

<file path=ppt/tags/tag4.xml><?xml version="1.0" encoding="utf-8"?>
<p:tagLst xmlns:a="http://schemas.openxmlformats.org/drawingml/2006/main" xmlns:r="http://schemas.openxmlformats.org/officeDocument/2006/relationships" xmlns:p="http://schemas.openxmlformats.org/presentationml/2006/main">
  <p:tag name="TOCSHAPE" val="AA"/>
</p:tagLst>
</file>

<file path=ppt/tags/tag5.xml><?xml version="1.0" encoding="utf-8"?>
<p:tagLst xmlns:a="http://schemas.openxmlformats.org/drawingml/2006/main" xmlns:r="http://schemas.openxmlformats.org/officeDocument/2006/relationships" xmlns:p="http://schemas.openxmlformats.org/presentationml/2006/main">
  <p:tag name="TOCSHAPE" val="AA"/>
</p:tagLst>
</file>

<file path=ppt/tags/tag6.xml><?xml version="1.0" encoding="utf-8"?>
<p:tagLst xmlns:a="http://schemas.openxmlformats.org/drawingml/2006/main" xmlns:r="http://schemas.openxmlformats.org/officeDocument/2006/relationships" xmlns:p="http://schemas.openxmlformats.org/presentationml/2006/main">
  <p:tag name="TOCSHAPE" val="AA"/>
</p:tagLst>
</file>

<file path=ppt/tags/tag7.xml><?xml version="1.0" encoding="utf-8"?>
<p:tagLst xmlns:a="http://schemas.openxmlformats.org/drawingml/2006/main" xmlns:r="http://schemas.openxmlformats.org/officeDocument/2006/relationships" xmlns:p="http://schemas.openxmlformats.org/presentationml/2006/main">
  <p:tag name="TOCSHAPE" val="AA"/>
</p:tagLst>
</file>

<file path=ppt/tags/tag8.xml><?xml version="1.0" encoding="utf-8"?>
<p:tagLst xmlns:a="http://schemas.openxmlformats.org/drawingml/2006/main" xmlns:r="http://schemas.openxmlformats.org/officeDocument/2006/relationships" xmlns:p="http://schemas.openxmlformats.org/presentationml/2006/main">
  <p:tag name="TOCSHAPE" val="AA"/>
</p:tagLst>
</file>

<file path=ppt/tags/tag9.xml><?xml version="1.0" encoding="utf-8"?>
<p:tagLst xmlns:a="http://schemas.openxmlformats.org/drawingml/2006/main" xmlns:r="http://schemas.openxmlformats.org/officeDocument/2006/relationships" xmlns:p="http://schemas.openxmlformats.org/presentationml/2006/main">
  <p:tag name="TOCSHAPE" val="2147470601"/>
  <p:tag name="SLIDEINDEX" val="2147470601"/>
</p:tagLst>
</file>

<file path=ppt/theme/theme1.xml><?xml version="1.0" encoding="utf-8"?>
<a:theme xmlns:a="http://schemas.openxmlformats.org/drawingml/2006/main" name="Kantoorthema">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Widescreen</PresentationFormat>
  <Paragraphs>65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KairosSansW06-CondMedium</vt:lpstr>
      <vt:lpstr>Raleway</vt:lpstr>
      <vt:lpstr>Söhne</vt:lpstr>
      <vt:lpstr>Wingdings</vt:lpstr>
      <vt:lpstr>Kantoorthema</vt:lpstr>
      <vt:lpstr>PowerPoint Presentation</vt:lpstr>
      <vt:lpstr>Contents</vt:lpstr>
      <vt:lpstr>Developing my own Expected Goals (xG) model and finding the most prolific player was this project’s objective..</vt:lpstr>
      <vt:lpstr>..As the journey is more important than the destination, we review the steps taken to establish an xG Model..</vt:lpstr>
      <vt:lpstr>..The results of our xG Model to find out the most prolific player are not surprising and confirm the Model’s validity..</vt:lpstr>
      <vt:lpstr>..Looking more into the specifics, we can clearly see what players are extremely efficient and are overperforming..</vt:lpstr>
      <vt:lpstr>..The Model also allows us to see what specialists there are and how this holds to 4 of the best finishers..</vt:lpstr>
      <vt:lpstr>..The xG Model also provides insights on what players are most creative and who often feels ‘lucky’..</vt:lpstr>
      <vt:lpstr>..Our Model performs well, but could be improved through the use of more algorithms and more data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Plusport voor [fictief bedrijf]</dc:title>
  <dc:creator>Megan Tool</dc:creator>
  <cp:lastModifiedBy>Menno Branger</cp:lastModifiedBy>
  <cp:revision>21</cp:revision>
  <dcterms:created xsi:type="dcterms:W3CDTF">2023-08-03T08:47:44Z</dcterms:created>
  <dcterms:modified xsi:type="dcterms:W3CDTF">2023-09-01T14:49:30Z</dcterms:modified>
</cp:coreProperties>
</file>