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97993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497" autoAdjust="0"/>
    <p:restoredTop sz="93899" autoAdjust="0"/>
  </p:normalViewPr>
  <p:slideViewPr>
    <p:cSldViewPr snapToGrid="0">
      <p:cViewPr>
        <p:scale>
          <a:sx n="66" d="100"/>
          <a:sy n="66" d="100"/>
        </p:scale>
        <p:origin x="1476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29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4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9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08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6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4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1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04/09/2025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C96CB4-C475-92BF-8742-8B8CAC085DEB}"/>
              </a:ext>
            </a:extLst>
          </p:cNvPr>
          <p:cNvSpPr/>
          <p:nvPr/>
        </p:nvSpPr>
        <p:spPr>
          <a:xfrm>
            <a:off x="1385336" y="5950063"/>
            <a:ext cx="10868703" cy="748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41" y="9059139"/>
            <a:ext cx="1017031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3653E-9181-C6BC-18F9-9A5082B37DF5}"/>
              </a:ext>
            </a:extLst>
          </p:cNvPr>
          <p:cNvSpPr/>
          <p:nvPr/>
        </p:nvSpPr>
        <p:spPr>
          <a:xfrm>
            <a:off x="1385330" y="4742851"/>
            <a:ext cx="5554041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DB57E1-82B4-ACD9-E16F-508C9CF4ECC3}"/>
              </a:ext>
            </a:extLst>
          </p:cNvPr>
          <p:cNvSpPr/>
          <p:nvPr/>
        </p:nvSpPr>
        <p:spPr>
          <a:xfrm>
            <a:off x="1385330" y="382098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5CE72-6F2A-9DF3-C18B-667FE8F7DCD7}"/>
              </a:ext>
            </a:extLst>
          </p:cNvPr>
          <p:cNvSpPr/>
          <p:nvPr/>
        </p:nvSpPr>
        <p:spPr>
          <a:xfrm>
            <a:off x="1380266" y="288403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30" y="6434033"/>
            <a:ext cx="1047430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22" y="6370260"/>
            <a:ext cx="896618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645067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784049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17" y="9201585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13" y="10514309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3" y="1132213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4049430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>
            <a:cxnSpLocks/>
          </p:cNvCxnSpPr>
          <p:nvPr/>
        </p:nvCxnSpPr>
        <p:spPr>
          <a:xfrm>
            <a:off x="7966094" y="4522302"/>
            <a:ext cx="0" cy="194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>
            <a:cxnSpLocks/>
          </p:cNvCxnSpPr>
          <p:nvPr/>
        </p:nvCxnSpPr>
        <p:spPr>
          <a:xfrm>
            <a:off x="6881735" y="6705941"/>
            <a:ext cx="0" cy="11345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>
            <a:cxnSpLocks/>
          </p:cNvCxnSpPr>
          <p:nvPr/>
        </p:nvCxnSpPr>
        <p:spPr>
          <a:xfrm flipH="1">
            <a:off x="5864974" y="8107477"/>
            <a:ext cx="7526" cy="109410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31" y="6061274"/>
            <a:ext cx="1765439" cy="369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71" y="7024748"/>
            <a:ext cx="2896380" cy="45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00" y="8535372"/>
            <a:ext cx="1784841" cy="24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56" y="10017733"/>
            <a:ext cx="2114550" cy="2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41" y="10896944"/>
            <a:ext cx="1854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>
            <a:cxnSpLocks/>
          </p:cNvCxnSpPr>
          <p:nvPr/>
        </p:nvCxnSpPr>
        <p:spPr>
          <a:xfrm flipH="1">
            <a:off x="5864974" y="11569751"/>
            <a:ext cx="7526" cy="529201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50" y="12993096"/>
            <a:ext cx="2115032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190" y="12846991"/>
            <a:ext cx="906462" cy="32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938" y="7772876"/>
            <a:ext cx="934718" cy="28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468067" y="7985846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828085"/>
            <a:ext cx="169609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AND POPULATION-GENOMIC ANALYSES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5872500" y="9463068"/>
            <a:ext cx="0" cy="1060774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>
            <a:cxnSpLocks/>
          </p:cNvCxnSpPr>
          <p:nvPr/>
        </p:nvCxnSpPr>
        <p:spPr>
          <a:xfrm flipH="1">
            <a:off x="7966097" y="8113827"/>
            <a:ext cx="1" cy="24004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64975" y="10794350"/>
            <a:ext cx="0" cy="52778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>
            <a:cxnSpLocks/>
          </p:cNvCxnSpPr>
          <p:nvPr/>
        </p:nvCxnSpPr>
        <p:spPr>
          <a:xfrm>
            <a:off x="7966094" y="10797118"/>
            <a:ext cx="0" cy="129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40" y="12978327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066" y="10514309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>
            <a:off x="8468067" y="10659000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219423"/>
            <a:ext cx="1900874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457750" y="6611015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291" y="11854070"/>
            <a:ext cx="1132680" cy="201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574" y="12520792"/>
            <a:ext cx="1977596" cy="2087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8475156" y="13126248"/>
            <a:ext cx="124259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043" y="10430072"/>
            <a:ext cx="983697" cy="173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1" y="6534588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1619" y="6663857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97" y="4929130"/>
            <a:ext cx="2110247" cy="211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809" y="11389902"/>
            <a:ext cx="1879392" cy="2024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6233997" y="7661831"/>
            <a:ext cx="2078204" cy="11296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5904875" y="1286431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5913769" y="13221623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2176A-63D0-478D-5D0D-BB2E641B0B93}"/>
              </a:ext>
            </a:extLst>
          </p:cNvPr>
          <p:cNvCxnSpPr>
            <a:cxnSpLocks/>
          </p:cNvCxnSpPr>
          <p:nvPr/>
        </p:nvCxnSpPr>
        <p:spPr>
          <a:xfrm>
            <a:off x="5872500" y="5455062"/>
            <a:ext cx="0" cy="990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01E0E-1710-B906-0EB2-D46C40A8EFD9}"/>
              </a:ext>
            </a:extLst>
          </p:cNvPr>
          <p:cNvCxnSpPr/>
          <p:nvPr/>
        </p:nvCxnSpPr>
        <p:spPr>
          <a:xfrm>
            <a:off x="5872500" y="452469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47DDF717-C26C-6B01-9889-03EC8B1D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8" y="4762960"/>
            <a:ext cx="2560437" cy="332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BAM_extractregion.sh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843E-4F5E-64EE-81B3-FE85C1B77F72}"/>
              </a:ext>
            </a:extLst>
          </p:cNvPr>
          <p:cNvCxnSpPr/>
          <p:nvPr/>
        </p:nvCxnSpPr>
        <p:spPr>
          <a:xfrm>
            <a:off x="6881735" y="3557976"/>
            <a:ext cx="0" cy="4499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752839B3-8520-EFC6-7A19-DFD668D7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215951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sample1_1..fq.gz + sample1_2.fq.gz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83854-F6FC-6B97-0972-4D5BCD860C43}"/>
              </a:ext>
            </a:extLst>
          </p:cNvPr>
          <p:cNvCxnSpPr/>
          <p:nvPr/>
        </p:nvCxnSpPr>
        <p:spPr>
          <a:xfrm>
            <a:off x="6881735" y="2637086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3">
            <a:extLst>
              <a:ext uri="{FF2B5EF4-FFF2-40B4-BE49-F238E27FC236}">
                <a16:creationId xmlns:a16="http://schemas.microsoft.com/office/drawing/2014/main" id="{BCEA9C5A-8135-EFED-0F74-326D085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0" y="2898507"/>
            <a:ext cx="3785101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FASTQ_filter_fastp.sh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AA38BE6A-9DF9-011C-D0DF-C6079988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4" y="3806013"/>
            <a:ext cx="3770587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FASTQ2BAM_bwa_HIGHWAY.sh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B103D8AB-7735-6531-9D6C-AF8BC0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6073962"/>
            <a:ext cx="3834703" cy="41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BAM2VCF_bcftools_HIGHWAY.sh</a:t>
            </a:r>
          </a:p>
        </p:txBody>
      </p:sp>
      <p:sp>
        <p:nvSpPr>
          <p:cNvPr id="94" name="Text Box 7">
            <a:extLst>
              <a:ext uri="{FF2B5EF4-FFF2-40B4-BE49-F238E27FC236}">
                <a16:creationId xmlns:a16="http://schemas.microsoft.com/office/drawing/2014/main" id="{A2C4E9CF-F5F9-6BAF-BA2A-8CC055DD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17" y="12111540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74E93-4D97-33EF-33E2-EA62CAD39E18}"/>
              </a:ext>
            </a:extLst>
          </p:cNvPr>
          <p:cNvSpPr txBox="1"/>
          <p:nvPr/>
        </p:nvSpPr>
        <p:spPr>
          <a:xfrm>
            <a:off x="1351248" y="1231719"/>
            <a:ext cx="16960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https://github.com/mennodejong1986/WGS_data_analyses</a:t>
            </a:r>
            <a:endParaRPr lang="LID4096" sz="2800" dirty="0"/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BAC61C32-CCBA-2463-D3D8-0E0A68D7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49" y="9463067"/>
            <a:ext cx="3264064" cy="67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VCF_easySFS.sh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SFS-based analyses</a:t>
            </a: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10C2EF0A-5EDC-7F46-24D4-83F9AD2C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8" y="5950064"/>
            <a:ext cx="3264065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BAM2VCF_plotdepth.inR.txt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BB0948C4-ED09-33FE-9824-33338BD4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218" y="6476395"/>
            <a:ext cx="211432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4C5F147B-B070-D74C-1571-9072278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713" y="7840492"/>
            <a:ext cx="210282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0201C1-92B2-D7CC-0987-7CC1957E2D31}"/>
              </a:ext>
            </a:extLst>
          </p:cNvPr>
          <p:cNvCxnSpPr>
            <a:cxnSpLocks/>
          </p:cNvCxnSpPr>
          <p:nvPr/>
        </p:nvCxnSpPr>
        <p:spPr>
          <a:xfrm flipV="1">
            <a:off x="11852049" y="6611015"/>
            <a:ext cx="81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A06008-DA62-3F4E-2947-47142EDC7570}"/>
              </a:ext>
            </a:extLst>
          </p:cNvPr>
          <p:cNvSpPr/>
          <p:nvPr/>
        </p:nvSpPr>
        <p:spPr>
          <a:xfrm>
            <a:off x="12640807" y="7345020"/>
            <a:ext cx="3264064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CE9FEC-BCA1-8F25-673D-E5F1DEFB43C8}"/>
              </a:ext>
            </a:extLst>
          </p:cNvPr>
          <p:cNvCxnSpPr>
            <a:cxnSpLocks/>
          </p:cNvCxnSpPr>
          <p:nvPr/>
        </p:nvCxnSpPr>
        <p:spPr>
          <a:xfrm>
            <a:off x="11837537" y="7986473"/>
            <a:ext cx="1613526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8" name="Text Box 33">
            <a:extLst>
              <a:ext uri="{FF2B5EF4-FFF2-40B4-BE49-F238E27FC236}">
                <a16:creationId xmlns:a16="http://schemas.microsoft.com/office/drawing/2014/main" id="{AC7F3D0E-D66E-1A26-CFB8-22DE9DD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9" y="7120706"/>
            <a:ext cx="3264063" cy="62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VCF_darwindow.plotinR.txt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62" name="Text Box 33">
            <a:extLst>
              <a:ext uri="{FF2B5EF4-FFF2-40B4-BE49-F238E27FC236}">
                <a16:creationId xmlns:a16="http://schemas.microsoft.com/office/drawing/2014/main" id="{20527BC6-E91C-F927-1235-14AE5B6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50" y="11382405"/>
            <a:ext cx="3242822" cy="102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VCF_calcdist_parallel.sh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1B1D6B-9AFE-7BE2-F0F8-D64B98982169}"/>
              </a:ext>
            </a:extLst>
          </p:cNvPr>
          <p:cNvCxnSpPr>
            <a:cxnSpLocks/>
          </p:cNvCxnSpPr>
          <p:nvPr/>
        </p:nvCxnSpPr>
        <p:spPr>
          <a:xfrm>
            <a:off x="11605869" y="12223777"/>
            <a:ext cx="2069875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Text Box 33">
            <a:extLst>
              <a:ext uri="{FF2B5EF4-FFF2-40B4-BE49-F238E27FC236}">
                <a16:creationId xmlns:a16="http://schemas.microsoft.com/office/drawing/2014/main" id="{4C0B8967-A268-5A01-5E34-8196531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002" y="12533438"/>
            <a:ext cx="3251868" cy="90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SAMBAR.txt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2DE94E-601D-4848-B352-CF2ACD4D873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1853229" y="13125266"/>
            <a:ext cx="1771935" cy="20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9" name="Text Box 1">
            <a:extLst>
              <a:ext uri="{FF2B5EF4-FFF2-40B4-BE49-F238E27FC236}">
                <a16:creationId xmlns:a16="http://schemas.microsoft.com/office/drawing/2014/main" id="{8E6914C9-3D18-BE03-8DEF-15F76669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5162" y="12996548"/>
            <a:ext cx="2129698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genlight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inds2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8">
            <a:extLst>
              <a:ext uri="{FF2B5EF4-FFF2-40B4-BE49-F238E27FC236}">
                <a16:creationId xmlns:a16="http://schemas.microsoft.com/office/drawing/2014/main" id="{BCFA7D9B-5662-DCF4-E07D-3FE46E6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228" y="12838698"/>
            <a:ext cx="1132132" cy="264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importdata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8">
            <a:extLst>
              <a:ext uri="{FF2B5EF4-FFF2-40B4-BE49-F238E27FC236}">
                <a16:creationId xmlns:a16="http://schemas.microsoft.com/office/drawing/2014/main" id="{6EEF6337-010E-B7BE-A7A9-856640AC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335" y="12559664"/>
            <a:ext cx="1132132" cy="49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add2inds2()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9">
            <a:extLst>
              <a:ext uri="{FF2B5EF4-FFF2-40B4-BE49-F238E27FC236}">
                <a16:creationId xmlns:a16="http://schemas.microsoft.com/office/drawing/2014/main" id="{FA426677-583B-98FA-FB59-316D8DA5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8" y="12040704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CC2A3E-88C2-31EC-7053-784C70D02B42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4709783" y="12302186"/>
            <a:ext cx="3619" cy="67614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 Box 19">
            <a:extLst>
              <a:ext uri="{FF2B5EF4-FFF2-40B4-BE49-F238E27FC236}">
                <a16:creationId xmlns:a16="http://schemas.microsoft.com/office/drawing/2014/main" id="{73D4BFCD-E8B8-EC2B-6121-1C12E5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063" y="7840532"/>
            <a:ext cx="2284237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mywindow.20000.he.allsites.roh.txt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0CC327D-37AB-6215-008C-903B6E462978}"/>
              </a:ext>
            </a:extLst>
          </p:cNvPr>
          <p:cNvCxnSpPr>
            <a:cxnSpLocks/>
          </p:cNvCxnSpPr>
          <p:nvPr/>
        </p:nvCxnSpPr>
        <p:spPr>
          <a:xfrm>
            <a:off x="15913769" y="6611015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3D9274-C1D4-11E8-E7FE-23FA3DEB311B}"/>
              </a:ext>
            </a:extLst>
          </p:cNvPr>
          <p:cNvCxnSpPr>
            <a:cxnSpLocks/>
          </p:cNvCxnSpPr>
          <p:nvPr/>
        </p:nvCxnSpPr>
        <p:spPr>
          <a:xfrm>
            <a:off x="1380262" y="5716783"/>
            <a:ext cx="1087376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34">
            <a:extLst>
              <a:ext uri="{FF2B5EF4-FFF2-40B4-BE49-F238E27FC236}">
                <a16:creationId xmlns:a16="http://schemas.microsoft.com/office/drawing/2014/main" id="{54E65B53-CA6E-CE06-C24C-E9560F05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236211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sample2_1.fq.gz + sample2_2.fq.gz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1" name="Text Box 34">
            <a:extLst>
              <a:ext uri="{FF2B5EF4-FFF2-40B4-BE49-F238E27FC236}">
                <a16:creationId xmlns:a16="http://schemas.microsoft.com/office/drawing/2014/main" id="{9AB3F76C-A32B-48B3-1F9C-0FD3F46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310974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sample1.QC.1..fq.gz + sample1.QC_2.fq.gz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0" name="Text Box 34">
            <a:extLst>
              <a:ext uri="{FF2B5EF4-FFF2-40B4-BE49-F238E27FC236}">
                <a16:creationId xmlns:a16="http://schemas.microsoft.com/office/drawing/2014/main" id="{2BD7AFA4-7A4B-FEBE-46E6-4448044F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332720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sample2.QC._1.fq.gz + sample2.QC_2.fq.gz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2" name="Text Box 34">
            <a:extLst>
              <a:ext uri="{FF2B5EF4-FFF2-40B4-BE49-F238E27FC236}">
                <a16:creationId xmlns:a16="http://schemas.microsoft.com/office/drawing/2014/main" id="{CB8FA918-13A7-123B-9789-FAD58F47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694" y="424537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AFC4E9A-CD07-8974-679D-241EDEC0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440" y="4957146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sample1.xchrom.bam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A95374-DBA5-F1E5-F3A2-6373830845D2}"/>
              </a:ext>
            </a:extLst>
          </p:cNvPr>
          <p:cNvSpPr txBox="1"/>
          <p:nvPr/>
        </p:nvSpPr>
        <p:spPr>
          <a:xfrm>
            <a:off x="7966094" y="5697484"/>
            <a:ext cx="44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STARTING POINT WHEN REDOING ANALYSES</a:t>
            </a:r>
            <a:endParaRPr lang="LID4096" sz="12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EA030B-AE6B-420E-9525-A206798B3097}"/>
              </a:ext>
            </a:extLst>
          </p:cNvPr>
          <p:cNvCxnSpPr>
            <a:cxnSpLocks/>
          </p:cNvCxnSpPr>
          <p:nvPr/>
        </p:nvCxnSpPr>
        <p:spPr>
          <a:xfrm>
            <a:off x="15903264" y="801442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 Box 33">
            <a:extLst>
              <a:ext uri="{FF2B5EF4-FFF2-40B4-BE49-F238E27FC236}">
                <a16:creationId xmlns:a16="http://schemas.microsoft.com/office/drawing/2014/main" id="{ED101F1E-C78E-D513-CBC8-1FE84087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403" y="14137055"/>
            <a:ext cx="310093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VCF_Dsuite</a:t>
            </a:r>
            <a:endParaRPr lang="en-GB" altLang="LID4096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ABBA-BABA analyses</a:t>
            </a:r>
          </a:p>
        </p:txBody>
      </p:sp>
      <p:sp>
        <p:nvSpPr>
          <p:cNvPr id="209" name="Text Box 33">
            <a:extLst>
              <a:ext uri="{FF2B5EF4-FFF2-40B4-BE49-F238E27FC236}">
                <a16:creationId xmlns:a16="http://schemas.microsoft.com/office/drawing/2014/main" id="{76A3A510-CAFA-CB38-57B6-8252927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851" y="8355774"/>
            <a:ext cx="3290916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CONVERT_VCF2phylip.sh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input for ML tree building</a:t>
            </a:r>
          </a:p>
        </p:txBody>
      </p:sp>
      <p:sp>
        <p:nvSpPr>
          <p:cNvPr id="210" name="Text Box 33">
            <a:extLst>
              <a:ext uri="{FF2B5EF4-FFF2-40B4-BE49-F238E27FC236}">
                <a16:creationId xmlns:a16="http://schemas.microsoft.com/office/drawing/2014/main" id="{FEAC7FEF-28B4-F8B3-8598-57083F9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9705" y="10260754"/>
            <a:ext cx="326406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VCF_annotate_SNPs.sh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McDonald-Kreitman test</a:t>
            </a:r>
          </a:p>
        </p:txBody>
      </p:sp>
      <p:sp>
        <p:nvSpPr>
          <p:cNvPr id="211" name="Text Box 33">
            <a:extLst>
              <a:ext uri="{FF2B5EF4-FFF2-40B4-BE49-F238E27FC236}">
                <a16:creationId xmlns:a16="http://schemas.microsoft.com/office/drawing/2014/main" id="{281FD73D-B51C-F90C-6FE8-A4EB395A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272" y="14139318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VCF_slidingwindow.sh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Genomic landscape of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 and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chromosomes </a:t>
            </a:r>
          </a:p>
        </p:txBody>
      </p:sp>
      <p:sp>
        <p:nvSpPr>
          <p:cNvPr id="203" name="Text Box 18">
            <a:extLst>
              <a:ext uri="{FF2B5EF4-FFF2-40B4-BE49-F238E27FC236}">
                <a16:creationId xmlns:a16="http://schemas.microsoft.com/office/drawing/2014/main" id="{4CE6A2DE-7D49-A78C-8631-9F543578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62" y="5183280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sample2.xchrom.bam</a:t>
            </a:r>
          </a:p>
        </p:txBody>
      </p:sp>
      <p:sp>
        <p:nvSpPr>
          <p:cNvPr id="213" name="Text Box 19">
            <a:extLst>
              <a:ext uri="{FF2B5EF4-FFF2-40B4-BE49-F238E27FC236}">
                <a16:creationId xmlns:a16="http://schemas.microsoft.com/office/drawing/2014/main" id="{2F02DBB6-EEF7-6F23-7452-69169D9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7" y="921375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F1CF3-585C-D392-F6A1-A252FB14DB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1616" y="9332328"/>
            <a:ext cx="1030201" cy="866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5AECC9-1E2A-7F26-9C1D-42741B9C0B9D}"/>
              </a:ext>
            </a:extLst>
          </p:cNvPr>
          <p:cNvCxnSpPr>
            <a:cxnSpLocks/>
          </p:cNvCxnSpPr>
          <p:nvPr/>
        </p:nvCxnSpPr>
        <p:spPr>
          <a:xfrm>
            <a:off x="6875477" y="12377669"/>
            <a:ext cx="0" cy="60065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Text Box 19">
            <a:extLst>
              <a:ext uri="{FF2B5EF4-FFF2-40B4-BE49-F238E27FC236}">
                <a16:creationId xmlns:a16="http://schemas.microsoft.com/office/drawing/2014/main" id="{B2E81597-136A-1A68-B63D-755F5CF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146" y="8969207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PREFIX.mysnps.thin.phy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2F28311-8F31-D897-72EE-CBC9EC2FD371}"/>
              </a:ext>
            </a:extLst>
          </p:cNvPr>
          <p:cNvCxnSpPr>
            <a:cxnSpLocks/>
          </p:cNvCxnSpPr>
          <p:nvPr/>
        </p:nvCxnSpPr>
        <p:spPr>
          <a:xfrm>
            <a:off x="11613126" y="9073144"/>
            <a:ext cx="205536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1E228E-B6A2-2C12-DAE0-2303D3825F93}"/>
              </a:ext>
            </a:extLst>
          </p:cNvPr>
          <p:cNvCxnSpPr>
            <a:cxnSpLocks/>
          </p:cNvCxnSpPr>
          <p:nvPr/>
        </p:nvCxnSpPr>
        <p:spPr>
          <a:xfrm flipV="1">
            <a:off x="11596688" y="9059139"/>
            <a:ext cx="0" cy="14551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EE86FA-AACB-2CD5-0D84-76471791D2B7}"/>
              </a:ext>
            </a:extLst>
          </p:cNvPr>
          <p:cNvCxnSpPr>
            <a:cxnSpLocks/>
          </p:cNvCxnSpPr>
          <p:nvPr/>
        </p:nvCxnSpPr>
        <p:spPr>
          <a:xfrm flipV="1">
            <a:off x="11590157" y="10775791"/>
            <a:ext cx="0" cy="1459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179031-10F4-0307-3539-9F1F6B808D1A}"/>
              </a:ext>
            </a:extLst>
          </p:cNvPr>
          <p:cNvCxnSpPr>
            <a:cxnSpLocks/>
          </p:cNvCxnSpPr>
          <p:nvPr/>
        </p:nvCxnSpPr>
        <p:spPr>
          <a:xfrm>
            <a:off x="11596914" y="11033342"/>
            <a:ext cx="2031774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EA53F0B-3655-EB81-B5DB-104189F3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07" y="10879011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PREFIX.annotated.vcf.gz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58DBBE0-E27A-58F4-4424-5B8C1B5C6810}"/>
              </a:ext>
            </a:extLst>
          </p:cNvPr>
          <p:cNvCxnSpPr>
            <a:cxnSpLocks/>
          </p:cNvCxnSpPr>
          <p:nvPr/>
        </p:nvCxnSpPr>
        <p:spPr>
          <a:xfrm>
            <a:off x="10619371" y="13686971"/>
            <a:ext cx="0" cy="44707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73F169B-217D-1C7F-392D-F0EEF34EDEDF}"/>
              </a:ext>
            </a:extLst>
          </p:cNvPr>
          <p:cNvCxnSpPr>
            <a:cxnSpLocks/>
          </p:cNvCxnSpPr>
          <p:nvPr/>
        </p:nvCxnSpPr>
        <p:spPr>
          <a:xfrm>
            <a:off x="6880649" y="13239809"/>
            <a:ext cx="0" cy="8942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EB048D4-68CD-0496-7B64-FB6218AC42BA}"/>
              </a:ext>
            </a:extLst>
          </p:cNvPr>
          <p:cNvCxnSpPr>
            <a:cxnSpLocks/>
          </p:cNvCxnSpPr>
          <p:nvPr/>
        </p:nvCxnSpPr>
        <p:spPr>
          <a:xfrm>
            <a:off x="2964544" y="13665200"/>
            <a:ext cx="0" cy="4688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EDFC0-0B91-E9C1-2F1E-789AD31B7957}"/>
              </a:ext>
            </a:extLst>
          </p:cNvPr>
          <p:cNvCxnSpPr>
            <a:cxnSpLocks/>
          </p:cNvCxnSpPr>
          <p:nvPr/>
        </p:nvCxnSpPr>
        <p:spPr>
          <a:xfrm>
            <a:off x="2972043" y="13667943"/>
            <a:ext cx="76409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174204B-D3B7-6DF6-4AE6-5F50E96EB449}"/>
              </a:ext>
            </a:extLst>
          </p:cNvPr>
          <p:cNvSpPr txBox="1"/>
          <p:nvPr/>
        </p:nvSpPr>
        <p:spPr>
          <a:xfrm>
            <a:off x="12834939" y="3000684"/>
            <a:ext cx="49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include all sites (polymorphic AND monomorphic)  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E42B987-862D-FC25-D17C-AB6D66F6FEFD}"/>
              </a:ext>
            </a:extLst>
          </p:cNvPr>
          <p:cNvSpPr txBox="1"/>
          <p:nvPr/>
        </p:nvSpPr>
        <p:spPr>
          <a:xfrm>
            <a:off x="12834940" y="3368654"/>
            <a:ext cx="54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include all polymorphic sites (biallelic AND multiallelic)   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AACAC5-DFB1-84E1-0C67-2B399BB42CB1}"/>
              </a:ext>
            </a:extLst>
          </p:cNvPr>
          <p:cNvSpPr txBox="1"/>
          <p:nvPr/>
        </p:nvSpPr>
        <p:spPr>
          <a:xfrm>
            <a:off x="12834940" y="3727896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include only biallelic polymorphic sites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18ED8D-0743-5754-524C-89F8D8D9D7BB}"/>
              </a:ext>
            </a:extLst>
          </p:cNvPr>
          <p:cNvSpPr/>
          <p:nvPr/>
        </p:nvSpPr>
        <p:spPr>
          <a:xfrm>
            <a:off x="12662049" y="2884039"/>
            <a:ext cx="5650146" cy="1638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D121532-4968-60EF-9EA2-927B93A501F8}"/>
              </a:ext>
            </a:extLst>
          </p:cNvPr>
          <p:cNvSpPr txBox="1"/>
          <p:nvPr/>
        </p:nvSpPr>
        <p:spPr>
          <a:xfrm>
            <a:off x="12834940" y="4089447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depreciated/redundant</a:t>
            </a:r>
            <a:endParaRPr lang="LID4096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F2FC5A9-7976-37FB-2599-12A452691DAC}"/>
              </a:ext>
            </a:extLst>
          </p:cNvPr>
          <p:cNvSpPr txBox="1"/>
          <p:nvPr/>
        </p:nvSpPr>
        <p:spPr>
          <a:xfrm>
            <a:off x="8457745" y="5445160"/>
            <a:ext cx="39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UNTIL HERE, OUTPUT FILES ARE PER INDIVIDUAL </a:t>
            </a:r>
            <a:endParaRPr lang="LID4096" sz="12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6C1E0B7-7B83-A73E-24BC-4950970046A5}"/>
              </a:ext>
            </a:extLst>
          </p:cNvPr>
          <p:cNvCxnSpPr>
            <a:cxnSpLocks/>
          </p:cNvCxnSpPr>
          <p:nvPr/>
        </p:nvCxnSpPr>
        <p:spPr>
          <a:xfrm>
            <a:off x="11610406" y="9792370"/>
            <a:ext cx="108000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9" name="Text Box 33">
            <a:extLst>
              <a:ext uri="{FF2B5EF4-FFF2-40B4-BE49-F238E27FC236}">
                <a16:creationId xmlns:a16="http://schemas.microsoft.com/office/drawing/2014/main" id="{2EEF582A-B740-155E-5442-F5D5FD9C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712" y="14150871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VCF_EEMS.sh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Migration patterns</a:t>
            </a:r>
          </a:p>
        </p:txBody>
      </p: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494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57</cp:revision>
  <dcterms:created xsi:type="dcterms:W3CDTF">2025-02-07T10:56:02Z</dcterms:created>
  <dcterms:modified xsi:type="dcterms:W3CDTF">2025-04-09T10:07:11Z</dcterms:modified>
</cp:coreProperties>
</file>