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sldIdLst>
    <p:sldId id="257" r:id="rId2"/>
  </p:sldIdLst>
  <p:sldSz cx="19799300" cy="16200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497" autoAdjust="0"/>
    <p:restoredTop sz="93899" autoAdjust="0"/>
  </p:normalViewPr>
  <p:slideViewPr>
    <p:cSldViewPr snapToGrid="0">
      <p:cViewPr varScale="1">
        <p:scale>
          <a:sx n="37" d="100"/>
          <a:sy n="37" d="100"/>
        </p:scale>
        <p:origin x="174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B6219-C1ED-428F-B81A-B6A035A6C858}" type="datetimeFigureOut">
              <a:rPr lang="LID4096" smtClean="0"/>
              <a:t>03/18/2025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44638" y="1143000"/>
            <a:ext cx="3768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BC817-0EF0-40B7-84F9-AE3C841DE5F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21923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1pPr>
    <a:lvl2pPr marL="587822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2pPr>
    <a:lvl3pPr marL="1175644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3pPr>
    <a:lvl4pPr marL="1763466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4pPr>
    <a:lvl5pPr marL="2351288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5pPr>
    <a:lvl6pPr marL="2939110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6pPr>
    <a:lvl7pPr marL="3526932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7pPr>
    <a:lvl8pPr marL="4114754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8pPr>
    <a:lvl9pPr marL="4702576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BC817-0EF0-40B7-84F9-AE3C841DE5FA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333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48" y="2651323"/>
            <a:ext cx="16829405" cy="5640152"/>
          </a:xfrm>
        </p:spPr>
        <p:txBody>
          <a:bodyPr anchor="b"/>
          <a:lstStyle>
            <a:lvl1pPr algn="ctr">
              <a:defRPr sz="129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4913" y="8508981"/>
            <a:ext cx="14849475" cy="3911355"/>
          </a:xfrm>
        </p:spPr>
        <p:txBody>
          <a:bodyPr/>
          <a:lstStyle>
            <a:lvl1pPr marL="0" indent="0" algn="ctr">
              <a:buNone/>
              <a:defRPr sz="5197"/>
            </a:lvl1pPr>
            <a:lvl2pPr marL="989975" indent="0" algn="ctr">
              <a:buNone/>
              <a:defRPr sz="4331"/>
            </a:lvl2pPr>
            <a:lvl3pPr marL="1979950" indent="0" algn="ctr">
              <a:buNone/>
              <a:defRPr sz="3898"/>
            </a:lvl3pPr>
            <a:lvl4pPr marL="2969925" indent="0" algn="ctr">
              <a:buNone/>
              <a:defRPr sz="3464"/>
            </a:lvl4pPr>
            <a:lvl5pPr marL="3959901" indent="0" algn="ctr">
              <a:buNone/>
              <a:defRPr sz="3464"/>
            </a:lvl5pPr>
            <a:lvl6pPr marL="4949876" indent="0" algn="ctr">
              <a:buNone/>
              <a:defRPr sz="3464"/>
            </a:lvl6pPr>
            <a:lvl7pPr marL="5939851" indent="0" algn="ctr">
              <a:buNone/>
              <a:defRPr sz="3464"/>
            </a:lvl7pPr>
            <a:lvl8pPr marL="6929826" indent="0" algn="ctr">
              <a:buNone/>
              <a:defRPr sz="3464"/>
            </a:lvl8pPr>
            <a:lvl9pPr marL="7919801" indent="0" algn="ctr">
              <a:buNone/>
              <a:defRPr sz="34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03/18/2025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291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03/18/2025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22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68875" y="862524"/>
            <a:ext cx="4269224" cy="13729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1203" y="862524"/>
            <a:ext cx="12560181" cy="137291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03/18/2025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5546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03/18/2025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799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891" y="4038864"/>
            <a:ext cx="17076896" cy="6738931"/>
          </a:xfrm>
        </p:spPr>
        <p:txBody>
          <a:bodyPr anchor="b"/>
          <a:lstStyle>
            <a:lvl1pPr>
              <a:defRPr sz="129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891" y="10841548"/>
            <a:ext cx="17076896" cy="3543845"/>
          </a:xfrm>
        </p:spPr>
        <p:txBody>
          <a:bodyPr/>
          <a:lstStyle>
            <a:lvl1pPr marL="0" indent="0">
              <a:buNone/>
              <a:defRPr sz="5197">
                <a:solidFill>
                  <a:schemeClr val="tx1"/>
                </a:solidFill>
              </a:defRPr>
            </a:lvl1pPr>
            <a:lvl2pPr marL="989975" indent="0">
              <a:buNone/>
              <a:defRPr sz="4331">
                <a:solidFill>
                  <a:schemeClr val="tx1">
                    <a:tint val="75000"/>
                  </a:schemeClr>
                </a:solidFill>
              </a:defRPr>
            </a:lvl2pPr>
            <a:lvl3pPr marL="1979950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3pPr>
            <a:lvl4pPr marL="2969925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4pPr>
            <a:lvl5pPr marL="3959901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5pPr>
            <a:lvl6pPr marL="4949876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6pPr>
            <a:lvl7pPr marL="5939851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7pPr>
            <a:lvl8pPr marL="6929826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8pPr>
            <a:lvl9pPr marL="7919801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03/18/2025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8343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1202" y="4312617"/>
            <a:ext cx="8414703" cy="10279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3395" y="4312617"/>
            <a:ext cx="8414703" cy="10279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03/18/2025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085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862527"/>
            <a:ext cx="17076896" cy="3131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783" y="3971359"/>
            <a:ext cx="8376031" cy="1946301"/>
          </a:xfrm>
        </p:spPr>
        <p:txBody>
          <a:bodyPr anchor="b"/>
          <a:lstStyle>
            <a:lvl1pPr marL="0" indent="0">
              <a:buNone/>
              <a:defRPr sz="5197" b="1"/>
            </a:lvl1pPr>
            <a:lvl2pPr marL="989975" indent="0">
              <a:buNone/>
              <a:defRPr sz="4331" b="1"/>
            </a:lvl2pPr>
            <a:lvl3pPr marL="1979950" indent="0">
              <a:buNone/>
              <a:defRPr sz="3898" b="1"/>
            </a:lvl3pPr>
            <a:lvl4pPr marL="2969925" indent="0">
              <a:buNone/>
              <a:defRPr sz="3464" b="1"/>
            </a:lvl4pPr>
            <a:lvl5pPr marL="3959901" indent="0">
              <a:buNone/>
              <a:defRPr sz="3464" b="1"/>
            </a:lvl5pPr>
            <a:lvl6pPr marL="4949876" indent="0">
              <a:buNone/>
              <a:defRPr sz="3464" b="1"/>
            </a:lvl6pPr>
            <a:lvl7pPr marL="5939851" indent="0">
              <a:buNone/>
              <a:defRPr sz="3464" b="1"/>
            </a:lvl7pPr>
            <a:lvl8pPr marL="6929826" indent="0">
              <a:buNone/>
              <a:defRPr sz="3464" b="1"/>
            </a:lvl8pPr>
            <a:lvl9pPr marL="7919801" indent="0">
              <a:buNone/>
              <a:defRPr sz="34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783" y="5917660"/>
            <a:ext cx="8376031" cy="8703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3397" y="3971359"/>
            <a:ext cx="8417281" cy="1946301"/>
          </a:xfrm>
        </p:spPr>
        <p:txBody>
          <a:bodyPr anchor="b"/>
          <a:lstStyle>
            <a:lvl1pPr marL="0" indent="0">
              <a:buNone/>
              <a:defRPr sz="5197" b="1"/>
            </a:lvl1pPr>
            <a:lvl2pPr marL="989975" indent="0">
              <a:buNone/>
              <a:defRPr sz="4331" b="1"/>
            </a:lvl2pPr>
            <a:lvl3pPr marL="1979950" indent="0">
              <a:buNone/>
              <a:defRPr sz="3898" b="1"/>
            </a:lvl3pPr>
            <a:lvl4pPr marL="2969925" indent="0">
              <a:buNone/>
              <a:defRPr sz="3464" b="1"/>
            </a:lvl4pPr>
            <a:lvl5pPr marL="3959901" indent="0">
              <a:buNone/>
              <a:defRPr sz="3464" b="1"/>
            </a:lvl5pPr>
            <a:lvl6pPr marL="4949876" indent="0">
              <a:buNone/>
              <a:defRPr sz="3464" b="1"/>
            </a:lvl6pPr>
            <a:lvl7pPr marL="5939851" indent="0">
              <a:buNone/>
              <a:defRPr sz="3464" b="1"/>
            </a:lvl7pPr>
            <a:lvl8pPr marL="6929826" indent="0">
              <a:buNone/>
              <a:defRPr sz="3464" b="1"/>
            </a:lvl8pPr>
            <a:lvl9pPr marL="7919801" indent="0">
              <a:buNone/>
              <a:defRPr sz="34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3397" y="5917660"/>
            <a:ext cx="8417281" cy="8703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03/18/2025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7260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03/18/2025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485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03/18/2025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631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1080029"/>
            <a:ext cx="6385790" cy="3780102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281" y="2332567"/>
            <a:ext cx="10023396" cy="11512811"/>
          </a:xfrm>
        </p:spPr>
        <p:txBody>
          <a:bodyPr/>
          <a:lstStyle>
            <a:lvl1pPr>
              <a:defRPr sz="6929"/>
            </a:lvl1pPr>
            <a:lvl2pPr>
              <a:defRPr sz="6063"/>
            </a:lvl2pPr>
            <a:lvl3pPr>
              <a:defRPr sz="5197"/>
            </a:lvl3pPr>
            <a:lvl4pPr>
              <a:defRPr sz="4331"/>
            </a:lvl4pPr>
            <a:lvl5pPr>
              <a:defRPr sz="4331"/>
            </a:lvl5pPr>
            <a:lvl6pPr>
              <a:defRPr sz="4331"/>
            </a:lvl6pPr>
            <a:lvl7pPr>
              <a:defRPr sz="4331"/>
            </a:lvl7pPr>
            <a:lvl8pPr>
              <a:defRPr sz="4331"/>
            </a:lvl8pPr>
            <a:lvl9pPr>
              <a:defRPr sz="43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1" y="4860131"/>
            <a:ext cx="6385790" cy="9003995"/>
          </a:xfrm>
        </p:spPr>
        <p:txBody>
          <a:bodyPr/>
          <a:lstStyle>
            <a:lvl1pPr marL="0" indent="0">
              <a:buNone/>
              <a:defRPr sz="3464"/>
            </a:lvl1pPr>
            <a:lvl2pPr marL="989975" indent="0">
              <a:buNone/>
              <a:defRPr sz="3031"/>
            </a:lvl2pPr>
            <a:lvl3pPr marL="1979950" indent="0">
              <a:buNone/>
              <a:defRPr sz="2598"/>
            </a:lvl3pPr>
            <a:lvl4pPr marL="2969925" indent="0">
              <a:buNone/>
              <a:defRPr sz="2165"/>
            </a:lvl4pPr>
            <a:lvl5pPr marL="3959901" indent="0">
              <a:buNone/>
              <a:defRPr sz="2165"/>
            </a:lvl5pPr>
            <a:lvl6pPr marL="4949876" indent="0">
              <a:buNone/>
              <a:defRPr sz="2165"/>
            </a:lvl6pPr>
            <a:lvl7pPr marL="5939851" indent="0">
              <a:buNone/>
              <a:defRPr sz="2165"/>
            </a:lvl7pPr>
            <a:lvl8pPr marL="6929826" indent="0">
              <a:buNone/>
              <a:defRPr sz="2165"/>
            </a:lvl8pPr>
            <a:lvl9pPr marL="7919801" indent="0">
              <a:buNone/>
              <a:defRPr sz="21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03/18/2025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896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1080029"/>
            <a:ext cx="6385790" cy="3780102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17281" y="2332567"/>
            <a:ext cx="10023396" cy="11512811"/>
          </a:xfrm>
        </p:spPr>
        <p:txBody>
          <a:bodyPr anchor="t"/>
          <a:lstStyle>
            <a:lvl1pPr marL="0" indent="0">
              <a:buNone/>
              <a:defRPr sz="6929"/>
            </a:lvl1pPr>
            <a:lvl2pPr marL="989975" indent="0">
              <a:buNone/>
              <a:defRPr sz="6063"/>
            </a:lvl2pPr>
            <a:lvl3pPr marL="1979950" indent="0">
              <a:buNone/>
              <a:defRPr sz="5197"/>
            </a:lvl3pPr>
            <a:lvl4pPr marL="2969925" indent="0">
              <a:buNone/>
              <a:defRPr sz="4331"/>
            </a:lvl4pPr>
            <a:lvl5pPr marL="3959901" indent="0">
              <a:buNone/>
              <a:defRPr sz="4331"/>
            </a:lvl5pPr>
            <a:lvl6pPr marL="4949876" indent="0">
              <a:buNone/>
              <a:defRPr sz="4331"/>
            </a:lvl6pPr>
            <a:lvl7pPr marL="5939851" indent="0">
              <a:buNone/>
              <a:defRPr sz="4331"/>
            </a:lvl7pPr>
            <a:lvl8pPr marL="6929826" indent="0">
              <a:buNone/>
              <a:defRPr sz="4331"/>
            </a:lvl8pPr>
            <a:lvl9pPr marL="7919801" indent="0">
              <a:buNone/>
              <a:defRPr sz="433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1" y="4860131"/>
            <a:ext cx="6385790" cy="9003995"/>
          </a:xfrm>
        </p:spPr>
        <p:txBody>
          <a:bodyPr/>
          <a:lstStyle>
            <a:lvl1pPr marL="0" indent="0">
              <a:buNone/>
              <a:defRPr sz="3464"/>
            </a:lvl1pPr>
            <a:lvl2pPr marL="989975" indent="0">
              <a:buNone/>
              <a:defRPr sz="3031"/>
            </a:lvl2pPr>
            <a:lvl3pPr marL="1979950" indent="0">
              <a:buNone/>
              <a:defRPr sz="2598"/>
            </a:lvl3pPr>
            <a:lvl4pPr marL="2969925" indent="0">
              <a:buNone/>
              <a:defRPr sz="2165"/>
            </a:lvl4pPr>
            <a:lvl5pPr marL="3959901" indent="0">
              <a:buNone/>
              <a:defRPr sz="2165"/>
            </a:lvl5pPr>
            <a:lvl6pPr marL="4949876" indent="0">
              <a:buNone/>
              <a:defRPr sz="2165"/>
            </a:lvl6pPr>
            <a:lvl7pPr marL="5939851" indent="0">
              <a:buNone/>
              <a:defRPr sz="2165"/>
            </a:lvl7pPr>
            <a:lvl8pPr marL="6929826" indent="0">
              <a:buNone/>
              <a:defRPr sz="2165"/>
            </a:lvl8pPr>
            <a:lvl9pPr marL="7919801" indent="0">
              <a:buNone/>
              <a:defRPr sz="21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03/18/2025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319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202" y="862527"/>
            <a:ext cx="17076896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202" y="4312617"/>
            <a:ext cx="17076896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1202" y="15015410"/>
            <a:ext cx="445484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267E5-C4E8-461F-A01C-7BDA19FE0128}" type="datetimeFigureOut">
              <a:rPr lang="LID4096" smtClean="0"/>
              <a:t>03/18/2025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8518" y="15015410"/>
            <a:ext cx="6682264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3255" y="15015410"/>
            <a:ext cx="445484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49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979950" rtl="0" eaLnBrk="1" latinLnBrk="0" hangingPunct="1">
        <a:lnSpc>
          <a:spcPct val="90000"/>
        </a:lnSpc>
        <a:spcBef>
          <a:spcPct val="0"/>
        </a:spcBef>
        <a:buNone/>
        <a:defRPr sz="95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4988" indent="-494988" algn="l" defTabSz="1979950" rtl="0" eaLnBrk="1" latinLnBrk="0" hangingPunct="1">
        <a:lnSpc>
          <a:spcPct val="90000"/>
        </a:lnSpc>
        <a:spcBef>
          <a:spcPts val="2165"/>
        </a:spcBef>
        <a:buFont typeface="Arial" panose="020B0604020202020204" pitchFamily="34" charset="0"/>
        <a:buChar char="•"/>
        <a:defRPr sz="6063" kern="1200">
          <a:solidFill>
            <a:schemeClr val="tx1"/>
          </a:solidFill>
          <a:latin typeface="+mn-lt"/>
          <a:ea typeface="+mn-ea"/>
          <a:cs typeface="+mn-cs"/>
        </a:defRPr>
      </a:lvl1pPr>
      <a:lvl2pPr marL="1484963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2pPr>
      <a:lvl3pPr marL="2474938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4331" kern="1200">
          <a:solidFill>
            <a:schemeClr val="tx1"/>
          </a:solidFill>
          <a:latin typeface="+mn-lt"/>
          <a:ea typeface="+mn-ea"/>
          <a:cs typeface="+mn-cs"/>
        </a:defRPr>
      </a:lvl3pPr>
      <a:lvl4pPr marL="3464913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4pPr>
      <a:lvl5pPr marL="4454888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5pPr>
      <a:lvl6pPr marL="5444863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6pPr>
      <a:lvl7pPr marL="6434839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7pPr>
      <a:lvl8pPr marL="7424814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8pPr>
      <a:lvl9pPr marL="8414789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75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2pPr>
      <a:lvl3pPr marL="1979950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2969925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4pPr>
      <a:lvl5pPr marL="3959901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5pPr>
      <a:lvl6pPr marL="4949876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6pPr>
      <a:lvl7pPr marL="5939851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7pPr>
      <a:lvl8pPr marL="6929826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8pPr>
      <a:lvl9pPr marL="7919801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D5C96CB4-C475-92BF-8742-8B8CAC085DEB}"/>
              </a:ext>
            </a:extLst>
          </p:cNvPr>
          <p:cNvSpPr/>
          <p:nvPr/>
        </p:nvSpPr>
        <p:spPr>
          <a:xfrm>
            <a:off x="1385336" y="5950063"/>
            <a:ext cx="10868703" cy="7489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9" name="Text Box 15">
            <a:extLst>
              <a:ext uri="{FF2B5EF4-FFF2-40B4-BE49-F238E27FC236}">
                <a16:creationId xmlns:a16="http://schemas.microsoft.com/office/drawing/2014/main" id="{05E312AA-F740-81ED-2C41-E6C12ECB6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2241" y="9059139"/>
            <a:ext cx="1017031" cy="369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combinethin</a:t>
            </a:r>
            <a:endParaRPr lang="en-GB" altLang="LID4096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A63653E-9181-C6BC-18F9-9A5082B37DF5}"/>
              </a:ext>
            </a:extLst>
          </p:cNvPr>
          <p:cNvSpPr/>
          <p:nvPr/>
        </p:nvSpPr>
        <p:spPr>
          <a:xfrm>
            <a:off x="1385330" y="4742851"/>
            <a:ext cx="5554041" cy="704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DB57E1-82B4-ACD9-E16F-508C9CF4ECC3}"/>
              </a:ext>
            </a:extLst>
          </p:cNvPr>
          <p:cNvSpPr/>
          <p:nvPr/>
        </p:nvSpPr>
        <p:spPr>
          <a:xfrm>
            <a:off x="1385330" y="3820986"/>
            <a:ext cx="10873773" cy="704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825CE72-6F2A-9DF3-C18B-667FE8F7DCD7}"/>
              </a:ext>
            </a:extLst>
          </p:cNvPr>
          <p:cNvSpPr/>
          <p:nvPr/>
        </p:nvSpPr>
        <p:spPr>
          <a:xfrm>
            <a:off x="1380266" y="2884036"/>
            <a:ext cx="10873773" cy="704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3" name="Text Box 15">
            <a:extLst>
              <a:ext uri="{FF2B5EF4-FFF2-40B4-BE49-F238E27FC236}">
                <a16:creationId xmlns:a16="http://schemas.microsoft.com/office/drawing/2014/main" id="{9EB1B70D-DEE8-590F-E6A5-A32DFBC41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230" y="6434033"/>
            <a:ext cx="1047430" cy="369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combinevcf</a:t>
            </a:r>
            <a:endParaRPr lang="en-GB" altLang="LID4096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1" name="Text Box 15">
            <a:extLst>
              <a:ext uri="{FF2B5EF4-FFF2-40B4-BE49-F238E27FC236}">
                <a16:creationId xmlns:a16="http://schemas.microsoft.com/office/drawing/2014/main" id="{A6E1C7E7-45AC-475A-EC95-5FDA5FBD3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6122" y="6370260"/>
            <a:ext cx="896618" cy="369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calcdepth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44FFB9B2-3C62-5337-AF2F-F5BA3AD8E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295" y="6450679"/>
            <a:ext cx="30924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masked_PREFIX.mybed1.txt.vcf.gz</a:t>
            </a:r>
            <a:endParaRPr lang="en-GB" altLang="LID4096">
              <a:latin typeface="Arial" panose="020B0604020202020204" pitchFamily="34" charset="0"/>
            </a:endParaRPr>
          </a:p>
        </p:txBody>
      </p:sp>
      <p:sp>
        <p:nvSpPr>
          <p:cNvPr id="5" name="Text Box 28">
            <a:extLst>
              <a:ext uri="{FF2B5EF4-FFF2-40B4-BE49-F238E27FC236}">
                <a16:creationId xmlns:a16="http://schemas.microsoft.com/office/drawing/2014/main" id="{08DE6798-8E14-CE90-23BA-C4C3CF13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295" y="7840492"/>
            <a:ext cx="30924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PREFIX.globalfilter.thin0.mybed1.txt.vcf.gz</a:t>
            </a:r>
            <a:endParaRPr lang="en-GB" altLang="LID4096">
              <a:latin typeface="Arial" panose="020B0604020202020204" pitchFamily="34" charset="0"/>
            </a:endParaRPr>
          </a:p>
        </p:txBody>
      </p:sp>
      <p:sp>
        <p:nvSpPr>
          <p:cNvPr id="6" name="Text Box 18">
            <a:extLst>
              <a:ext uri="{FF2B5EF4-FFF2-40B4-BE49-F238E27FC236}">
                <a16:creationId xmlns:a16="http://schemas.microsoft.com/office/drawing/2014/main" id="{9B5539D9-F76C-D130-0A12-7AD317273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817" y="9201585"/>
            <a:ext cx="2738911" cy="26148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PREFIX.globalfilter.thin</a:t>
            </a:r>
            <a:r>
              <a:rPr lang="en-GB" altLang="LID4096" sz="1099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??.mybed1.txt.vcf.gz</a:t>
            </a:r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0EDD9376-CEFC-225F-213F-DC5159A69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613" y="10514309"/>
            <a:ext cx="3071814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PREFIX.mysnps.thin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??.mybed1.txt.vcf.gz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78B03EBB-E5B5-1634-343D-5534E6A5C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3" y="11322138"/>
            <a:ext cx="3014340" cy="26148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i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PREFIX.mysnps.thin</a:t>
            </a:r>
            <a:r>
              <a:rPr lang="en-GB" altLang="LID4096" sz="1099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??.missfilter.mybed1.txt.vcf.gz</a:t>
            </a:r>
            <a:endParaRPr lang="en-GB" altLang="LID4096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Text Box 34">
            <a:extLst>
              <a:ext uri="{FF2B5EF4-FFF2-40B4-BE49-F238E27FC236}">
                <a16:creationId xmlns:a16="http://schemas.microsoft.com/office/drawing/2014/main" id="{B016B2C3-BE86-B20E-7915-E70B22215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295" y="4049430"/>
            <a:ext cx="30924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sample1.sorted.RG.dupremoved.filtered.bam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43D60C-44FA-F650-18A3-85A48658E2F8}"/>
              </a:ext>
            </a:extLst>
          </p:cNvPr>
          <p:cNvCxnSpPr>
            <a:cxnSpLocks/>
          </p:cNvCxnSpPr>
          <p:nvPr/>
        </p:nvCxnSpPr>
        <p:spPr>
          <a:xfrm>
            <a:off x="7966094" y="4522302"/>
            <a:ext cx="0" cy="1944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EE0524-0B4E-0698-2FDD-B956D459C88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901203" y="6720554"/>
            <a:ext cx="0" cy="111993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22B332-7F4C-5AA6-1F06-D1B63513ADC8}"/>
              </a:ext>
            </a:extLst>
          </p:cNvPr>
          <p:cNvCxnSpPr>
            <a:cxnSpLocks/>
          </p:cNvCxnSpPr>
          <p:nvPr/>
        </p:nvCxnSpPr>
        <p:spPr>
          <a:xfrm flipH="1">
            <a:off x="5864974" y="8107477"/>
            <a:ext cx="7526" cy="1094108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dash"/>
            <a:miter lim="800000"/>
            <a:tailEnd type="triangle"/>
          </a:ln>
          <a:effectLst/>
        </p:spPr>
      </p:cxnSp>
      <p:sp>
        <p:nvSpPr>
          <p:cNvPr id="14" name="Text Box 33">
            <a:extLst>
              <a:ext uri="{FF2B5EF4-FFF2-40B4-BE49-F238E27FC236}">
                <a16:creationId xmlns:a16="http://schemas.microsoft.com/office/drawing/2014/main" id="{06825ED5-06C4-32E1-B223-1396E2969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7131" y="6061274"/>
            <a:ext cx="1765439" cy="369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runpipeline</a:t>
            </a:r>
            <a:r>
              <a:rPr lang="en-GB" altLang="LID4096" sz="1099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maskdepth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=?)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15" name="Text Box 30">
            <a:extLst>
              <a:ext uri="{FF2B5EF4-FFF2-40B4-BE49-F238E27FC236}">
                <a16:creationId xmlns:a16="http://schemas.microsoft.com/office/drawing/2014/main" id="{22330D43-232F-B4E3-AB61-593C3422A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3271" y="7024748"/>
            <a:ext cx="2896380" cy="4595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globalfilter</a:t>
            </a:r>
            <a:r>
              <a:rPr lang="en-GB" altLang="LID4096" sz="1099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min_alleles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=?, </a:t>
            </a: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snp_quality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=?, </a:t>
            </a: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removeindels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=TRUE, </a:t>
            </a: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mindepth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=?,</a:t>
            </a: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maxdepth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=?)</a:t>
            </a:r>
            <a:endParaRPr lang="en-GB" altLang="LID4096" sz="1399" dirty="0"/>
          </a:p>
        </p:txBody>
      </p:sp>
      <p:sp>
        <p:nvSpPr>
          <p:cNvPr id="16" name="Text Box 21">
            <a:extLst>
              <a:ext uri="{FF2B5EF4-FFF2-40B4-BE49-F238E27FC236}">
                <a16:creationId xmlns:a16="http://schemas.microsoft.com/office/drawing/2014/main" id="{1075383E-1122-62B6-F0E5-EF3150C5D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8300" y="8535372"/>
            <a:ext cx="1784841" cy="246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thinallsites</a:t>
            </a:r>
            <a:r>
              <a:rPr lang="en-GB" altLang="LID4096" sz="1099" b="1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altLang="LID4096" sz="1099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altLang="LID4096" sz="1099" i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thinallbp</a:t>
            </a:r>
            <a:r>
              <a:rPr lang="en-GB" altLang="LID4096" sz="1099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=??)</a:t>
            </a:r>
            <a:endParaRPr lang="en-GB" altLang="LID4096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 Box 25">
            <a:extLst>
              <a:ext uri="{FF2B5EF4-FFF2-40B4-BE49-F238E27FC236}">
                <a16:creationId xmlns:a16="http://schemas.microsoft.com/office/drawing/2014/main" id="{690AE850-2704-6EE2-46C6-FCE381CAB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356" y="10017733"/>
            <a:ext cx="2114550" cy="224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selectvariants</a:t>
            </a:r>
            <a:r>
              <a:rPr lang="en-GB" altLang="LID4096" sz="1099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(biallelic=FALSE</a:t>
            </a:r>
            <a:r>
              <a:rPr lang="en-GB" altLang="LID4096" sz="1099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altLang="LID4096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0925708A-C235-3223-2691-4C91AFAF2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941" y="10896944"/>
            <a:ext cx="18542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missfilter</a:t>
            </a:r>
            <a:r>
              <a:rPr lang="en-GB" altLang="LID4096" sz="1099" b="1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altLang="LID4096" sz="1099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altLang="LID4096" sz="1099" i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minalleles</a:t>
            </a:r>
            <a:r>
              <a:rPr lang="en-GB" altLang="LID4096" sz="1099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n-GB" altLang="LID4096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41D7D3-B3DF-1B65-1BC2-BD4747F9C5E5}"/>
              </a:ext>
            </a:extLst>
          </p:cNvPr>
          <p:cNvCxnSpPr>
            <a:cxnSpLocks/>
          </p:cNvCxnSpPr>
          <p:nvPr/>
        </p:nvCxnSpPr>
        <p:spPr>
          <a:xfrm flipH="1">
            <a:off x="5864974" y="11569751"/>
            <a:ext cx="7526" cy="529201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dash"/>
            <a:miter lim="800000"/>
            <a:tailEnd type="triangle"/>
          </a:ln>
          <a:effectLst/>
        </p:spPr>
      </p:cxnSp>
      <p:sp>
        <p:nvSpPr>
          <p:cNvPr id="23" name="Text Box 1">
            <a:extLst>
              <a:ext uri="{FF2B5EF4-FFF2-40B4-BE49-F238E27FC236}">
                <a16:creationId xmlns:a16="http://schemas.microsoft.com/office/drawing/2014/main" id="{4051373C-8C5C-D052-B3B0-8DB7641C5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7750" y="12993096"/>
            <a:ext cx="2115032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PREFIX.mysnps.ped</a:t>
            </a:r>
            <a:endParaRPr lang="en-GB" altLang="LID4096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 Box 2">
            <a:extLst>
              <a:ext uri="{FF2B5EF4-FFF2-40B4-BE49-F238E27FC236}">
                <a16:creationId xmlns:a16="http://schemas.microsoft.com/office/drawing/2014/main" id="{0571B709-76A9-1B72-0D1C-0871C1317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1190" y="12846991"/>
            <a:ext cx="906462" cy="324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convert2ped </a:t>
            </a:r>
            <a:endParaRPr lang="en-GB" altLang="LID4096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3" name="Text Box 24">
            <a:extLst>
              <a:ext uri="{FF2B5EF4-FFF2-40B4-BE49-F238E27FC236}">
                <a16:creationId xmlns:a16="http://schemas.microsoft.com/office/drawing/2014/main" id="{5081CDFD-6545-820C-F4A1-7D158CD56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0938" y="7772876"/>
            <a:ext cx="934718" cy="2869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combinevcf2</a:t>
            </a:r>
            <a:endParaRPr lang="en-GB" altLang="LID4096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5028DE-DEDD-080C-36FE-50E845D22193}"/>
              </a:ext>
            </a:extLst>
          </p:cNvPr>
          <p:cNvCxnSpPr>
            <a:cxnSpLocks/>
          </p:cNvCxnSpPr>
          <p:nvPr/>
        </p:nvCxnSpPr>
        <p:spPr>
          <a:xfrm flipV="1">
            <a:off x="8468067" y="8023946"/>
            <a:ext cx="1260000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8" name="Rectangle 35">
            <a:extLst>
              <a:ext uri="{FF2B5EF4-FFF2-40B4-BE49-F238E27FC236}">
                <a16:creationId xmlns:a16="http://schemas.microsoft.com/office/drawing/2014/main" id="{916080EB-A35D-46E6-B4C1-DA79F15B6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247" y="828085"/>
            <a:ext cx="16960954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 MAP FOR GENOTYPE CALLING AND POPULATION-GENOMIC ANALYSES </a:t>
            </a: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39" name="Rectangle 37">
            <a:extLst>
              <a:ext uri="{FF2B5EF4-FFF2-40B4-BE49-F238E27FC236}">
                <a16:creationId xmlns:a16="http://schemas.microsoft.com/office/drawing/2014/main" id="{B7A7DA5B-4573-A9E1-6F64-7BD08D3C9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97494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90F4CA-2585-39B4-29C6-F8A11EFE9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5359602"/>
            <a:ext cx="184731" cy="1138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1399"/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LID4096" altLang="LID4096">
                <a:latin typeface="Arial" panose="020B0604020202020204" pitchFamily="34" charset="0"/>
              </a:rPr>
            </a:br>
            <a:endParaRPr lang="LID4096" altLang="LID4096">
              <a:latin typeface="Arial" panose="020B0604020202020204" pitchFamily="34" charset="0"/>
            </a:endParaRP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id="{94153DFE-AE2A-BDE9-4172-00205B14C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5082602"/>
            <a:ext cx="184731" cy="58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1399"/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29465D90-0119-BDF9-70BB-608DE9F85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06054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8" name="Rectangle 59">
            <a:extLst>
              <a:ext uri="{FF2B5EF4-FFF2-40B4-BE49-F238E27FC236}">
                <a16:creationId xmlns:a16="http://schemas.microsoft.com/office/drawing/2014/main" id="{51687EDC-DA79-FF70-7050-7BCABF6D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445202"/>
            <a:ext cx="184731" cy="1138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1399"/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LID4096" altLang="LID4096">
                <a:latin typeface="Arial" panose="020B0604020202020204" pitchFamily="34" charset="0"/>
              </a:rPr>
            </a:br>
            <a:endParaRPr lang="LID4096" altLang="LID4096">
              <a:latin typeface="Arial" panose="020B0604020202020204" pitchFamily="34" charset="0"/>
            </a:endParaRP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49" name="Rectangle 63">
            <a:extLst>
              <a:ext uri="{FF2B5EF4-FFF2-40B4-BE49-F238E27FC236}">
                <a16:creationId xmlns:a16="http://schemas.microsoft.com/office/drawing/2014/main" id="{FF1D235F-5A5C-3F3A-EB7B-BB0B22ABF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168203"/>
            <a:ext cx="184731" cy="58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1399"/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50" name="Rectangle 64">
            <a:extLst>
              <a:ext uri="{FF2B5EF4-FFF2-40B4-BE49-F238E27FC236}">
                <a16:creationId xmlns:a16="http://schemas.microsoft.com/office/drawing/2014/main" id="{0E8C673F-F18F-1BB8-35F5-556DF14B3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476042"/>
            <a:ext cx="18473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LID4096" altLang="LID4096">
                <a:latin typeface="Arial" panose="020B0604020202020204" pitchFamily="34" charset="0"/>
              </a:rPr>
            </a:br>
            <a:endParaRPr lang="LID4096" altLang="LID4096">
              <a:latin typeface="Arial" panose="020B0604020202020204" pitchFamily="34" charset="0"/>
            </a:endParaRP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51" name="Rectangle 66">
            <a:extLst>
              <a:ext uri="{FF2B5EF4-FFF2-40B4-BE49-F238E27FC236}">
                <a16:creationId xmlns:a16="http://schemas.microsoft.com/office/drawing/2014/main" id="{DB3B7AFB-6E9B-1645-9BAA-371DE247B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168203"/>
            <a:ext cx="184731" cy="58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1399"/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52" name="Rectangle 68">
            <a:extLst>
              <a:ext uri="{FF2B5EF4-FFF2-40B4-BE49-F238E27FC236}">
                <a16:creationId xmlns:a16="http://schemas.microsoft.com/office/drawing/2014/main" id="{44625BDE-529D-F03B-5745-686E622AD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06054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53" name="Rectangle 69">
            <a:extLst>
              <a:ext uri="{FF2B5EF4-FFF2-40B4-BE49-F238E27FC236}">
                <a16:creationId xmlns:a16="http://schemas.microsoft.com/office/drawing/2014/main" id="{07204895-B022-A436-9A77-B76957585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445202"/>
            <a:ext cx="184731" cy="1138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1399"/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LID4096" altLang="LID4096">
                <a:latin typeface="Arial" panose="020B0604020202020204" pitchFamily="34" charset="0"/>
              </a:rPr>
            </a:br>
            <a:endParaRPr lang="LID4096" altLang="LID4096">
              <a:latin typeface="Arial" panose="020B0604020202020204" pitchFamily="34" charset="0"/>
            </a:endParaRP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54" name="Rectangle 71">
            <a:extLst>
              <a:ext uri="{FF2B5EF4-FFF2-40B4-BE49-F238E27FC236}">
                <a16:creationId xmlns:a16="http://schemas.microsoft.com/office/drawing/2014/main" id="{9538A3F6-9019-E143-A06D-6ECD69379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168203"/>
            <a:ext cx="184731" cy="58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1399"/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55" name="Rectangle 73">
            <a:extLst>
              <a:ext uri="{FF2B5EF4-FFF2-40B4-BE49-F238E27FC236}">
                <a16:creationId xmlns:a16="http://schemas.microsoft.com/office/drawing/2014/main" id="{5EF1A67A-022A-1CA0-81E4-8834A580E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06054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6C6A6D8-1757-B08B-7897-2F306A48C62C}"/>
              </a:ext>
            </a:extLst>
          </p:cNvPr>
          <p:cNvCxnSpPr>
            <a:cxnSpLocks/>
          </p:cNvCxnSpPr>
          <p:nvPr/>
        </p:nvCxnSpPr>
        <p:spPr>
          <a:xfrm>
            <a:off x="5872500" y="9463068"/>
            <a:ext cx="0" cy="1060774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228FD01-E663-C73F-5383-DD58D7C8A93C}"/>
              </a:ext>
            </a:extLst>
          </p:cNvPr>
          <p:cNvCxnSpPr>
            <a:cxnSpLocks/>
          </p:cNvCxnSpPr>
          <p:nvPr/>
        </p:nvCxnSpPr>
        <p:spPr>
          <a:xfrm flipH="1">
            <a:off x="7966097" y="8113827"/>
            <a:ext cx="1" cy="240048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5C7B9A-8D16-2132-2B9E-9760BEAD704F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864975" y="10794350"/>
            <a:ext cx="0" cy="527788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456E51E-A559-5461-C564-0D37B5BCE5BF}"/>
              </a:ext>
            </a:extLst>
          </p:cNvPr>
          <p:cNvCxnSpPr>
            <a:cxnSpLocks/>
          </p:cNvCxnSpPr>
          <p:nvPr/>
        </p:nvCxnSpPr>
        <p:spPr>
          <a:xfrm>
            <a:off x="7966094" y="10797118"/>
            <a:ext cx="0" cy="1296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0" name="Text Box 7">
            <a:extLst>
              <a:ext uri="{FF2B5EF4-FFF2-40B4-BE49-F238E27FC236}">
                <a16:creationId xmlns:a16="http://schemas.microsoft.com/office/drawing/2014/main" id="{CFF4D583-3454-CC21-41CF-EB630E956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3940" y="12978327"/>
            <a:ext cx="3071814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PREFIX.mysnps.thin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??_?????.missfilter.vcf.gz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71" name="Text Box 19">
            <a:extLst>
              <a:ext uri="{FF2B5EF4-FFF2-40B4-BE49-F238E27FC236}">
                <a16:creationId xmlns:a16="http://schemas.microsoft.com/office/drawing/2014/main" id="{D8E4975B-82E2-3688-5BF5-739517272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8066" y="10514309"/>
            <a:ext cx="21145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PREFIX.mysnps.thin</a:t>
            </a:r>
            <a:r>
              <a:rPr lang="en-GB" altLang="LID4096" sz="1099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??.vcf.gz</a:t>
            </a:r>
            <a:endParaRPr lang="en-GB" altLang="LID4096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9A59932-2704-1FD3-7168-CA3EBB4604F3}"/>
              </a:ext>
            </a:extLst>
          </p:cNvPr>
          <p:cNvCxnSpPr>
            <a:cxnSpLocks/>
          </p:cNvCxnSpPr>
          <p:nvPr/>
        </p:nvCxnSpPr>
        <p:spPr>
          <a:xfrm>
            <a:off x="8468067" y="10659000"/>
            <a:ext cx="1260000" cy="0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6" name="Text Box 25">
            <a:extLst>
              <a:ext uri="{FF2B5EF4-FFF2-40B4-BE49-F238E27FC236}">
                <a16:creationId xmlns:a16="http://schemas.microsoft.com/office/drawing/2014/main" id="{B659048A-FA35-DE1E-A75B-7A1873DD8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450" y="10219423"/>
            <a:ext cx="1900874" cy="2187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selectvariants</a:t>
            </a:r>
            <a:r>
              <a:rPr lang="en-GB" altLang="LID4096" sz="1099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(biallelic=TRUE</a:t>
            </a:r>
            <a:r>
              <a:rPr lang="en-GB" altLang="LID4096" sz="1099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altLang="LID4096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CB57F87-ED85-8986-4EA1-8B2CA55F4CB3}"/>
              </a:ext>
            </a:extLst>
          </p:cNvPr>
          <p:cNvCxnSpPr>
            <a:cxnSpLocks/>
          </p:cNvCxnSpPr>
          <p:nvPr/>
        </p:nvCxnSpPr>
        <p:spPr>
          <a:xfrm flipV="1">
            <a:off x="8457750" y="6611015"/>
            <a:ext cx="126000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2" name="Text Box 8">
            <a:extLst>
              <a:ext uri="{FF2B5EF4-FFF2-40B4-BE49-F238E27FC236}">
                <a16:creationId xmlns:a16="http://schemas.microsoft.com/office/drawing/2014/main" id="{67F62B9C-F49B-B665-6FC8-05BB8F31F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3291" y="11854070"/>
            <a:ext cx="1132680" cy="201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combinevcf4</a:t>
            </a:r>
            <a:r>
              <a:rPr lang="en-GB" altLang="LID4096" sz="1099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93" name="Text Box 8">
            <a:extLst>
              <a:ext uri="{FF2B5EF4-FFF2-40B4-BE49-F238E27FC236}">
                <a16:creationId xmlns:a16="http://schemas.microsoft.com/office/drawing/2014/main" id="{288035A9-126B-3EFC-5000-181870FC6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974" y="12694965"/>
            <a:ext cx="1977596" cy="2087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thinsnps</a:t>
            </a:r>
            <a:r>
              <a:rPr lang="en-GB" altLang="LID4096" sz="1099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GB" altLang="LID4096" sz="1099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thinsnpbp</a:t>
            </a:r>
            <a:r>
              <a:rPr lang="en-GB" altLang="LID4096" sz="1099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=?????)</a:t>
            </a:r>
            <a:endParaRPr lang="en-GB" altLang="LID4096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C0EA763-C8DB-5C61-8633-179569421C68}"/>
              </a:ext>
            </a:extLst>
          </p:cNvPr>
          <p:cNvCxnSpPr>
            <a:cxnSpLocks/>
          </p:cNvCxnSpPr>
          <p:nvPr/>
        </p:nvCxnSpPr>
        <p:spPr>
          <a:xfrm flipV="1">
            <a:off x="8475156" y="13126248"/>
            <a:ext cx="1242595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0" name="Text Box 8">
            <a:extLst>
              <a:ext uri="{FF2B5EF4-FFF2-40B4-BE49-F238E27FC236}">
                <a16:creationId xmlns:a16="http://schemas.microsoft.com/office/drawing/2014/main" id="{60A2C837-3416-9CD6-8BE0-B5E90D793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043" y="10430072"/>
            <a:ext cx="983697" cy="1732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combinevcf3</a:t>
            </a:r>
            <a:r>
              <a:rPr lang="en-GB" altLang="LID4096" sz="1099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111" name="Text Box 19">
            <a:extLst>
              <a:ext uri="{FF2B5EF4-FFF2-40B4-BE49-F238E27FC236}">
                <a16:creationId xmlns:a16="http://schemas.microsoft.com/office/drawing/2014/main" id="{40958689-6CAE-5CC3-E2E6-0713A46B2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061" y="6534588"/>
            <a:ext cx="2114550" cy="26148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PREFIX.masked.vcf.gz</a:t>
            </a:r>
            <a:endParaRPr lang="en-GB" altLang="LID4096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9CB2CD6-40DC-6533-B876-3D92FB95BA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21619" y="6663857"/>
            <a:ext cx="1853999" cy="0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3DCE953-1400-A198-44CD-0B8D2836C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2897" y="4929130"/>
            <a:ext cx="2110247" cy="21102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5EBBB87-74F5-C9C6-D6E0-F2E026560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2809" y="11389902"/>
            <a:ext cx="1879392" cy="202485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6ABF0EA-22E2-5F24-30CA-E5DA7E2B672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6690"/>
          <a:stretch/>
        </p:blipFill>
        <p:spPr>
          <a:xfrm>
            <a:off x="16233997" y="7661831"/>
            <a:ext cx="2078204" cy="1129649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2F5DBA-F749-1816-A517-AF5201E1A6A4}"/>
              </a:ext>
            </a:extLst>
          </p:cNvPr>
          <p:cNvCxnSpPr>
            <a:cxnSpLocks/>
          </p:cNvCxnSpPr>
          <p:nvPr/>
        </p:nvCxnSpPr>
        <p:spPr>
          <a:xfrm>
            <a:off x="15904875" y="12864318"/>
            <a:ext cx="329127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9F2AA84-ECE2-71B8-C5E8-A44ED20F88A5}"/>
              </a:ext>
            </a:extLst>
          </p:cNvPr>
          <p:cNvCxnSpPr>
            <a:cxnSpLocks/>
          </p:cNvCxnSpPr>
          <p:nvPr/>
        </p:nvCxnSpPr>
        <p:spPr>
          <a:xfrm>
            <a:off x="15913769" y="13221623"/>
            <a:ext cx="329127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A2176A-63D0-478D-5D0D-BB2E641B0B93}"/>
              </a:ext>
            </a:extLst>
          </p:cNvPr>
          <p:cNvCxnSpPr>
            <a:cxnSpLocks/>
          </p:cNvCxnSpPr>
          <p:nvPr/>
        </p:nvCxnSpPr>
        <p:spPr>
          <a:xfrm>
            <a:off x="5872500" y="5455062"/>
            <a:ext cx="0" cy="9900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F01E0E-1710-B906-0EB2-D46C40A8EFD9}"/>
              </a:ext>
            </a:extLst>
          </p:cNvPr>
          <p:cNvCxnSpPr/>
          <p:nvPr/>
        </p:nvCxnSpPr>
        <p:spPr>
          <a:xfrm>
            <a:off x="5872500" y="4524698"/>
            <a:ext cx="0" cy="4320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3">
            <a:extLst>
              <a:ext uri="{FF2B5EF4-FFF2-40B4-BE49-F238E27FC236}">
                <a16:creationId xmlns:a16="http://schemas.microsoft.com/office/drawing/2014/main" id="{47DDF717-C26C-6B01-9889-03EC8B1DF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068" y="4762960"/>
            <a:ext cx="2560437" cy="332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BAM_extractregion.sh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E45843E-4F5E-64EE-81B3-FE85C1B77F72}"/>
              </a:ext>
            </a:extLst>
          </p:cNvPr>
          <p:cNvCxnSpPr/>
          <p:nvPr/>
        </p:nvCxnSpPr>
        <p:spPr>
          <a:xfrm>
            <a:off x="6881735" y="3602288"/>
            <a:ext cx="0" cy="44999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34">
            <a:extLst>
              <a:ext uri="{FF2B5EF4-FFF2-40B4-BE49-F238E27FC236}">
                <a16:creationId xmlns:a16="http://schemas.microsoft.com/office/drawing/2014/main" id="{752839B3-8520-EFC6-7A19-DFD668D72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975" y="2159519"/>
            <a:ext cx="30924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sample1_1..fq.gz + sample1_2.fq.gz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F283854-F6FC-6B97-0972-4D5BCD860C43}"/>
              </a:ext>
            </a:extLst>
          </p:cNvPr>
          <p:cNvCxnSpPr/>
          <p:nvPr/>
        </p:nvCxnSpPr>
        <p:spPr>
          <a:xfrm>
            <a:off x="6881735" y="2637086"/>
            <a:ext cx="0" cy="4680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33">
            <a:extLst>
              <a:ext uri="{FF2B5EF4-FFF2-40B4-BE49-F238E27FC236}">
                <a16:creationId xmlns:a16="http://schemas.microsoft.com/office/drawing/2014/main" id="{BCEA9C5A-8135-EFED-0F74-326D085E5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100" y="2898507"/>
            <a:ext cx="3785101" cy="493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FASTQ_filter_fastp.sh</a:t>
            </a:r>
            <a:endParaRPr lang="en-GB" altLang="LID4096" b="1" dirty="0">
              <a:latin typeface="Arial" panose="020B0604020202020204" pitchFamily="34" charset="0"/>
            </a:endParaRPr>
          </a:p>
        </p:txBody>
      </p:sp>
      <p:sp>
        <p:nvSpPr>
          <p:cNvPr id="78" name="Text Box 33">
            <a:extLst>
              <a:ext uri="{FF2B5EF4-FFF2-40B4-BE49-F238E27FC236}">
                <a16:creationId xmlns:a16="http://schemas.microsoft.com/office/drawing/2014/main" id="{AA38BE6A-9DF9-011C-D0DF-C60799884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104" y="3806013"/>
            <a:ext cx="3770587" cy="493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FASTQ2BAM_bwa_HIGHWAY.sh</a:t>
            </a:r>
            <a:endParaRPr lang="en-GB" altLang="LID4096" b="1" dirty="0">
              <a:latin typeface="Arial" panose="020B0604020202020204" pitchFamily="34" charset="0"/>
            </a:endParaRPr>
          </a:p>
        </p:txBody>
      </p:sp>
      <p:sp>
        <p:nvSpPr>
          <p:cNvPr id="81" name="Text Box 33">
            <a:extLst>
              <a:ext uri="{FF2B5EF4-FFF2-40B4-BE49-F238E27FC236}">
                <a16:creationId xmlns:a16="http://schemas.microsoft.com/office/drawing/2014/main" id="{B103D8AB-7735-6531-9D6C-AF8BC0988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064" y="6073962"/>
            <a:ext cx="3834703" cy="419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BAM2VCF_bcftools_HIGHWAY.sh</a:t>
            </a:r>
          </a:p>
        </p:txBody>
      </p:sp>
      <p:sp>
        <p:nvSpPr>
          <p:cNvPr id="94" name="Text Box 7">
            <a:extLst>
              <a:ext uri="{FF2B5EF4-FFF2-40B4-BE49-F238E27FC236}">
                <a16:creationId xmlns:a16="http://schemas.microsoft.com/office/drawing/2014/main" id="{A2C4E9CF-F5F9-6BAF-BA2A-8CC055DD8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217" y="12111540"/>
            <a:ext cx="3071814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PREFIX.mysnps.thin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??.missfilter.vcf.gz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5574E93-4D97-33EF-33E2-EA62CAD39E18}"/>
              </a:ext>
            </a:extLst>
          </p:cNvPr>
          <p:cNvSpPr txBox="1"/>
          <p:nvPr/>
        </p:nvSpPr>
        <p:spPr>
          <a:xfrm>
            <a:off x="1351248" y="1231719"/>
            <a:ext cx="16960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https://github.com/mennodejong1986/WGS_data_analyses</a:t>
            </a:r>
            <a:endParaRPr lang="LID4096" sz="2800" dirty="0"/>
          </a:p>
        </p:txBody>
      </p:sp>
      <p:sp>
        <p:nvSpPr>
          <p:cNvPr id="117" name="Text Box 33">
            <a:extLst>
              <a:ext uri="{FF2B5EF4-FFF2-40B4-BE49-F238E27FC236}">
                <a16:creationId xmlns:a16="http://schemas.microsoft.com/office/drawing/2014/main" id="{BAC61C32-CCBA-2463-D3D8-0E0A68D7B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064" y="14134047"/>
            <a:ext cx="3129963" cy="973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VCF_easySFS.sh</a:t>
            </a: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SFS-based analyses</a:t>
            </a:r>
          </a:p>
        </p:txBody>
      </p:sp>
      <p:sp>
        <p:nvSpPr>
          <p:cNvPr id="145" name="Text Box 33">
            <a:extLst>
              <a:ext uri="{FF2B5EF4-FFF2-40B4-BE49-F238E27FC236}">
                <a16:creationId xmlns:a16="http://schemas.microsoft.com/office/drawing/2014/main" id="{10C2EF0A-5EDC-7F46-24D4-83F9AD2C2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0808" y="5950064"/>
            <a:ext cx="3264065" cy="853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BAM2VCF_plotdepth.inR.txt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150" name="Text Box 19">
            <a:extLst>
              <a:ext uri="{FF2B5EF4-FFF2-40B4-BE49-F238E27FC236}">
                <a16:creationId xmlns:a16="http://schemas.microsoft.com/office/drawing/2014/main" id="{BB0948C4-ED09-33FE-9824-33338BD4C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3218" y="6476395"/>
            <a:ext cx="2114321" cy="26148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sampleinfo.DP.txt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152" name="Text Box 19">
            <a:extLst>
              <a:ext uri="{FF2B5EF4-FFF2-40B4-BE49-F238E27FC236}">
                <a16:creationId xmlns:a16="http://schemas.microsoft.com/office/drawing/2014/main" id="{4C5F147B-B070-D74C-1571-9072278BB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4713" y="7840492"/>
            <a:ext cx="2102824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PREFIX.globalfilter.thin0.vcf.gz</a:t>
            </a:r>
            <a:endParaRPr lang="en-GB" altLang="LID4096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F0201C1-92B2-D7CC-0987-7CC1957E2D31}"/>
              </a:ext>
            </a:extLst>
          </p:cNvPr>
          <p:cNvCxnSpPr>
            <a:cxnSpLocks/>
          </p:cNvCxnSpPr>
          <p:nvPr/>
        </p:nvCxnSpPr>
        <p:spPr>
          <a:xfrm flipV="1">
            <a:off x="11852049" y="6611015"/>
            <a:ext cx="81000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7A06008-DA62-3F4E-2947-47142EDC7570}"/>
              </a:ext>
            </a:extLst>
          </p:cNvPr>
          <p:cNvSpPr/>
          <p:nvPr/>
        </p:nvSpPr>
        <p:spPr>
          <a:xfrm>
            <a:off x="12640807" y="7345020"/>
            <a:ext cx="3264064" cy="1039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DCE9FEC-BCA1-8F25-673D-E5F1DEFB43C8}"/>
              </a:ext>
            </a:extLst>
          </p:cNvPr>
          <p:cNvCxnSpPr>
            <a:cxnSpLocks/>
            <a:endCxn id="190" idx="1"/>
          </p:cNvCxnSpPr>
          <p:nvPr/>
        </p:nvCxnSpPr>
        <p:spPr>
          <a:xfrm>
            <a:off x="11875635" y="7998520"/>
            <a:ext cx="1575428" cy="10855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8" name="Text Box 33">
            <a:extLst>
              <a:ext uri="{FF2B5EF4-FFF2-40B4-BE49-F238E27FC236}">
                <a16:creationId xmlns:a16="http://schemas.microsoft.com/office/drawing/2014/main" id="{AC7F3D0E-D66E-1A26-CFB8-22DE9DD07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0809" y="7120706"/>
            <a:ext cx="3264063" cy="6249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VCF_darwindow.sh</a:t>
            </a: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VCF_darwindow.plotinR.txt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162" name="Text Box 33">
            <a:extLst>
              <a:ext uri="{FF2B5EF4-FFF2-40B4-BE49-F238E27FC236}">
                <a16:creationId xmlns:a16="http://schemas.microsoft.com/office/drawing/2014/main" id="{20527BC6-E91C-F927-1235-14AE5B6F4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2050" y="11019551"/>
            <a:ext cx="3242822" cy="1027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VCF_calcdist.sh</a:t>
            </a: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VCF_calcdist_parallel.sh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F1B1D6B-9AFE-7BE2-F0F8-D64B98982169}"/>
              </a:ext>
            </a:extLst>
          </p:cNvPr>
          <p:cNvCxnSpPr>
            <a:cxnSpLocks/>
          </p:cNvCxnSpPr>
          <p:nvPr/>
        </p:nvCxnSpPr>
        <p:spPr>
          <a:xfrm>
            <a:off x="11582177" y="11846406"/>
            <a:ext cx="2069875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7" name="Text Box 33">
            <a:extLst>
              <a:ext uri="{FF2B5EF4-FFF2-40B4-BE49-F238E27FC236}">
                <a16:creationId xmlns:a16="http://schemas.microsoft.com/office/drawing/2014/main" id="{4C0B8967-A268-5A01-5E34-8196531CE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3002" y="12533438"/>
            <a:ext cx="3251868" cy="906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SAMBAR.txt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82DE94E-601D-4848-B352-CF2ACD4D8736}"/>
              </a:ext>
            </a:extLst>
          </p:cNvPr>
          <p:cNvCxnSpPr>
            <a:cxnSpLocks/>
            <a:endCxn id="169" idx="1"/>
          </p:cNvCxnSpPr>
          <p:nvPr/>
        </p:nvCxnSpPr>
        <p:spPr>
          <a:xfrm>
            <a:off x="11853229" y="13125266"/>
            <a:ext cx="1771935" cy="202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9" name="Text Box 1">
            <a:extLst>
              <a:ext uri="{FF2B5EF4-FFF2-40B4-BE49-F238E27FC236}">
                <a16:creationId xmlns:a16="http://schemas.microsoft.com/office/drawing/2014/main" id="{8E6914C9-3D18-BE03-8DEF-15F766695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5162" y="12996548"/>
            <a:ext cx="2129698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genlight</a:t>
            </a:r>
            <a:r>
              <a:rPr lang="en-GB" altLang="LID4096" sz="1099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altLang="LID4096" sz="1099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snps</a:t>
            </a:r>
            <a:r>
              <a:rPr lang="en-GB" altLang="LID4096" sz="1099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altLang="LID4096" sz="1099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inds</a:t>
            </a:r>
            <a:r>
              <a:rPr lang="en-GB" altLang="LID4096" sz="1099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inds2</a:t>
            </a:r>
            <a:endParaRPr lang="en-GB" altLang="LID4096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71" name="Text Box 8">
            <a:extLst>
              <a:ext uri="{FF2B5EF4-FFF2-40B4-BE49-F238E27FC236}">
                <a16:creationId xmlns:a16="http://schemas.microsoft.com/office/drawing/2014/main" id="{BCFA7D9B-5662-DCF4-E07D-3FE46E63A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8228" y="12838698"/>
            <a:ext cx="1132132" cy="2641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importdata</a:t>
            </a:r>
            <a:r>
              <a:rPr lang="en-GB" altLang="LID4096" sz="1099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GB" altLang="LID4096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72" name="Text Box 8">
            <a:extLst>
              <a:ext uri="{FF2B5EF4-FFF2-40B4-BE49-F238E27FC236}">
                <a16:creationId xmlns:a16="http://schemas.microsoft.com/office/drawing/2014/main" id="{6EEF6337-010E-B7BE-A7A9-856640ACA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73335" y="12617720"/>
            <a:ext cx="1132132" cy="4931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add2inds2()</a:t>
            </a:r>
            <a:endParaRPr lang="en-GB" altLang="LID4096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3" name="Text Box 19">
            <a:extLst>
              <a:ext uri="{FF2B5EF4-FFF2-40B4-BE49-F238E27FC236}">
                <a16:creationId xmlns:a16="http://schemas.microsoft.com/office/drawing/2014/main" id="{FA426677-583B-98FA-FB59-316D8DA57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08" y="11677850"/>
            <a:ext cx="2114550" cy="26148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allvcfdist.txt</a:t>
            </a:r>
            <a:endParaRPr lang="en-GB" altLang="LID4096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2CC2A3E-88C2-31EC-7053-784C70D02B42}"/>
              </a:ext>
            </a:extLst>
          </p:cNvPr>
          <p:cNvCxnSpPr>
            <a:cxnSpLocks/>
          </p:cNvCxnSpPr>
          <p:nvPr/>
        </p:nvCxnSpPr>
        <p:spPr>
          <a:xfrm>
            <a:off x="14713402" y="11937483"/>
            <a:ext cx="0" cy="1040844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0" name="Text Box 19">
            <a:extLst>
              <a:ext uri="{FF2B5EF4-FFF2-40B4-BE49-F238E27FC236}">
                <a16:creationId xmlns:a16="http://schemas.microsoft.com/office/drawing/2014/main" id="{73D4BFCD-E8B8-EC2B-6121-1C12E538E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51063" y="7878632"/>
            <a:ext cx="2279114" cy="26148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mywindow.20000.he.allsites.roh.txt</a:t>
            </a:r>
            <a:endParaRPr lang="en-GB" altLang="LID4096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0CC327D-37AB-6215-008C-903B6E462978}"/>
              </a:ext>
            </a:extLst>
          </p:cNvPr>
          <p:cNvCxnSpPr>
            <a:cxnSpLocks/>
          </p:cNvCxnSpPr>
          <p:nvPr/>
        </p:nvCxnSpPr>
        <p:spPr>
          <a:xfrm>
            <a:off x="15913769" y="6611015"/>
            <a:ext cx="32912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583D9274-C1D4-11E8-E7FE-23FA3DEB311B}"/>
              </a:ext>
            </a:extLst>
          </p:cNvPr>
          <p:cNvCxnSpPr>
            <a:cxnSpLocks/>
          </p:cNvCxnSpPr>
          <p:nvPr/>
        </p:nvCxnSpPr>
        <p:spPr>
          <a:xfrm>
            <a:off x="1380262" y="5716783"/>
            <a:ext cx="1087376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 Box 34">
            <a:extLst>
              <a:ext uri="{FF2B5EF4-FFF2-40B4-BE49-F238E27FC236}">
                <a16:creationId xmlns:a16="http://schemas.microsoft.com/office/drawing/2014/main" id="{54E65B53-CA6E-CE06-C24C-E9560F05F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587" y="2362115"/>
            <a:ext cx="30924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sample2_1.fq.gz + sample2_2.fq.gz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201" name="Text Box 34">
            <a:extLst>
              <a:ext uri="{FF2B5EF4-FFF2-40B4-BE49-F238E27FC236}">
                <a16:creationId xmlns:a16="http://schemas.microsoft.com/office/drawing/2014/main" id="{9AB3F76C-A32B-48B3-1F9C-0FD3F4686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975" y="3109743"/>
            <a:ext cx="30924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sample1.QC.1..fq.gz + sample1.QC_2.fq.gz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200" name="Text Box 34">
            <a:extLst>
              <a:ext uri="{FF2B5EF4-FFF2-40B4-BE49-F238E27FC236}">
                <a16:creationId xmlns:a16="http://schemas.microsoft.com/office/drawing/2014/main" id="{2BD7AFA4-7A4B-FEBE-46E6-4448044F8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587" y="3327209"/>
            <a:ext cx="30924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sample2.QC._1.fq.gz + sample2.QC_2.fq.gz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202" name="Text Box 34">
            <a:extLst>
              <a:ext uri="{FF2B5EF4-FFF2-40B4-BE49-F238E27FC236}">
                <a16:creationId xmlns:a16="http://schemas.microsoft.com/office/drawing/2014/main" id="{CB8FA918-13A7-123B-9789-FAD58F47B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694" y="4245372"/>
            <a:ext cx="30924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sample2.sorted.RG.dupremoved.filtered.bam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7AFC4E9A-CD07-8974-679D-241EDEC00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1440" y="4957146"/>
            <a:ext cx="2738911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sample1.xchrom.bam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59A95374-DBA5-F1E5-F3A2-6373830845D2}"/>
              </a:ext>
            </a:extLst>
          </p:cNvPr>
          <p:cNvSpPr txBox="1"/>
          <p:nvPr/>
        </p:nvSpPr>
        <p:spPr>
          <a:xfrm>
            <a:off x="8457748" y="5697483"/>
            <a:ext cx="390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STARTING POINT WHEN REDOING ANALYSES</a:t>
            </a:r>
            <a:endParaRPr lang="LID4096" sz="1200" dirty="0"/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0AEA030B-AE6B-420E-9525-A206798B3097}"/>
              </a:ext>
            </a:extLst>
          </p:cNvPr>
          <p:cNvCxnSpPr>
            <a:cxnSpLocks/>
          </p:cNvCxnSpPr>
          <p:nvPr/>
        </p:nvCxnSpPr>
        <p:spPr>
          <a:xfrm>
            <a:off x="15903264" y="8014421"/>
            <a:ext cx="329127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8" name="Text Box 33">
            <a:extLst>
              <a:ext uri="{FF2B5EF4-FFF2-40B4-BE49-F238E27FC236}">
                <a16:creationId xmlns:a16="http://schemas.microsoft.com/office/drawing/2014/main" id="{ED101F1E-C78E-D513-CBC8-1FE840871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0889" y="14137055"/>
            <a:ext cx="3100934" cy="973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VCF_Dsuite</a:t>
            </a:r>
            <a:endParaRPr lang="en-GB" altLang="LID4096" b="1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ABBA-BABA analyses</a:t>
            </a:r>
          </a:p>
        </p:txBody>
      </p:sp>
      <p:sp>
        <p:nvSpPr>
          <p:cNvPr id="209" name="Text Box 33">
            <a:extLst>
              <a:ext uri="{FF2B5EF4-FFF2-40B4-BE49-F238E27FC236}">
                <a16:creationId xmlns:a16="http://schemas.microsoft.com/office/drawing/2014/main" id="{76A3A510-CAFA-CB38-57B6-82529272D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2851" y="8631544"/>
            <a:ext cx="3290916" cy="973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CONVERT_VCF2phylip.sh</a:t>
            </a: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input fur ML tree building</a:t>
            </a:r>
          </a:p>
        </p:txBody>
      </p:sp>
      <p:sp>
        <p:nvSpPr>
          <p:cNvPr id="210" name="Text Box 33">
            <a:extLst>
              <a:ext uri="{FF2B5EF4-FFF2-40B4-BE49-F238E27FC236}">
                <a16:creationId xmlns:a16="http://schemas.microsoft.com/office/drawing/2014/main" id="{FEAC7FEF-28B4-F8B3-8598-57083F917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0807" y="9842024"/>
            <a:ext cx="3264064" cy="973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VCF_annotate_SNPs.sh</a:t>
            </a: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McDonald-Kreitman test</a:t>
            </a:r>
          </a:p>
        </p:txBody>
      </p:sp>
      <p:sp>
        <p:nvSpPr>
          <p:cNvPr id="211" name="Text Box 33">
            <a:extLst>
              <a:ext uri="{FF2B5EF4-FFF2-40B4-BE49-F238E27FC236}">
                <a16:creationId xmlns:a16="http://schemas.microsoft.com/office/drawing/2014/main" id="{281FD73D-B51C-F90C-6FE8-A4EB395AB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6244" y="14139318"/>
            <a:ext cx="3156973" cy="973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VCF_slidingwindow.sh</a:t>
            </a: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Genomic landscape of </a:t>
            </a:r>
            <a:r>
              <a:rPr lang="en-GB" altLang="LID4096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Dxy</a:t>
            </a:r>
            <a:r>
              <a:rPr lang="en-GB" altLang="LID4096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pi and </a:t>
            </a:r>
            <a:r>
              <a:rPr lang="en-GB" altLang="LID4096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Fst</a:t>
            </a:r>
            <a:r>
              <a:rPr lang="en-GB" altLang="LID4096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along chromosomes </a:t>
            </a:r>
          </a:p>
        </p:txBody>
      </p:sp>
      <p:sp>
        <p:nvSpPr>
          <p:cNvPr id="203" name="Text Box 18">
            <a:extLst>
              <a:ext uri="{FF2B5EF4-FFF2-40B4-BE49-F238E27FC236}">
                <a16:creationId xmlns:a16="http://schemas.microsoft.com/office/drawing/2014/main" id="{4CE6A2DE-7D49-A78C-8631-9F543578A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162" y="5183280"/>
            <a:ext cx="2738911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sample2.xchrom.bam</a:t>
            </a:r>
          </a:p>
        </p:txBody>
      </p:sp>
      <p:sp>
        <p:nvSpPr>
          <p:cNvPr id="213" name="Text Box 19">
            <a:extLst>
              <a:ext uri="{FF2B5EF4-FFF2-40B4-BE49-F238E27FC236}">
                <a16:creationId xmlns:a16="http://schemas.microsoft.com/office/drawing/2014/main" id="{2F02DBB6-EEF7-6F23-7452-69169D9B2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2787" y="9213755"/>
            <a:ext cx="2114550" cy="26148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PREFIX.globalfilter.thin</a:t>
            </a:r>
            <a:r>
              <a:rPr lang="en-GB" altLang="LID4096" sz="1099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??.vcf.gz</a:t>
            </a:r>
            <a:endParaRPr lang="en-GB" altLang="LID4096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CB0F1CF3-585C-D392-F6A1-A252FB14DBD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521616" y="9332328"/>
            <a:ext cx="1030201" cy="8667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D55AECC9-1E2A-7F26-9C1D-42741B9C0B9D}"/>
              </a:ext>
            </a:extLst>
          </p:cNvPr>
          <p:cNvCxnSpPr>
            <a:cxnSpLocks/>
          </p:cNvCxnSpPr>
          <p:nvPr/>
        </p:nvCxnSpPr>
        <p:spPr>
          <a:xfrm flipH="1">
            <a:off x="7953801" y="12396721"/>
            <a:ext cx="7526" cy="5648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2" name="Text Box 19">
            <a:extLst>
              <a:ext uri="{FF2B5EF4-FFF2-40B4-BE49-F238E27FC236}">
                <a16:creationId xmlns:a16="http://schemas.microsoft.com/office/drawing/2014/main" id="{B2E81597-136A-1A68-B63D-755F5CFAC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5146" y="9244977"/>
            <a:ext cx="2114550" cy="26148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PREFIX.mysnps.thin.phy</a:t>
            </a:r>
            <a:endParaRPr lang="en-GB" altLang="LID4096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12F28311-8F31-D897-72EE-CBC9EC2FD371}"/>
              </a:ext>
            </a:extLst>
          </p:cNvPr>
          <p:cNvCxnSpPr>
            <a:cxnSpLocks/>
          </p:cNvCxnSpPr>
          <p:nvPr/>
        </p:nvCxnSpPr>
        <p:spPr>
          <a:xfrm>
            <a:off x="11596691" y="9375718"/>
            <a:ext cx="205536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01E228E-B6A2-2C12-DAE0-2303D3825F93}"/>
              </a:ext>
            </a:extLst>
          </p:cNvPr>
          <p:cNvCxnSpPr>
            <a:cxnSpLocks/>
          </p:cNvCxnSpPr>
          <p:nvPr/>
        </p:nvCxnSpPr>
        <p:spPr>
          <a:xfrm flipV="1">
            <a:off x="11596688" y="9375718"/>
            <a:ext cx="0" cy="11385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5EE86FA-AACB-2CD5-0D84-76471791D2B7}"/>
              </a:ext>
            </a:extLst>
          </p:cNvPr>
          <p:cNvCxnSpPr>
            <a:cxnSpLocks/>
          </p:cNvCxnSpPr>
          <p:nvPr/>
        </p:nvCxnSpPr>
        <p:spPr>
          <a:xfrm flipV="1">
            <a:off x="11590157" y="10775791"/>
            <a:ext cx="0" cy="10585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FD179031-10F4-0307-3539-9F1F6B808D1A}"/>
              </a:ext>
            </a:extLst>
          </p:cNvPr>
          <p:cNvCxnSpPr>
            <a:cxnSpLocks/>
          </p:cNvCxnSpPr>
          <p:nvPr/>
        </p:nvCxnSpPr>
        <p:spPr>
          <a:xfrm>
            <a:off x="11832780" y="10641456"/>
            <a:ext cx="1795908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9" name="Text Box 19">
            <a:extLst>
              <a:ext uri="{FF2B5EF4-FFF2-40B4-BE49-F238E27FC236}">
                <a16:creationId xmlns:a16="http://schemas.microsoft.com/office/drawing/2014/main" id="{5EA53F0B-3655-EB81-B5DB-104189F39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7507" y="10472615"/>
            <a:ext cx="21145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PREFIX.annotated.vcf.gz</a:t>
            </a:r>
            <a:endParaRPr lang="en-GB" altLang="LID4096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58DBBE0-E27A-58F4-4424-5B8C1B5C6810}"/>
              </a:ext>
            </a:extLst>
          </p:cNvPr>
          <p:cNvCxnSpPr>
            <a:cxnSpLocks/>
          </p:cNvCxnSpPr>
          <p:nvPr/>
        </p:nvCxnSpPr>
        <p:spPr>
          <a:xfrm>
            <a:off x="10619371" y="13691118"/>
            <a:ext cx="0" cy="44292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E73F169B-217D-1C7F-392D-F0EEF34EDEDF}"/>
              </a:ext>
            </a:extLst>
          </p:cNvPr>
          <p:cNvCxnSpPr>
            <a:cxnSpLocks/>
          </p:cNvCxnSpPr>
          <p:nvPr/>
        </p:nvCxnSpPr>
        <p:spPr>
          <a:xfrm>
            <a:off x="6817149" y="13691118"/>
            <a:ext cx="0" cy="44292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EEB048D4-68CD-0496-7B64-FB6218AC42BA}"/>
              </a:ext>
            </a:extLst>
          </p:cNvPr>
          <p:cNvCxnSpPr>
            <a:cxnSpLocks/>
          </p:cNvCxnSpPr>
          <p:nvPr/>
        </p:nvCxnSpPr>
        <p:spPr>
          <a:xfrm>
            <a:off x="2964544" y="13691118"/>
            <a:ext cx="0" cy="44292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04EDFC0-0B91-E9C1-2F1E-789AD31B7957}"/>
              </a:ext>
            </a:extLst>
          </p:cNvPr>
          <p:cNvCxnSpPr>
            <a:cxnSpLocks/>
          </p:cNvCxnSpPr>
          <p:nvPr/>
        </p:nvCxnSpPr>
        <p:spPr>
          <a:xfrm>
            <a:off x="2972043" y="13667943"/>
            <a:ext cx="76409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DD908DD-CB38-69B8-149C-E80ED6EBE620}"/>
              </a:ext>
            </a:extLst>
          </p:cNvPr>
          <p:cNvCxnSpPr/>
          <p:nvPr/>
        </p:nvCxnSpPr>
        <p:spPr>
          <a:xfrm>
            <a:off x="7966094" y="13254578"/>
            <a:ext cx="0" cy="4188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4174204B-D3B7-6DF6-4AE6-5F50E96EB449}"/>
              </a:ext>
            </a:extLst>
          </p:cNvPr>
          <p:cNvSpPr txBox="1"/>
          <p:nvPr/>
        </p:nvSpPr>
        <p:spPr>
          <a:xfrm>
            <a:off x="12834939" y="3000684"/>
            <a:ext cx="495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include all sites (polymorphic AND monomorphic)  </a:t>
            </a:r>
            <a:endParaRPr lang="LID4096" b="1" dirty="0">
              <a:solidFill>
                <a:srgbClr val="00B050"/>
              </a:solidFill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4E42B987-862D-FC25-D17C-AB6D66F6FEFD}"/>
              </a:ext>
            </a:extLst>
          </p:cNvPr>
          <p:cNvSpPr txBox="1"/>
          <p:nvPr/>
        </p:nvSpPr>
        <p:spPr>
          <a:xfrm>
            <a:off x="12834940" y="3368654"/>
            <a:ext cx="547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include all polymorphic sites (</a:t>
            </a:r>
            <a:r>
              <a:rPr lang="en-GB" b="1" dirty="0" err="1">
                <a:solidFill>
                  <a:srgbClr val="0070C0"/>
                </a:solidFill>
              </a:rPr>
              <a:t>biallic</a:t>
            </a:r>
            <a:r>
              <a:rPr lang="en-GB" b="1" dirty="0">
                <a:solidFill>
                  <a:srgbClr val="0070C0"/>
                </a:solidFill>
              </a:rPr>
              <a:t> AND multiallelic)   </a:t>
            </a:r>
            <a:endParaRPr lang="LID4096" b="1" dirty="0">
              <a:solidFill>
                <a:srgbClr val="0070C0"/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D2AACAC5-DFB1-84E1-0C67-2B399BB42CB1}"/>
              </a:ext>
            </a:extLst>
          </p:cNvPr>
          <p:cNvSpPr txBox="1"/>
          <p:nvPr/>
        </p:nvSpPr>
        <p:spPr>
          <a:xfrm>
            <a:off x="12834940" y="3727896"/>
            <a:ext cx="492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include only biallelic polymorphic sites</a:t>
            </a:r>
            <a:endParaRPr lang="LID4096" b="1" dirty="0">
              <a:solidFill>
                <a:srgbClr val="FF0000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6818ED8D-0743-5754-524C-89F8D8D9D7BB}"/>
              </a:ext>
            </a:extLst>
          </p:cNvPr>
          <p:cNvSpPr/>
          <p:nvPr/>
        </p:nvSpPr>
        <p:spPr>
          <a:xfrm>
            <a:off x="12662049" y="2884039"/>
            <a:ext cx="5650146" cy="163826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2D121532-4968-60EF-9EA2-927B93A501F8}"/>
              </a:ext>
            </a:extLst>
          </p:cNvPr>
          <p:cNvSpPr txBox="1"/>
          <p:nvPr/>
        </p:nvSpPr>
        <p:spPr>
          <a:xfrm>
            <a:off x="12834940" y="4089447"/>
            <a:ext cx="492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depreciated/redundant</a:t>
            </a:r>
            <a:endParaRPr lang="LID4096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82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479</Words>
  <Application>Microsoft Office PowerPoint</Application>
  <PresentationFormat>Custom</PresentationFormat>
  <Paragraphs>79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Menno de Jong</dc:creator>
  <cp:lastModifiedBy>Menno de Jong</cp:lastModifiedBy>
  <cp:revision>49</cp:revision>
  <dcterms:created xsi:type="dcterms:W3CDTF">2025-02-07T10:56:02Z</dcterms:created>
  <dcterms:modified xsi:type="dcterms:W3CDTF">2025-03-18T16:44:37Z</dcterms:modified>
</cp:coreProperties>
</file>