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7" r:id="rId2"/>
  </p:sldIdLst>
  <p:sldSz cx="19799300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497" autoAdjust="0"/>
    <p:restoredTop sz="93899" autoAdjust="0"/>
  </p:normalViewPr>
  <p:slideViewPr>
    <p:cSldViewPr snapToGrid="0">
      <p:cViewPr>
        <p:scale>
          <a:sx n="75" d="100"/>
          <a:sy n="75" d="100"/>
        </p:scale>
        <p:origin x="1578" y="-25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B6219-C1ED-428F-B81A-B6A035A6C858}" type="datetimeFigureOut">
              <a:rPr lang="LID4096" smtClean="0"/>
              <a:t>04/14/2025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4638" y="1143000"/>
            <a:ext cx="376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BC817-0EF0-40B7-84F9-AE3C841DE5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192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BC817-0EF0-40B7-84F9-AE3C841DE5FA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333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48" y="2651323"/>
            <a:ext cx="16829405" cy="5640152"/>
          </a:xfrm>
        </p:spPr>
        <p:txBody>
          <a:bodyPr anchor="b"/>
          <a:lstStyle>
            <a:lvl1pPr algn="ctr">
              <a:defRPr sz="12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8508981"/>
            <a:ext cx="14849475" cy="3911355"/>
          </a:xfrm>
        </p:spPr>
        <p:txBody>
          <a:bodyPr/>
          <a:lstStyle>
            <a:lvl1pPr marL="0" indent="0" algn="ctr">
              <a:buNone/>
              <a:defRPr sz="5197"/>
            </a:lvl1pPr>
            <a:lvl2pPr marL="989975" indent="0" algn="ctr">
              <a:buNone/>
              <a:defRPr sz="4331"/>
            </a:lvl2pPr>
            <a:lvl3pPr marL="1979950" indent="0" algn="ctr">
              <a:buNone/>
              <a:defRPr sz="3898"/>
            </a:lvl3pPr>
            <a:lvl4pPr marL="2969925" indent="0" algn="ctr">
              <a:buNone/>
              <a:defRPr sz="3464"/>
            </a:lvl4pPr>
            <a:lvl5pPr marL="3959901" indent="0" algn="ctr">
              <a:buNone/>
              <a:defRPr sz="3464"/>
            </a:lvl5pPr>
            <a:lvl6pPr marL="4949876" indent="0" algn="ctr">
              <a:buNone/>
              <a:defRPr sz="3464"/>
            </a:lvl6pPr>
            <a:lvl7pPr marL="5939851" indent="0" algn="ctr">
              <a:buNone/>
              <a:defRPr sz="3464"/>
            </a:lvl7pPr>
            <a:lvl8pPr marL="6929826" indent="0" algn="ctr">
              <a:buNone/>
              <a:defRPr sz="3464"/>
            </a:lvl8pPr>
            <a:lvl9pPr marL="7919801" indent="0" algn="ctr">
              <a:buNone/>
              <a:defRPr sz="34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04/14/2025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291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04/14/2025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22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5" y="862524"/>
            <a:ext cx="4269224" cy="13729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3" y="862524"/>
            <a:ext cx="12560181" cy="137291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04/14/2025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546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04/14/2025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799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1" y="4038864"/>
            <a:ext cx="17076896" cy="6738931"/>
          </a:xfrm>
        </p:spPr>
        <p:txBody>
          <a:bodyPr anchor="b"/>
          <a:lstStyle>
            <a:lvl1pPr>
              <a:defRPr sz="12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1" y="10841548"/>
            <a:ext cx="17076896" cy="3543845"/>
          </a:xfrm>
        </p:spPr>
        <p:txBody>
          <a:bodyPr/>
          <a:lstStyle>
            <a:lvl1pPr marL="0" indent="0">
              <a:buNone/>
              <a:defRPr sz="5197">
                <a:solidFill>
                  <a:schemeClr val="tx1"/>
                </a:solidFill>
              </a:defRPr>
            </a:lvl1pPr>
            <a:lvl2pPr marL="989975" indent="0">
              <a:buNone/>
              <a:defRPr sz="4331">
                <a:solidFill>
                  <a:schemeClr val="tx1">
                    <a:tint val="75000"/>
                  </a:schemeClr>
                </a:solidFill>
              </a:defRPr>
            </a:lvl2pPr>
            <a:lvl3pPr marL="1979950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3pPr>
            <a:lvl4pPr marL="2969925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4pPr>
            <a:lvl5pPr marL="39599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5pPr>
            <a:lvl6pPr marL="494987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6pPr>
            <a:lvl7pPr marL="593985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7pPr>
            <a:lvl8pPr marL="692982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8pPr>
            <a:lvl9pPr marL="79198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04/14/2025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343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4312617"/>
            <a:ext cx="8414703" cy="10279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4312617"/>
            <a:ext cx="8414703" cy="10279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04/14/2025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085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862527"/>
            <a:ext cx="17076896" cy="3131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3" y="3971359"/>
            <a:ext cx="8376031" cy="1946301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3" y="5917660"/>
            <a:ext cx="8376031" cy="870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7" y="3971359"/>
            <a:ext cx="8417281" cy="1946301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7" y="5917660"/>
            <a:ext cx="8417281" cy="870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04/14/2025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260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04/14/2025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485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04/14/2025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31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080029"/>
            <a:ext cx="6385790" cy="3780102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2332567"/>
            <a:ext cx="10023396" cy="11512811"/>
          </a:xfrm>
        </p:spPr>
        <p:txBody>
          <a:bodyPr/>
          <a:lstStyle>
            <a:lvl1pPr>
              <a:defRPr sz="6929"/>
            </a:lvl1pPr>
            <a:lvl2pPr>
              <a:defRPr sz="6063"/>
            </a:lvl2pPr>
            <a:lvl3pPr>
              <a:defRPr sz="5197"/>
            </a:lvl3pPr>
            <a:lvl4pPr>
              <a:defRPr sz="4331"/>
            </a:lvl4pPr>
            <a:lvl5pPr>
              <a:defRPr sz="4331"/>
            </a:lvl5pPr>
            <a:lvl6pPr>
              <a:defRPr sz="4331"/>
            </a:lvl6pPr>
            <a:lvl7pPr>
              <a:defRPr sz="4331"/>
            </a:lvl7pPr>
            <a:lvl8pPr>
              <a:defRPr sz="4331"/>
            </a:lvl8pPr>
            <a:lvl9pPr>
              <a:defRPr sz="43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860131"/>
            <a:ext cx="6385790" cy="9003995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04/14/2025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896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080029"/>
            <a:ext cx="6385790" cy="3780102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2332567"/>
            <a:ext cx="10023396" cy="11512811"/>
          </a:xfrm>
        </p:spPr>
        <p:txBody>
          <a:bodyPr anchor="t"/>
          <a:lstStyle>
            <a:lvl1pPr marL="0" indent="0">
              <a:buNone/>
              <a:defRPr sz="6929"/>
            </a:lvl1pPr>
            <a:lvl2pPr marL="989975" indent="0">
              <a:buNone/>
              <a:defRPr sz="6063"/>
            </a:lvl2pPr>
            <a:lvl3pPr marL="1979950" indent="0">
              <a:buNone/>
              <a:defRPr sz="5197"/>
            </a:lvl3pPr>
            <a:lvl4pPr marL="2969925" indent="0">
              <a:buNone/>
              <a:defRPr sz="4331"/>
            </a:lvl4pPr>
            <a:lvl5pPr marL="3959901" indent="0">
              <a:buNone/>
              <a:defRPr sz="4331"/>
            </a:lvl5pPr>
            <a:lvl6pPr marL="4949876" indent="0">
              <a:buNone/>
              <a:defRPr sz="4331"/>
            </a:lvl6pPr>
            <a:lvl7pPr marL="5939851" indent="0">
              <a:buNone/>
              <a:defRPr sz="4331"/>
            </a:lvl7pPr>
            <a:lvl8pPr marL="6929826" indent="0">
              <a:buNone/>
              <a:defRPr sz="4331"/>
            </a:lvl8pPr>
            <a:lvl9pPr marL="7919801" indent="0">
              <a:buNone/>
              <a:defRPr sz="43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860131"/>
            <a:ext cx="6385790" cy="9003995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04/14/2025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19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862527"/>
            <a:ext cx="17076896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4312617"/>
            <a:ext cx="17076896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15015410"/>
            <a:ext cx="44548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267E5-C4E8-461F-A01C-7BDA19FE0128}" type="datetimeFigureOut">
              <a:rPr lang="LID4096" smtClean="0"/>
              <a:t>04/14/2025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15015410"/>
            <a:ext cx="668226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15015410"/>
            <a:ext cx="44548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49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979950" rtl="0" eaLnBrk="1" latinLnBrk="0" hangingPunct="1">
        <a:lnSpc>
          <a:spcPct val="90000"/>
        </a:lnSpc>
        <a:spcBef>
          <a:spcPct val="0"/>
        </a:spcBef>
        <a:buNone/>
        <a:defRPr sz="95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88" indent="-494988" algn="l" defTabSz="1979950" rtl="0" eaLnBrk="1" latinLnBrk="0" hangingPunct="1">
        <a:lnSpc>
          <a:spcPct val="90000"/>
        </a:lnSpc>
        <a:spcBef>
          <a:spcPts val="2165"/>
        </a:spcBef>
        <a:buFont typeface="Arial" panose="020B0604020202020204" pitchFamily="34" charset="0"/>
        <a:buChar char="•"/>
        <a:defRPr sz="6063" kern="1200">
          <a:solidFill>
            <a:schemeClr val="tx1"/>
          </a:solidFill>
          <a:latin typeface="+mn-lt"/>
          <a:ea typeface="+mn-ea"/>
          <a:cs typeface="+mn-cs"/>
        </a:defRPr>
      </a:lvl1pPr>
      <a:lvl2pPr marL="14849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47493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4331" kern="1200">
          <a:solidFill>
            <a:schemeClr val="tx1"/>
          </a:solidFill>
          <a:latin typeface="+mn-lt"/>
          <a:ea typeface="+mn-ea"/>
          <a:cs typeface="+mn-cs"/>
        </a:defRPr>
      </a:lvl3pPr>
      <a:lvl4pPr marL="346491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445488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54448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643483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7424814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841478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7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2pPr>
      <a:lvl3pPr marL="197995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296992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39599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494987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593985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692982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79198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D5C96CB4-C475-92BF-8742-8B8CAC085DEB}"/>
              </a:ext>
            </a:extLst>
          </p:cNvPr>
          <p:cNvSpPr/>
          <p:nvPr/>
        </p:nvSpPr>
        <p:spPr>
          <a:xfrm>
            <a:off x="1385336" y="5950063"/>
            <a:ext cx="10868703" cy="7489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9" name="Text Box 15">
            <a:extLst>
              <a:ext uri="{FF2B5EF4-FFF2-40B4-BE49-F238E27FC236}">
                <a16:creationId xmlns:a16="http://schemas.microsoft.com/office/drawing/2014/main" id="{05E312AA-F740-81ED-2C41-E6C12ECB6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241" y="9059139"/>
            <a:ext cx="1017031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combinethin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A63653E-9181-C6BC-18F9-9A5082B37DF5}"/>
              </a:ext>
            </a:extLst>
          </p:cNvPr>
          <p:cNvSpPr/>
          <p:nvPr/>
        </p:nvSpPr>
        <p:spPr>
          <a:xfrm>
            <a:off x="1385330" y="4742851"/>
            <a:ext cx="5554041" cy="704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DB57E1-82B4-ACD9-E16F-508C9CF4ECC3}"/>
              </a:ext>
            </a:extLst>
          </p:cNvPr>
          <p:cNvSpPr/>
          <p:nvPr/>
        </p:nvSpPr>
        <p:spPr>
          <a:xfrm>
            <a:off x="1385330" y="3820986"/>
            <a:ext cx="10873773" cy="704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825CE72-6F2A-9DF3-C18B-667FE8F7DCD7}"/>
              </a:ext>
            </a:extLst>
          </p:cNvPr>
          <p:cNvSpPr/>
          <p:nvPr/>
        </p:nvSpPr>
        <p:spPr>
          <a:xfrm>
            <a:off x="1380266" y="2884036"/>
            <a:ext cx="10873773" cy="704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3" name="Text Box 15">
            <a:extLst>
              <a:ext uri="{FF2B5EF4-FFF2-40B4-BE49-F238E27FC236}">
                <a16:creationId xmlns:a16="http://schemas.microsoft.com/office/drawing/2014/main" id="{9EB1B70D-DEE8-590F-E6A5-A32DFBC41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30" y="6434033"/>
            <a:ext cx="1047430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1" name="Text Box 15">
            <a:extLst>
              <a:ext uri="{FF2B5EF4-FFF2-40B4-BE49-F238E27FC236}">
                <a16:creationId xmlns:a16="http://schemas.microsoft.com/office/drawing/2014/main" id="{A6E1C7E7-45AC-475A-EC95-5FDA5FBD3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6122" y="6370260"/>
            <a:ext cx="896618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calcdepth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4FFB9B2-3C62-5337-AF2F-F5BA3AD8E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295" y="6450679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masked_PREFIX.mybed1.txt.vcf.gz</a:t>
            </a:r>
            <a:endParaRPr lang="en-GB" altLang="LID4096">
              <a:latin typeface="Arial" panose="020B0604020202020204" pitchFamily="34" charset="0"/>
            </a:endParaRPr>
          </a:p>
        </p:txBody>
      </p:sp>
      <p:sp>
        <p:nvSpPr>
          <p:cNvPr id="5" name="Text Box 28">
            <a:extLst>
              <a:ext uri="{FF2B5EF4-FFF2-40B4-BE49-F238E27FC236}">
                <a16:creationId xmlns:a16="http://schemas.microsoft.com/office/drawing/2014/main" id="{08DE6798-8E14-CE90-23BA-C4C3CF13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295" y="7840492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PREFIX.globalfilter.thin0.mybed1.txt.vcf.gz</a:t>
            </a:r>
            <a:endParaRPr lang="en-GB" altLang="LID4096">
              <a:latin typeface="Arial" panose="020B0604020202020204" pitchFamily="34" charset="0"/>
            </a:endParaRPr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9B5539D9-F76C-D130-0A12-7AD317273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817" y="9201585"/>
            <a:ext cx="2738911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</a:t>
            </a:r>
            <a:r>
              <a:rPr lang="en-GB" altLang="LID4096" sz="1099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??.mybed1.txt.vcf.gz</a:t>
            </a: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0EDD9376-CEFC-225F-213F-DC5159A6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613" y="10514309"/>
            <a:ext cx="307181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??.mybed1.txt.vcf.gz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78B03EBB-E5B5-1634-343D-5534E6A5C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3" y="11322138"/>
            <a:ext cx="301434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??.missfilter.mybed1.txt.vcf.gz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B016B2C3-BE86-B20E-7915-E70B22215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295" y="4049430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sample1.sorted.RG.dupremoved.filtered.bam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43D60C-44FA-F650-18A3-85A48658E2F8}"/>
              </a:ext>
            </a:extLst>
          </p:cNvPr>
          <p:cNvCxnSpPr>
            <a:cxnSpLocks/>
          </p:cNvCxnSpPr>
          <p:nvPr/>
        </p:nvCxnSpPr>
        <p:spPr>
          <a:xfrm>
            <a:off x="7966094" y="4522302"/>
            <a:ext cx="0" cy="194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EE0524-0B4E-0698-2FDD-B956D459C888}"/>
              </a:ext>
            </a:extLst>
          </p:cNvPr>
          <p:cNvCxnSpPr>
            <a:cxnSpLocks/>
          </p:cNvCxnSpPr>
          <p:nvPr/>
        </p:nvCxnSpPr>
        <p:spPr>
          <a:xfrm>
            <a:off x="6881735" y="6705941"/>
            <a:ext cx="0" cy="113455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22B332-7F4C-5AA6-1F06-D1B63513ADC8}"/>
              </a:ext>
            </a:extLst>
          </p:cNvPr>
          <p:cNvCxnSpPr>
            <a:cxnSpLocks/>
          </p:cNvCxnSpPr>
          <p:nvPr/>
        </p:nvCxnSpPr>
        <p:spPr>
          <a:xfrm flipH="1">
            <a:off x="5864974" y="8107477"/>
            <a:ext cx="7526" cy="1094108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dash"/>
            <a:miter lim="800000"/>
            <a:tailEnd type="triangle"/>
          </a:ln>
          <a:effectLst/>
        </p:spPr>
      </p:cxnSp>
      <p:sp>
        <p:nvSpPr>
          <p:cNvPr id="14" name="Text Box 33">
            <a:extLst>
              <a:ext uri="{FF2B5EF4-FFF2-40B4-BE49-F238E27FC236}">
                <a16:creationId xmlns:a16="http://schemas.microsoft.com/office/drawing/2014/main" id="{06825ED5-06C4-32E1-B223-1396E2969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131" y="6061274"/>
            <a:ext cx="1765439" cy="369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runpipeline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maskdepth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=?)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22330D43-232F-B4E3-AB61-593C3422A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3271" y="7024748"/>
            <a:ext cx="2896380" cy="459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globalfilter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min_alleles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=?, 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snp_quality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=?, 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removeindels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=TRUE, 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mindepth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=?,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maxdepth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=?)</a:t>
            </a:r>
            <a:endParaRPr lang="en-GB" altLang="LID4096" sz="1399" dirty="0"/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1075383E-1122-62B6-F0E5-EF3150C5D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300" y="8535372"/>
            <a:ext cx="1784841" cy="246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thinallsites</a:t>
            </a:r>
            <a:r>
              <a:rPr lang="en-GB" altLang="LID4096" sz="1099" b="1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thinallbp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=??)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25">
            <a:extLst>
              <a:ext uri="{FF2B5EF4-FFF2-40B4-BE49-F238E27FC236}">
                <a16:creationId xmlns:a16="http://schemas.microsoft.com/office/drawing/2014/main" id="{690AE850-2704-6EE2-46C6-FCE381CAB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56" y="10017733"/>
            <a:ext cx="2114550" cy="224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selectvariants</a:t>
            </a:r>
            <a:r>
              <a:rPr lang="en-GB" altLang="LID4096" sz="1099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(biallelic=FALSE</a:t>
            </a:r>
            <a:r>
              <a:rPr lang="en-GB" altLang="LID4096" sz="1099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925708A-C235-3223-2691-4C91AFAF2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941" y="10896944"/>
            <a:ext cx="18542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missfilter</a:t>
            </a:r>
            <a:r>
              <a:rPr lang="en-GB" altLang="LID4096" sz="1099" b="1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minalleles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41D7D3-B3DF-1B65-1BC2-BD4747F9C5E5}"/>
              </a:ext>
            </a:extLst>
          </p:cNvPr>
          <p:cNvCxnSpPr>
            <a:cxnSpLocks/>
          </p:cNvCxnSpPr>
          <p:nvPr/>
        </p:nvCxnSpPr>
        <p:spPr>
          <a:xfrm flipH="1">
            <a:off x="5864974" y="11569751"/>
            <a:ext cx="7526" cy="529201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dash"/>
            <a:miter lim="800000"/>
            <a:tailEnd type="triangle"/>
          </a:ln>
          <a:effectLst/>
        </p:spPr>
      </p:cxnSp>
      <p:sp>
        <p:nvSpPr>
          <p:cNvPr id="23" name="Text Box 1">
            <a:extLst>
              <a:ext uri="{FF2B5EF4-FFF2-40B4-BE49-F238E27FC236}">
                <a16:creationId xmlns:a16="http://schemas.microsoft.com/office/drawing/2014/main" id="{4051373C-8C5C-D052-B3B0-8DB7641C5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7750" y="12993096"/>
            <a:ext cx="2115032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PREFIX.mysnps.ped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0571B709-76A9-1B72-0D1C-0871C1317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1190" y="12846991"/>
            <a:ext cx="906462" cy="324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convert2ped 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 Box 24">
            <a:extLst>
              <a:ext uri="{FF2B5EF4-FFF2-40B4-BE49-F238E27FC236}">
                <a16:creationId xmlns:a16="http://schemas.microsoft.com/office/drawing/2014/main" id="{5081CDFD-6545-820C-F4A1-7D158CD56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0938" y="7772876"/>
            <a:ext cx="934718" cy="286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combinevcf2</a:t>
            </a:r>
            <a:endParaRPr lang="en-GB" altLang="LID4096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5028DE-DEDD-080C-36FE-50E845D22193}"/>
              </a:ext>
            </a:extLst>
          </p:cNvPr>
          <p:cNvCxnSpPr>
            <a:cxnSpLocks/>
          </p:cNvCxnSpPr>
          <p:nvPr/>
        </p:nvCxnSpPr>
        <p:spPr>
          <a:xfrm flipV="1">
            <a:off x="8468067" y="7985846"/>
            <a:ext cx="1260000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916080EB-A35D-46E6-B4C1-DA79F15B6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247" y="828085"/>
            <a:ext cx="1696095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 MAP FOR GENOTYPE CALLING AND POPULATION-GENOMIC ANALYSES 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B7A7DA5B-4573-A9E1-6F64-7BD08D3C9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9749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90F4CA-2585-39B4-29C6-F8A11EFE9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5359602"/>
            <a:ext cx="184731" cy="11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94153DFE-AE2A-BDE9-4172-00205B14C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5082602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29465D90-0119-BDF9-70BB-608DE9F85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0605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51687EDC-DA79-FF70-7050-7BCABF6D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445202"/>
            <a:ext cx="184731" cy="11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49" name="Rectangle 63">
            <a:extLst>
              <a:ext uri="{FF2B5EF4-FFF2-40B4-BE49-F238E27FC236}">
                <a16:creationId xmlns:a16="http://schemas.microsoft.com/office/drawing/2014/main" id="{FF1D235F-5A5C-3F3A-EB7B-BB0B22AB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168203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0" name="Rectangle 64">
            <a:extLst>
              <a:ext uri="{FF2B5EF4-FFF2-40B4-BE49-F238E27FC236}">
                <a16:creationId xmlns:a16="http://schemas.microsoft.com/office/drawing/2014/main" id="{0E8C673F-F18F-1BB8-35F5-556DF14B3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476042"/>
            <a:ext cx="1847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1" name="Rectangle 66">
            <a:extLst>
              <a:ext uri="{FF2B5EF4-FFF2-40B4-BE49-F238E27FC236}">
                <a16:creationId xmlns:a16="http://schemas.microsoft.com/office/drawing/2014/main" id="{DB3B7AFB-6E9B-1645-9BAA-371DE247B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168203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2" name="Rectangle 68">
            <a:extLst>
              <a:ext uri="{FF2B5EF4-FFF2-40B4-BE49-F238E27FC236}">
                <a16:creationId xmlns:a16="http://schemas.microsoft.com/office/drawing/2014/main" id="{44625BDE-529D-F03B-5745-686E622AD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0605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07204895-B022-A436-9A77-B76957585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445202"/>
            <a:ext cx="184731" cy="11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4" name="Rectangle 71">
            <a:extLst>
              <a:ext uri="{FF2B5EF4-FFF2-40B4-BE49-F238E27FC236}">
                <a16:creationId xmlns:a16="http://schemas.microsoft.com/office/drawing/2014/main" id="{9538A3F6-9019-E143-A06D-6ECD69379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168203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5" name="Rectangle 73">
            <a:extLst>
              <a:ext uri="{FF2B5EF4-FFF2-40B4-BE49-F238E27FC236}">
                <a16:creationId xmlns:a16="http://schemas.microsoft.com/office/drawing/2014/main" id="{5EF1A67A-022A-1CA0-81E4-8834A580E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0605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6C6A6D8-1757-B08B-7897-2F306A48C62C}"/>
              </a:ext>
            </a:extLst>
          </p:cNvPr>
          <p:cNvCxnSpPr>
            <a:cxnSpLocks/>
          </p:cNvCxnSpPr>
          <p:nvPr/>
        </p:nvCxnSpPr>
        <p:spPr>
          <a:xfrm>
            <a:off x="5872500" y="9463068"/>
            <a:ext cx="0" cy="1060774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228FD01-E663-C73F-5383-DD58D7C8A93C}"/>
              </a:ext>
            </a:extLst>
          </p:cNvPr>
          <p:cNvCxnSpPr>
            <a:cxnSpLocks/>
          </p:cNvCxnSpPr>
          <p:nvPr/>
        </p:nvCxnSpPr>
        <p:spPr>
          <a:xfrm flipH="1">
            <a:off x="7966097" y="8113827"/>
            <a:ext cx="1" cy="24004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5C7B9A-8D16-2132-2B9E-9760BEAD704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864975" y="10794350"/>
            <a:ext cx="0" cy="527788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456E51E-A559-5461-C564-0D37B5BCE5BF}"/>
              </a:ext>
            </a:extLst>
          </p:cNvPr>
          <p:cNvCxnSpPr>
            <a:cxnSpLocks/>
          </p:cNvCxnSpPr>
          <p:nvPr/>
        </p:nvCxnSpPr>
        <p:spPr>
          <a:xfrm>
            <a:off x="7966094" y="10809818"/>
            <a:ext cx="0" cy="130183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 Box 7">
            <a:extLst>
              <a:ext uri="{FF2B5EF4-FFF2-40B4-BE49-F238E27FC236}">
                <a16:creationId xmlns:a16="http://schemas.microsoft.com/office/drawing/2014/main" id="{CFF4D583-3454-CC21-41CF-EB630E956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546" y="12962573"/>
            <a:ext cx="307181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??_?????.missfilter.vcf.gz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71" name="Text Box 19">
            <a:extLst>
              <a:ext uri="{FF2B5EF4-FFF2-40B4-BE49-F238E27FC236}">
                <a16:creationId xmlns:a16="http://schemas.microsoft.com/office/drawing/2014/main" id="{D8E4975B-82E2-3688-5BF5-739517272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8066" y="10514309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??.vcf.gz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9A59932-2704-1FD3-7168-CA3EBB4604F3}"/>
              </a:ext>
            </a:extLst>
          </p:cNvPr>
          <p:cNvCxnSpPr>
            <a:cxnSpLocks/>
          </p:cNvCxnSpPr>
          <p:nvPr/>
        </p:nvCxnSpPr>
        <p:spPr>
          <a:xfrm>
            <a:off x="8468067" y="10659000"/>
            <a:ext cx="1260000" cy="0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6" name="Text Box 25">
            <a:extLst>
              <a:ext uri="{FF2B5EF4-FFF2-40B4-BE49-F238E27FC236}">
                <a16:creationId xmlns:a16="http://schemas.microsoft.com/office/drawing/2014/main" id="{B659048A-FA35-DE1E-A75B-7A1873DD8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10219423"/>
            <a:ext cx="1900874" cy="218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selectvariants</a:t>
            </a: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(biallelic=TRUE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CB57F87-ED85-8986-4EA1-8B2CA55F4CB3}"/>
              </a:ext>
            </a:extLst>
          </p:cNvPr>
          <p:cNvCxnSpPr>
            <a:cxnSpLocks/>
          </p:cNvCxnSpPr>
          <p:nvPr/>
        </p:nvCxnSpPr>
        <p:spPr>
          <a:xfrm flipV="1">
            <a:off x="8457750" y="6611015"/>
            <a:ext cx="12600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2" name="Text Box 8">
            <a:extLst>
              <a:ext uri="{FF2B5EF4-FFF2-40B4-BE49-F238E27FC236}">
                <a16:creationId xmlns:a16="http://schemas.microsoft.com/office/drawing/2014/main" id="{67F62B9C-F49B-B665-6FC8-05BB8F31F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291" y="11854070"/>
            <a:ext cx="1132680" cy="201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combinevcf4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93" name="Text Box 8">
            <a:extLst>
              <a:ext uri="{FF2B5EF4-FFF2-40B4-BE49-F238E27FC236}">
                <a16:creationId xmlns:a16="http://schemas.microsoft.com/office/drawing/2014/main" id="{288035A9-126B-3EFC-5000-181870FC6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4274" y="12546192"/>
            <a:ext cx="1977596" cy="2087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thinsnps</a:t>
            </a: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thinsnpbp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=?????)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C0EA763-C8DB-5C61-8633-179569421C68}"/>
              </a:ext>
            </a:extLst>
          </p:cNvPr>
          <p:cNvCxnSpPr>
            <a:cxnSpLocks/>
          </p:cNvCxnSpPr>
          <p:nvPr/>
        </p:nvCxnSpPr>
        <p:spPr>
          <a:xfrm>
            <a:off x="7521360" y="13131414"/>
            <a:ext cx="2196391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Text Box 8">
            <a:extLst>
              <a:ext uri="{FF2B5EF4-FFF2-40B4-BE49-F238E27FC236}">
                <a16:creationId xmlns:a16="http://schemas.microsoft.com/office/drawing/2014/main" id="{60A2C837-3416-9CD6-8BE0-B5E90D793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043" y="10430072"/>
            <a:ext cx="983697" cy="173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combinevcf3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11" name="Text Box 19">
            <a:extLst>
              <a:ext uri="{FF2B5EF4-FFF2-40B4-BE49-F238E27FC236}">
                <a16:creationId xmlns:a16="http://schemas.microsoft.com/office/drawing/2014/main" id="{40958689-6CAE-5CC3-E2E6-0713A46B2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061" y="6534588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PREFIX.masked.vcf.gz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9CB2CD6-40DC-6533-B876-3D92FB95BA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21619" y="6663857"/>
            <a:ext cx="1853999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3DCE953-1400-A198-44CD-0B8D2836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2897" y="4929130"/>
            <a:ext cx="2110247" cy="21102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EBBB87-74F5-C9C6-D6E0-F2E026560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2809" y="11389902"/>
            <a:ext cx="1879392" cy="20248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6ABF0EA-22E2-5F24-30CA-E5DA7E2B672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6690"/>
          <a:stretch/>
        </p:blipFill>
        <p:spPr>
          <a:xfrm>
            <a:off x="16233997" y="7661831"/>
            <a:ext cx="2078204" cy="1129649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F5DBA-F749-1816-A517-AF5201E1A6A4}"/>
              </a:ext>
            </a:extLst>
          </p:cNvPr>
          <p:cNvCxnSpPr>
            <a:cxnSpLocks/>
          </p:cNvCxnSpPr>
          <p:nvPr/>
        </p:nvCxnSpPr>
        <p:spPr>
          <a:xfrm>
            <a:off x="15904875" y="12864318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F2AA84-ECE2-71B8-C5E8-A44ED20F88A5}"/>
              </a:ext>
            </a:extLst>
          </p:cNvPr>
          <p:cNvCxnSpPr>
            <a:cxnSpLocks/>
          </p:cNvCxnSpPr>
          <p:nvPr/>
        </p:nvCxnSpPr>
        <p:spPr>
          <a:xfrm>
            <a:off x="15913769" y="13221623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A2176A-63D0-478D-5D0D-BB2E641B0B93}"/>
              </a:ext>
            </a:extLst>
          </p:cNvPr>
          <p:cNvCxnSpPr>
            <a:cxnSpLocks/>
          </p:cNvCxnSpPr>
          <p:nvPr/>
        </p:nvCxnSpPr>
        <p:spPr>
          <a:xfrm>
            <a:off x="5872500" y="5455062"/>
            <a:ext cx="0" cy="9900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F01E0E-1710-B906-0EB2-D46C40A8EFD9}"/>
              </a:ext>
            </a:extLst>
          </p:cNvPr>
          <p:cNvCxnSpPr/>
          <p:nvPr/>
        </p:nvCxnSpPr>
        <p:spPr>
          <a:xfrm>
            <a:off x="5872500" y="4524698"/>
            <a:ext cx="0" cy="4320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3">
            <a:extLst>
              <a:ext uri="{FF2B5EF4-FFF2-40B4-BE49-F238E27FC236}">
                <a16:creationId xmlns:a16="http://schemas.microsoft.com/office/drawing/2014/main" id="{47DDF717-C26C-6B01-9889-03EC8B1DF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068" y="4762960"/>
            <a:ext cx="2560437" cy="332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BAM_extractregion.sh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45843E-4F5E-64EE-81B3-FE85C1B77F72}"/>
              </a:ext>
            </a:extLst>
          </p:cNvPr>
          <p:cNvCxnSpPr/>
          <p:nvPr/>
        </p:nvCxnSpPr>
        <p:spPr>
          <a:xfrm>
            <a:off x="6881735" y="3557976"/>
            <a:ext cx="0" cy="4499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34">
            <a:extLst>
              <a:ext uri="{FF2B5EF4-FFF2-40B4-BE49-F238E27FC236}">
                <a16:creationId xmlns:a16="http://schemas.microsoft.com/office/drawing/2014/main" id="{752839B3-8520-EFC6-7A19-DFD668D72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975" y="2159519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sample1_1..fq.gz + sample1_2.fq.gz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283854-F6FC-6B97-0972-4D5BCD860C43}"/>
              </a:ext>
            </a:extLst>
          </p:cNvPr>
          <p:cNvCxnSpPr/>
          <p:nvPr/>
        </p:nvCxnSpPr>
        <p:spPr>
          <a:xfrm>
            <a:off x="6881735" y="2637086"/>
            <a:ext cx="0" cy="468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33">
            <a:extLst>
              <a:ext uri="{FF2B5EF4-FFF2-40B4-BE49-F238E27FC236}">
                <a16:creationId xmlns:a16="http://schemas.microsoft.com/office/drawing/2014/main" id="{BCEA9C5A-8135-EFED-0F74-326D085E5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100" y="2898507"/>
            <a:ext cx="3785101" cy="493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FASTQ_filter_fastp.sh</a:t>
            </a:r>
            <a:endParaRPr lang="en-GB" altLang="LID4096" b="1" dirty="0">
              <a:latin typeface="Arial" panose="020B0604020202020204" pitchFamily="34" charset="0"/>
            </a:endParaRPr>
          </a:p>
        </p:txBody>
      </p:sp>
      <p:sp>
        <p:nvSpPr>
          <p:cNvPr id="78" name="Text Box 33">
            <a:extLst>
              <a:ext uri="{FF2B5EF4-FFF2-40B4-BE49-F238E27FC236}">
                <a16:creationId xmlns:a16="http://schemas.microsoft.com/office/drawing/2014/main" id="{AA38BE6A-9DF9-011C-D0DF-C60799884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104" y="3806013"/>
            <a:ext cx="3770587" cy="493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FASTQ2BAM_bwa_HIGHWAY.sh</a:t>
            </a:r>
            <a:endParaRPr lang="en-GB" altLang="LID4096" b="1" dirty="0">
              <a:latin typeface="Arial" panose="020B0604020202020204" pitchFamily="34" charset="0"/>
            </a:endParaRPr>
          </a:p>
        </p:txBody>
      </p:sp>
      <p:sp>
        <p:nvSpPr>
          <p:cNvPr id="81" name="Text Box 33">
            <a:extLst>
              <a:ext uri="{FF2B5EF4-FFF2-40B4-BE49-F238E27FC236}">
                <a16:creationId xmlns:a16="http://schemas.microsoft.com/office/drawing/2014/main" id="{B103D8AB-7735-6531-9D6C-AF8BC098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064" y="6073962"/>
            <a:ext cx="3834703" cy="419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BAM2VCF_bcftools_HIGHWAY.sh</a:t>
            </a:r>
          </a:p>
        </p:txBody>
      </p:sp>
      <p:sp>
        <p:nvSpPr>
          <p:cNvPr id="94" name="Text Box 7">
            <a:extLst>
              <a:ext uri="{FF2B5EF4-FFF2-40B4-BE49-F238E27FC236}">
                <a16:creationId xmlns:a16="http://schemas.microsoft.com/office/drawing/2014/main" id="{A2C4E9CF-F5F9-6BAF-BA2A-8CC055DD8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217" y="12111540"/>
            <a:ext cx="307181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??.missfilter.vcf.gz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574E93-4D97-33EF-33E2-EA62CAD39E18}"/>
              </a:ext>
            </a:extLst>
          </p:cNvPr>
          <p:cNvSpPr txBox="1"/>
          <p:nvPr/>
        </p:nvSpPr>
        <p:spPr>
          <a:xfrm>
            <a:off x="1351248" y="1231719"/>
            <a:ext cx="16960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https://github.com/mennodejong1986/WGS_data_analyses</a:t>
            </a:r>
            <a:endParaRPr lang="LID4096" sz="2800" dirty="0"/>
          </a:p>
        </p:txBody>
      </p:sp>
      <p:sp>
        <p:nvSpPr>
          <p:cNvPr id="117" name="Text Box 33">
            <a:extLst>
              <a:ext uri="{FF2B5EF4-FFF2-40B4-BE49-F238E27FC236}">
                <a16:creationId xmlns:a16="http://schemas.microsoft.com/office/drawing/2014/main" id="{BAC61C32-CCBA-2463-D3D8-0E0A68D7B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2049" y="9463067"/>
            <a:ext cx="3264064" cy="670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VCF_easySFS.sh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SFS-based analyses</a:t>
            </a:r>
          </a:p>
        </p:txBody>
      </p:sp>
      <p:sp>
        <p:nvSpPr>
          <p:cNvPr id="145" name="Text Box 33">
            <a:extLst>
              <a:ext uri="{FF2B5EF4-FFF2-40B4-BE49-F238E27FC236}">
                <a16:creationId xmlns:a16="http://schemas.microsoft.com/office/drawing/2014/main" id="{10C2EF0A-5EDC-7F46-24D4-83F9AD2C2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0808" y="5950064"/>
            <a:ext cx="3264065" cy="853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BAM2VCF_plotdepth.inR.txt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50" name="Text Box 19">
            <a:extLst>
              <a:ext uri="{FF2B5EF4-FFF2-40B4-BE49-F238E27FC236}">
                <a16:creationId xmlns:a16="http://schemas.microsoft.com/office/drawing/2014/main" id="{BB0948C4-ED09-33FE-9824-33338BD4C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3218" y="6476395"/>
            <a:ext cx="2114321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sampleinfo.DP.txt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52" name="Text Box 19">
            <a:extLst>
              <a:ext uri="{FF2B5EF4-FFF2-40B4-BE49-F238E27FC236}">
                <a16:creationId xmlns:a16="http://schemas.microsoft.com/office/drawing/2014/main" id="{4C5F147B-B070-D74C-1571-9072278BB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713" y="7840492"/>
            <a:ext cx="210282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PREFIX.globalfilter.thin0.vcf.gz</a:t>
            </a:r>
            <a:endParaRPr lang="en-GB" altLang="LID4096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F0201C1-92B2-D7CC-0987-7CC1957E2D31}"/>
              </a:ext>
            </a:extLst>
          </p:cNvPr>
          <p:cNvCxnSpPr>
            <a:cxnSpLocks/>
          </p:cNvCxnSpPr>
          <p:nvPr/>
        </p:nvCxnSpPr>
        <p:spPr>
          <a:xfrm flipV="1">
            <a:off x="11852049" y="6611015"/>
            <a:ext cx="8100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7A06008-DA62-3F4E-2947-47142EDC7570}"/>
              </a:ext>
            </a:extLst>
          </p:cNvPr>
          <p:cNvSpPr/>
          <p:nvPr/>
        </p:nvSpPr>
        <p:spPr>
          <a:xfrm>
            <a:off x="12640807" y="7345020"/>
            <a:ext cx="3264064" cy="853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DCE9FEC-BCA1-8F25-673D-E5F1DEFB43C8}"/>
              </a:ext>
            </a:extLst>
          </p:cNvPr>
          <p:cNvCxnSpPr>
            <a:cxnSpLocks/>
          </p:cNvCxnSpPr>
          <p:nvPr/>
        </p:nvCxnSpPr>
        <p:spPr>
          <a:xfrm>
            <a:off x="11837537" y="7986473"/>
            <a:ext cx="1613526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8" name="Text Box 33">
            <a:extLst>
              <a:ext uri="{FF2B5EF4-FFF2-40B4-BE49-F238E27FC236}">
                <a16:creationId xmlns:a16="http://schemas.microsoft.com/office/drawing/2014/main" id="{AC7F3D0E-D66E-1A26-CFB8-22DE9DD07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0809" y="7120706"/>
            <a:ext cx="3264063" cy="624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VCF_darwindow.sh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VCF_darwindow.plotinR.txt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62" name="Text Box 33">
            <a:extLst>
              <a:ext uri="{FF2B5EF4-FFF2-40B4-BE49-F238E27FC236}">
                <a16:creationId xmlns:a16="http://schemas.microsoft.com/office/drawing/2014/main" id="{20527BC6-E91C-F927-1235-14AE5B6F4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2050" y="11382405"/>
            <a:ext cx="3242822" cy="1027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VCF_calcdist.sh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VCF_calcdist_parallel.sh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F1B1D6B-9AFE-7BE2-F0F8-D64B98982169}"/>
              </a:ext>
            </a:extLst>
          </p:cNvPr>
          <p:cNvCxnSpPr>
            <a:cxnSpLocks/>
          </p:cNvCxnSpPr>
          <p:nvPr/>
        </p:nvCxnSpPr>
        <p:spPr>
          <a:xfrm>
            <a:off x="11605869" y="12223777"/>
            <a:ext cx="2069875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7" name="Text Box 33">
            <a:extLst>
              <a:ext uri="{FF2B5EF4-FFF2-40B4-BE49-F238E27FC236}">
                <a16:creationId xmlns:a16="http://schemas.microsoft.com/office/drawing/2014/main" id="{4C0B8967-A268-5A01-5E34-8196531C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002" y="12533438"/>
            <a:ext cx="3251868" cy="906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SAMBAR.txt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82DE94E-601D-4848-B352-CF2ACD4D8736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11853229" y="13125266"/>
            <a:ext cx="1771935" cy="202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9" name="Text Box 1">
            <a:extLst>
              <a:ext uri="{FF2B5EF4-FFF2-40B4-BE49-F238E27FC236}">
                <a16:creationId xmlns:a16="http://schemas.microsoft.com/office/drawing/2014/main" id="{8E6914C9-3D18-BE03-8DEF-15F76669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5162" y="12996548"/>
            <a:ext cx="2129698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genlight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snps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inds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inds2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1" name="Text Box 8">
            <a:extLst>
              <a:ext uri="{FF2B5EF4-FFF2-40B4-BE49-F238E27FC236}">
                <a16:creationId xmlns:a16="http://schemas.microsoft.com/office/drawing/2014/main" id="{BCFA7D9B-5662-DCF4-E07D-3FE46E63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8228" y="12838698"/>
            <a:ext cx="1132132" cy="2641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importdata</a:t>
            </a: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2" name="Text Box 8">
            <a:extLst>
              <a:ext uri="{FF2B5EF4-FFF2-40B4-BE49-F238E27FC236}">
                <a16:creationId xmlns:a16="http://schemas.microsoft.com/office/drawing/2014/main" id="{6EEF6337-010E-B7BE-A7A9-856640ACA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3335" y="12559664"/>
            <a:ext cx="1132132" cy="4931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add2inds2()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3" name="Text Box 19">
            <a:extLst>
              <a:ext uri="{FF2B5EF4-FFF2-40B4-BE49-F238E27FC236}">
                <a16:creationId xmlns:a16="http://schemas.microsoft.com/office/drawing/2014/main" id="{FA426677-583B-98FA-FB59-316D8DA57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8" y="12040704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allvcfdist.txt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2CC2A3E-88C2-31EC-7053-784C70D02B42}"/>
              </a:ext>
            </a:extLst>
          </p:cNvPr>
          <p:cNvCxnSpPr>
            <a:cxnSpLocks/>
            <a:stCxn id="173" idx="2"/>
          </p:cNvCxnSpPr>
          <p:nvPr/>
        </p:nvCxnSpPr>
        <p:spPr>
          <a:xfrm>
            <a:off x="14709783" y="12302186"/>
            <a:ext cx="3619" cy="676141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0" name="Text Box 19">
            <a:extLst>
              <a:ext uri="{FF2B5EF4-FFF2-40B4-BE49-F238E27FC236}">
                <a16:creationId xmlns:a16="http://schemas.microsoft.com/office/drawing/2014/main" id="{73D4BFCD-E8B8-EC2B-6121-1C12E538E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1063" y="7840532"/>
            <a:ext cx="2284237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mywindow.20000.he.allsites.roh.txt</a:t>
            </a:r>
            <a:endParaRPr lang="en-GB" altLang="LID4096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0CC327D-37AB-6215-008C-903B6E462978}"/>
              </a:ext>
            </a:extLst>
          </p:cNvPr>
          <p:cNvCxnSpPr>
            <a:cxnSpLocks/>
          </p:cNvCxnSpPr>
          <p:nvPr/>
        </p:nvCxnSpPr>
        <p:spPr>
          <a:xfrm>
            <a:off x="15913769" y="6611015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83D9274-C1D4-11E8-E7FE-23FA3DEB311B}"/>
              </a:ext>
            </a:extLst>
          </p:cNvPr>
          <p:cNvCxnSpPr>
            <a:cxnSpLocks/>
          </p:cNvCxnSpPr>
          <p:nvPr/>
        </p:nvCxnSpPr>
        <p:spPr>
          <a:xfrm>
            <a:off x="1380262" y="5716783"/>
            <a:ext cx="1087376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 Box 34">
            <a:extLst>
              <a:ext uri="{FF2B5EF4-FFF2-40B4-BE49-F238E27FC236}">
                <a16:creationId xmlns:a16="http://schemas.microsoft.com/office/drawing/2014/main" id="{54E65B53-CA6E-CE06-C24C-E9560F05F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587" y="2362115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sample2_1.fq.gz + sample2_2.fq.gz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201" name="Text Box 34">
            <a:extLst>
              <a:ext uri="{FF2B5EF4-FFF2-40B4-BE49-F238E27FC236}">
                <a16:creationId xmlns:a16="http://schemas.microsoft.com/office/drawing/2014/main" id="{9AB3F76C-A32B-48B3-1F9C-0FD3F4686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975" y="3109743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sample1.QC.1..fq.gz + sample1.QC_2.fq.gz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200" name="Text Box 34">
            <a:extLst>
              <a:ext uri="{FF2B5EF4-FFF2-40B4-BE49-F238E27FC236}">
                <a16:creationId xmlns:a16="http://schemas.microsoft.com/office/drawing/2014/main" id="{2BD7AFA4-7A4B-FEBE-46E6-4448044F8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587" y="3327209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sample2.QC._1.fq.gz + sample2.QC_2.fq.gz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202" name="Text Box 34">
            <a:extLst>
              <a:ext uri="{FF2B5EF4-FFF2-40B4-BE49-F238E27FC236}">
                <a16:creationId xmlns:a16="http://schemas.microsoft.com/office/drawing/2014/main" id="{CB8FA918-13A7-123B-9789-FAD58F47B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694" y="4245372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sample2.sorted.RG.dupremoved.filtered.bam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7AFC4E9A-CD07-8974-679D-241EDEC00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440" y="4957146"/>
            <a:ext cx="2738911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sample1.xchrom.bam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9A95374-DBA5-F1E5-F3A2-6373830845D2}"/>
              </a:ext>
            </a:extLst>
          </p:cNvPr>
          <p:cNvSpPr txBox="1"/>
          <p:nvPr/>
        </p:nvSpPr>
        <p:spPr>
          <a:xfrm>
            <a:off x="7966094" y="5697484"/>
            <a:ext cx="440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STARTING POINT WHEN REDOING ANALYSES</a:t>
            </a:r>
            <a:endParaRPr lang="LID4096" sz="1200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0AEA030B-AE6B-420E-9525-A206798B3097}"/>
              </a:ext>
            </a:extLst>
          </p:cNvPr>
          <p:cNvCxnSpPr>
            <a:cxnSpLocks/>
          </p:cNvCxnSpPr>
          <p:nvPr/>
        </p:nvCxnSpPr>
        <p:spPr>
          <a:xfrm>
            <a:off x="15903264" y="8014421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8" name="Text Box 33">
            <a:extLst>
              <a:ext uri="{FF2B5EF4-FFF2-40B4-BE49-F238E27FC236}">
                <a16:creationId xmlns:a16="http://schemas.microsoft.com/office/drawing/2014/main" id="{ED101F1E-C78E-D513-CBC8-1FE840871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964" y="14159398"/>
            <a:ext cx="3100934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VCF_Dsuite</a:t>
            </a:r>
            <a:endParaRPr lang="en-GB" altLang="LID4096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ABBA-BABA analyses</a:t>
            </a:r>
          </a:p>
        </p:txBody>
      </p:sp>
      <p:sp>
        <p:nvSpPr>
          <p:cNvPr id="209" name="Text Box 33">
            <a:extLst>
              <a:ext uri="{FF2B5EF4-FFF2-40B4-BE49-F238E27FC236}">
                <a16:creationId xmlns:a16="http://schemas.microsoft.com/office/drawing/2014/main" id="{76A3A510-CAFA-CB38-57B6-82529272D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2851" y="8355774"/>
            <a:ext cx="3290916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CONVERT_VCF2phylip.sh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input for ML tree building</a:t>
            </a:r>
          </a:p>
        </p:txBody>
      </p:sp>
      <p:sp>
        <p:nvSpPr>
          <p:cNvPr id="210" name="Text Box 33">
            <a:extLst>
              <a:ext uri="{FF2B5EF4-FFF2-40B4-BE49-F238E27FC236}">
                <a16:creationId xmlns:a16="http://schemas.microsoft.com/office/drawing/2014/main" id="{FEAC7FEF-28B4-F8B3-8598-57083F917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9705" y="10260754"/>
            <a:ext cx="3264064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VCF_annotate_SNPs.sh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McDonald-Kreitman test</a:t>
            </a:r>
          </a:p>
        </p:txBody>
      </p:sp>
      <p:sp>
        <p:nvSpPr>
          <p:cNvPr id="211" name="Text Box 33">
            <a:extLst>
              <a:ext uri="{FF2B5EF4-FFF2-40B4-BE49-F238E27FC236}">
                <a16:creationId xmlns:a16="http://schemas.microsoft.com/office/drawing/2014/main" id="{281FD73D-B51C-F90C-6FE8-A4EB395AB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6453" y="14161042"/>
            <a:ext cx="3156973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VCF_slidingwindow.sh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Genomic landscape of </a:t>
            </a:r>
            <a:r>
              <a:rPr lang="en-GB" altLang="LID4096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Dxy</a:t>
            </a: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pi and </a:t>
            </a:r>
            <a:r>
              <a:rPr lang="en-GB" altLang="LID4096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Fst</a:t>
            </a: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along chromosomes </a:t>
            </a:r>
          </a:p>
        </p:txBody>
      </p:sp>
      <p:sp>
        <p:nvSpPr>
          <p:cNvPr id="203" name="Text Box 18">
            <a:extLst>
              <a:ext uri="{FF2B5EF4-FFF2-40B4-BE49-F238E27FC236}">
                <a16:creationId xmlns:a16="http://schemas.microsoft.com/office/drawing/2014/main" id="{4CE6A2DE-7D49-A78C-8631-9F543578A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162" y="5183280"/>
            <a:ext cx="2738911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sample2.xchrom.bam</a:t>
            </a:r>
          </a:p>
        </p:txBody>
      </p:sp>
      <p:sp>
        <p:nvSpPr>
          <p:cNvPr id="213" name="Text Box 19">
            <a:extLst>
              <a:ext uri="{FF2B5EF4-FFF2-40B4-BE49-F238E27FC236}">
                <a16:creationId xmlns:a16="http://schemas.microsoft.com/office/drawing/2014/main" id="{2F02DBB6-EEF7-6F23-7452-69169D9B2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787" y="9213755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</a:t>
            </a:r>
            <a:r>
              <a:rPr lang="en-GB" altLang="LID4096" sz="1099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??.vcf.gz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CB0F1CF3-585C-D392-F6A1-A252FB14DBD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521616" y="9332328"/>
            <a:ext cx="1030201" cy="8667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55AECC9-1E2A-7F26-9C1D-42741B9C0B9D}"/>
              </a:ext>
            </a:extLst>
          </p:cNvPr>
          <p:cNvCxnSpPr>
            <a:cxnSpLocks/>
          </p:cNvCxnSpPr>
          <p:nvPr/>
        </p:nvCxnSpPr>
        <p:spPr>
          <a:xfrm>
            <a:off x="5872177" y="12377669"/>
            <a:ext cx="0" cy="60065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2" name="Text Box 19">
            <a:extLst>
              <a:ext uri="{FF2B5EF4-FFF2-40B4-BE49-F238E27FC236}">
                <a16:creationId xmlns:a16="http://schemas.microsoft.com/office/drawing/2014/main" id="{B2E81597-136A-1A68-B63D-755F5CFAC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5146" y="8969207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PREFIX.mysnps.thin.phy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2F28311-8F31-D897-72EE-CBC9EC2FD371}"/>
              </a:ext>
            </a:extLst>
          </p:cNvPr>
          <p:cNvCxnSpPr>
            <a:cxnSpLocks/>
          </p:cNvCxnSpPr>
          <p:nvPr/>
        </p:nvCxnSpPr>
        <p:spPr>
          <a:xfrm>
            <a:off x="11613126" y="9073144"/>
            <a:ext cx="205536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01E228E-B6A2-2C12-DAE0-2303D3825F93}"/>
              </a:ext>
            </a:extLst>
          </p:cNvPr>
          <p:cNvCxnSpPr>
            <a:cxnSpLocks/>
          </p:cNvCxnSpPr>
          <p:nvPr/>
        </p:nvCxnSpPr>
        <p:spPr>
          <a:xfrm flipV="1">
            <a:off x="11596688" y="9059139"/>
            <a:ext cx="0" cy="14551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5EE86FA-AACB-2CD5-0D84-76471791D2B7}"/>
              </a:ext>
            </a:extLst>
          </p:cNvPr>
          <p:cNvCxnSpPr>
            <a:cxnSpLocks/>
          </p:cNvCxnSpPr>
          <p:nvPr/>
        </p:nvCxnSpPr>
        <p:spPr>
          <a:xfrm flipV="1">
            <a:off x="11590157" y="10775791"/>
            <a:ext cx="0" cy="145975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D179031-10F4-0307-3539-9F1F6B808D1A}"/>
              </a:ext>
            </a:extLst>
          </p:cNvPr>
          <p:cNvCxnSpPr>
            <a:cxnSpLocks/>
          </p:cNvCxnSpPr>
          <p:nvPr/>
        </p:nvCxnSpPr>
        <p:spPr>
          <a:xfrm>
            <a:off x="11596914" y="11033342"/>
            <a:ext cx="2031774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9" name="Text Box 19">
            <a:extLst>
              <a:ext uri="{FF2B5EF4-FFF2-40B4-BE49-F238E27FC236}">
                <a16:creationId xmlns:a16="http://schemas.microsoft.com/office/drawing/2014/main" id="{5EA53F0B-3655-EB81-B5DB-104189F39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7507" y="10879011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PREFIX.annotated.vcf.gz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58DBBE0-E27A-58F4-4424-5B8C1B5C6810}"/>
              </a:ext>
            </a:extLst>
          </p:cNvPr>
          <p:cNvCxnSpPr>
            <a:cxnSpLocks/>
          </p:cNvCxnSpPr>
          <p:nvPr/>
        </p:nvCxnSpPr>
        <p:spPr>
          <a:xfrm>
            <a:off x="10619371" y="13686971"/>
            <a:ext cx="0" cy="44707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E73F169B-217D-1C7F-392D-F0EEF34EDEDF}"/>
              </a:ext>
            </a:extLst>
          </p:cNvPr>
          <p:cNvCxnSpPr>
            <a:cxnSpLocks/>
          </p:cNvCxnSpPr>
          <p:nvPr/>
        </p:nvCxnSpPr>
        <p:spPr>
          <a:xfrm>
            <a:off x="5864974" y="13254578"/>
            <a:ext cx="0" cy="89423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EEB048D4-68CD-0496-7B64-FB6218AC42BA}"/>
              </a:ext>
            </a:extLst>
          </p:cNvPr>
          <p:cNvCxnSpPr>
            <a:cxnSpLocks/>
          </p:cNvCxnSpPr>
          <p:nvPr/>
        </p:nvCxnSpPr>
        <p:spPr>
          <a:xfrm>
            <a:off x="2964544" y="13665200"/>
            <a:ext cx="0" cy="46884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04EDFC0-0B91-E9C1-2F1E-789AD31B7957}"/>
              </a:ext>
            </a:extLst>
          </p:cNvPr>
          <p:cNvCxnSpPr>
            <a:cxnSpLocks/>
          </p:cNvCxnSpPr>
          <p:nvPr/>
        </p:nvCxnSpPr>
        <p:spPr>
          <a:xfrm>
            <a:off x="7966094" y="13680643"/>
            <a:ext cx="2646921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4174204B-D3B7-6DF6-4AE6-5F50E96EB449}"/>
              </a:ext>
            </a:extLst>
          </p:cNvPr>
          <p:cNvSpPr txBox="1"/>
          <p:nvPr/>
        </p:nvSpPr>
        <p:spPr>
          <a:xfrm>
            <a:off x="12834939" y="3000684"/>
            <a:ext cx="495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include all sites (polymorphic AND monomorphic)  </a:t>
            </a:r>
            <a:endParaRPr lang="LID4096" b="1" dirty="0">
              <a:solidFill>
                <a:srgbClr val="00B050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E42B987-862D-FC25-D17C-AB6D66F6FEFD}"/>
              </a:ext>
            </a:extLst>
          </p:cNvPr>
          <p:cNvSpPr txBox="1"/>
          <p:nvPr/>
        </p:nvSpPr>
        <p:spPr>
          <a:xfrm>
            <a:off x="12834940" y="3368654"/>
            <a:ext cx="547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include all polymorphic sites (biallelic AND multiallelic)   </a:t>
            </a:r>
            <a:endParaRPr lang="LID4096" b="1" dirty="0">
              <a:solidFill>
                <a:srgbClr val="0070C0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2AACAC5-DFB1-84E1-0C67-2B399BB42CB1}"/>
              </a:ext>
            </a:extLst>
          </p:cNvPr>
          <p:cNvSpPr txBox="1"/>
          <p:nvPr/>
        </p:nvSpPr>
        <p:spPr>
          <a:xfrm>
            <a:off x="12834940" y="3727896"/>
            <a:ext cx="492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include only biallelic polymorphic sites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818ED8D-0743-5754-524C-89F8D8D9D7BB}"/>
              </a:ext>
            </a:extLst>
          </p:cNvPr>
          <p:cNvSpPr/>
          <p:nvPr/>
        </p:nvSpPr>
        <p:spPr>
          <a:xfrm>
            <a:off x="12662049" y="2884039"/>
            <a:ext cx="5650146" cy="163826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2D121532-4968-60EF-9EA2-927B93A501F8}"/>
              </a:ext>
            </a:extLst>
          </p:cNvPr>
          <p:cNvSpPr txBox="1"/>
          <p:nvPr/>
        </p:nvSpPr>
        <p:spPr>
          <a:xfrm>
            <a:off x="12834940" y="4089447"/>
            <a:ext cx="492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depreciated/redundant</a:t>
            </a:r>
            <a:endParaRPr lang="LID4096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F2FC5A9-7976-37FB-2599-12A452691DAC}"/>
              </a:ext>
            </a:extLst>
          </p:cNvPr>
          <p:cNvSpPr txBox="1"/>
          <p:nvPr/>
        </p:nvSpPr>
        <p:spPr>
          <a:xfrm>
            <a:off x="8457745" y="5445160"/>
            <a:ext cx="390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UNTIL HERE, OUTPUT FILES ARE PER INDIVIDUAL </a:t>
            </a:r>
            <a:endParaRPr lang="LID4096" sz="1200" dirty="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46C1E0B7-7B83-A73E-24BC-4950970046A5}"/>
              </a:ext>
            </a:extLst>
          </p:cNvPr>
          <p:cNvCxnSpPr>
            <a:cxnSpLocks/>
          </p:cNvCxnSpPr>
          <p:nvPr/>
        </p:nvCxnSpPr>
        <p:spPr>
          <a:xfrm>
            <a:off x="11610406" y="9792370"/>
            <a:ext cx="1080000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9" name="Text Box 33">
            <a:extLst>
              <a:ext uri="{FF2B5EF4-FFF2-40B4-BE49-F238E27FC236}">
                <a16:creationId xmlns:a16="http://schemas.microsoft.com/office/drawing/2014/main" id="{2EEF582A-B740-155E-5442-F5D5FD9CD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4712" y="14150871"/>
            <a:ext cx="3156973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VCF_EEMS.sh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Migration patterns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943342-0B59-90DC-8FA1-A0458C0D895D}"/>
              </a:ext>
            </a:extLst>
          </p:cNvPr>
          <p:cNvCxnSpPr>
            <a:cxnSpLocks/>
          </p:cNvCxnSpPr>
          <p:nvPr/>
        </p:nvCxnSpPr>
        <p:spPr>
          <a:xfrm flipV="1">
            <a:off x="7966094" y="12365729"/>
            <a:ext cx="0" cy="128677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DEF4F2A-FEF0-8D69-A828-9B67AFAED55C}"/>
              </a:ext>
            </a:extLst>
          </p:cNvPr>
          <p:cNvCxnSpPr>
            <a:cxnSpLocks/>
          </p:cNvCxnSpPr>
          <p:nvPr/>
        </p:nvCxnSpPr>
        <p:spPr>
          <a:xfrm>
            <a:off x="2959100" y="13680643"/>
            <a:ext cx="29058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BE261E3F-F327-A694-12D2-7516FF686A9D}"/>
              </a:ext>
            </a:extLst>
          </p:cNvPr>
          <p:cNvCxnSpPr>
            <a:cxnSpLocks/>
          </p:cNvCxnSpPr>
          <p:nvPr/>
        </p:nvCxnSpPr>
        <p:spPr>
          <a:xfrm flipH="1">
            <a:off x="5864974" y="13676830"/>
            <a:ext cx="2088508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9482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494</Words>
  <Application>Microsoft Office PowerPoint</Application>
  <PresentationFormat>Custom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Menno de Jong</dc:creator>
  <cp:lastModifiedBy>Menno de Jong</cp:lastModifiedBy>
  <cp:revision>58</cp:revision>
  <dcterms:created xsi:type="dcterms:W3CDTF">2025-02-07T10:56:02Z</dcterms:created>
  <dcterms:modified xsi:type="dcterms:W3CDTF">2025-04-14T14:11:51Z</dcterms:modified>
</cp:coreProperties>
</file>