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475" r:id="rId3"/>
    <p:sldId id="490" r:id="rId4"/>
    <p:sldId id="492" r:id="rId5"/>
    <p:sldId id="486" r:id="rId6"/>
    <p:sldId id="535" r:id="rId7"/>
    <p:sldId id="494" r:id="rId8"/>
    <p:sldId id="463" r:id="rId9"/>
    <p:sldId id="468" r:id="rId10"/>
    <p:sldId id="458" r:id="rId11"/>
    <p:sldId id="440" r:id="rId12"/>
    <p:sldId id="531" r:id="rId13"/>
    <p:sldId id="457" r:id="rId14"/>
    <p:sldId id="446" r:id="rId15"/>
    <p:sldId id="438" r:id="rId16"/>
    <p:sldId id="441" r:id="rId17"/>
    <p:sldId id="491" r:id="rId18"/>
    <p:sldId id="436" r:id="rId19"/>
    <p:sldId id="432" r:id="rId20"/>
    <p:sldId id="429" r:id="rId21"/>
    <p:sldId id="495" r:id="rId22"/>
    <p:sldId id="497" r:id="rId23"/>
    <p:sldId id="499" r:id="rId24"/>
    <p:sldId id="501" r:id="rId25"/>
    <p:sldId id="502" r:id="rId26"/>
    <p:sldId id="511" r:id="rId27"/>
    <p:sldId id="524" r:id="rId28"/>
    <p:sldId id="526" r:id="rId29"/>
    <p:sldId id="525" r:id="rId30"/>
    <p:sldId id="527" r:id="rId31"/>
    <p:sldId id="528" r:id="rId32"/>
    <p:sldId id="508" r:id="rId33"/>
    <p:sldId id="509" r:id="rId34"/>
    <p:sldId id="515" r:id="rId35"/>
    <p:sldId id="529" r:id="rId36"/>
    <p:sldId id="533" r:id="rId37"/>
    <p:sldId id="534" r:id="rId38"/>
    <p:sldId id="512" r:id="rId39"/>
    <p:sldId id="334" r:id="rId40"/>
    <p:sldId id="516" r:id="rId41"/>
    <p:sldId id="518" r:id="rId42"/>
    <p:sldId id="341" r:id="rId43"/>
    <p:sldId id="523" r:id="rId44"/>
    <p:sldId id="267" r:id="rId4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2927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pos="507">
          <p15:clr>
            <a:srgbClr val="A4A3A4"/>
          </p15:clr>
        </p15:guide>
        <p15:guide id="5" pos="5545">
          <p15:clr>
            <a:srgbClr val="A4A3A4"/>
          </p15:clr>
        </p15:guide>
        <p15:guide id="6" pos="2810">
          <p15:clr>
            <a:srgbClr val="A4A3A4"/>
          </p15:clr>
        </p15:guide>
        <p15:guide id="7" pos="53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71C"/>
    <a:srgbClr val="0099FF"/>
    <a:srgbClr val="EFDFC6"/>
    <a:srgbClr val="C6341B"/>
    <a:srgbClr val="ABE9FF"/>
    <a:srgbClr val="FAFA86"/>
    <a:srgbClr val="FFECAF"/>
    <a:srgbClr val="941612"/>
    <a:srgbClr val="5E5950"/>
    <a:srgbClr val="947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9290" autoAdjust="0"/>
  </p:normalViewPr>
  <p:slideViewPr>
    <p:cSldViewPr snapToGrid="0">
      <p:cViewPr varScale="1">
        <p:scale>
          <a:sx n="102" d="100"/>
          <a:sy n="102" d="100"/>
        </p:scale>
        <p:origin x="893" y="72"/>
      </p:cViewPr>
      <p:guideLst>
        <p:guide orient="horz" pos="691"/>
        <p:guide orient="horz" pos="2927"/>
        <p:guide orient="horz" pos="811"/>
        <p:guide pos="507"/>
        <p:guide pos="5545"/>
        <p:guide pos="2810"/>
        <p:guide pos="53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B015B-8C58-42C4-BC92-29AF868739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7FCC03-257A-41F5-8953-16358536D8DE}">
      <dgm:prSet phldrT="[Text]"/>
      <dgm:spPr/>
      <dgm:t>
        <a:bodyPr/>
        <a:lstStyle/>
        <a:p>
          <a:r>
            <a:rPr lang="en-US" dirty="0"/>
            <a:t>Declarative</a:t>
          </a:r>
          <a:endParaRPr lang="en-NL" dirty="0"/>
        </a:p>
      </dgm:t>
    </dgm:pt>
    <dgm:pt modelId="{B66B0AFD-A4F8-41EC-8F29-AFDCA6638CB9}" type="parTrans" cxnId="{13030CF3-1C7A-4646-8BB0-BFA966BE14E3}">
      <dgm:prSet/>
      <dgm:spPr/>
      <dgm:t>
        <a:bodyPr/>
        <a:lstStyle/>
        <a:p>
          <a:endParaRPr lang="en-NL"/>
        </a:p>
      </dgm:t>
    </dgm:pt>
    <dgm:pt modelId="{4D3A2B44-BF75-471F-B21A-91FCF4783E20}" type="sibTrans" cxnId="{13030CF3-1C7A-4646-8BB0-BFA966BE14E3}">
      <dgm:prSet/>
      <dgm:spPr/>
      <dgm:t>
        <a:bodyPr/>
        <a:lstStyle/>
        <a:p>
          <a:endParaRPr lang="en-NL"/>
        </a:p>
      </dgm:t>
    </dgm:pt>
    <dgm:pt modelId="{3C48B2B9-236E-4102-9DFC-49AE8B6FCC6E}">
      <dgm:prSet phldrT="[Text]"/>
      <dgm:spPr/>
      <dgm:t>
        <a:bodyPr/>
        <a:lstStyle/>
        <a:p>
          <a:r>
            <a:rPr lang="en-US" dirty="0"/>
            <a:t>APEX JS API</a:t>
          </a:r>
          <a:endParaRPr lang="en-NL" dirty="0"/>
        </a:p>
      </dgm:t>
    </dgm:pt>
    <dgm:pt modelId="{BFD5A80B-D19B-4573-8B10-D05DA9DCE273}" type="parTrans" cxnId="{755C1B9D-FA64-4C23-80CA-C1B7F3B0BC43}">
      <dgm:prSet/>
      <dgm:spPr/>
      <dgm:t>
        <a:bodyPr/>
        <a:lstStyle/>
        <a:p>
          <a:endParaRPr lang="en-NL"/>
        </a:p>
      </dgm:t>
    </dgm:pt>
    <dgm:pt modelId="{22D16FD3-C26E-4064-9F01-7090170B7045}" type="sibTrans" cxnId="{755C1B9D-FA64-4C23-80CA-C1B7F3B0BC43}">
      <dgm:prSet/>
      <dgm:spPr/>
      <dgm:t>
        <a:bodyPr/>
        <a:lstStyle/>
        <a:p>
          <a:endParaRPr lang="en-NL"/>
        </a:p>
      </dgm:t>
    </dgm:pt>
    <dgm:pt modelId="{649FE493-A603-493F-8183-D012DC82819D}">
      <dgm:prSet phldrT="[Text]"/>
      <dgm:spPr/>
      <dgm:t>
        <a:bodyPr/>
        <a:lstStyle/>
        <a:p>
          <a:r>
            <a:rPr lang="en-US" dirty="0"/>
            <a:t>jQuery</a:t>
          </a:r>
          <a:endParaRPr lang="en-NL" dirty="0"/>
        </a:p>
      </dgm:t>
    </dgm:pt>
    <dgm:pt modelId="{A2717AC5-FE98-41AE-9C6E-356D0611613B}" type="parTrans" cxnId="{4A2D12DA-0489-4957-8D54-1C0BC238D1E4}">
      <dgm:prSet/>
      <dgm:spPr/>
      <dgm:t>
        <a:bodyPr/>
        <a:lstStyle/>
        <a:p>
          <a:endParaRPr lang="en-NL"/>
        </a:p>
      </dgm:t>
    </dgm:pt>
    <dgm:pt modelId="{EF5CCB98-AB23-459D-B5DB-010F2308D3C8}" type="sibTrans" cxnId="{4A2D12DA-0489-4957-8D54-1C0BC238D1E4}">
      <dgm:prSet/>
      <dgm:spPr/>
      <dgm:t>
        <a:bodyPr/>
        <a:lstStyle/>
        <a:p>
          <a:endParaRPr lang="en-NL"/>
        </a:p>
      </dgm:t>
    </dgm:pt>
    <dgm:pt modelId="{CFAAB18A-5788-4367-9033-36CE1069301D}">
      <dgm:prSet/>
      <dgm:spPr/>
      <dgm:t>
        <a:bodyPr/>
        <a:lstStyle/>
        <a:p>
          <a:r>
            <a:rPr lang="en-US" dirty="0"/>
            <a:t>Plain JS</a:t>
          </a:r>
          <a:endParaRPr lang="en-NL" dirty="0"/>
        </a:p>
      </dgm:t>
    </dgm:pt>
    <dgm:pt modelId="{007ADC84-54FA-4143-9B29-3168794A110B}" type="parTrans" cxnId="{4DDD5CC7-F652-4DA0-9CA7-9DB0EE582C1F}">
      <dgm:prSet/>
      <dgm:spPr/>
      <dgm:t>
        <a:bodyPr/>
        <a:lstStyle/>
        <a:p>
          <a:endParaRPr lang="en-NL"/>
        </a:p>
      </dgm:t>
    </dgm:pt>
    <dgm:pt modelId="{7A82CF2E-50C8-4C0A-8731-189A079EEC74}" type="sibTrans" cxnId="{4DDD5CC7-F652-4DA0-9CA7-9DB0EE582C1F}">
      <dgm:prSet/>
      <dgm:spPr/>
      <dgm:t>
        <a:bodyPr/>
        <a:lstStyle/>
        <a:p>
          <a:endParaRPr lang="en-NL"/>
        </a:p>
      </dgm:t>
    </dgm:pt>
    <dgm:pt modelId="{90B5D7DD-BF94-4A34-ABDF-C4B2E2967B59}" type="pres">
      <dgm:prSet presAssocID="{E99B015B-8C58-42C4-BC92-29AF868739AF}" presName="Name0" presStyleCnt="0">
        <dgm:presLayoutVars>
          <dgm:dir/>
          <dgm:animLvl val="lvl"/>
          <dgm:resizeHandles val="exact"/>
        </dgm:presLayoutVars>
      </dgm:prSet>
      <dgm:spPr/>
    </dgm:pt>
    <dgm:pt modelId="{B08D663F-4900-452B-90A0-6F4488940E9A}" type="pres">
      <dgm:prSet presAssocID="{E47FCC03-257A-41F5-8953-16358536D8D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FEA54FA-ED28-4325-BFAC-24C1E88AEDA1}" type="pres">
      <dgm:prSet presAssocID="{4D3A2B44-BF75-471F-B21A-91FCF4783E20}" presName="parTxOnlySpace" presStyleCnt="0"/>
      <dgm:spPr/>
    </dgm:pt>
    <dgm:pt modelId="{02F90D7A-C1A5-4917-84C4-BF833B83E9FE}" type="pres">
      <dgm:prSet presAssocID="{3C48B2B9-236E-4102-9DFC-49AE8B6FCC6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954A27-FEA8-4EA4-BB95-FBD912F48AA5}" type="pres">
      <dgm:prSet presAssocID="{22D16FD3-C26E-4064-9F01-7090170B7045}" presName="parTxOnlySpace" presStyleCnt="0"/>
      <dgm:spPr/>
    </dgm:pt>
    <dgm:pt modelId="{A0F4FF71-3F2D-4446-9679-3BB313B41651}" type="pres">
      <dgm:prSet presAssocID="{649FE493-A603-493F-8183-D012DC8281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985B99-9624-4E24-B5E2-2C0D81FDE32F}" type="pres">
      <dgm:prSet presAssocID="{EF5CCB98-AB23-459D-B5DB-010F2308D3C8}" presName="parTxOnlySpace" presStyleCnt="0"/>
      <dgm:spPr/>
    </dgm:pt>
    <dgm:pt modelId="{7FA0D3FF-37AB-4CDD-AD3C-25B34142DD46}" type="pres">
      <dgm:prSet presAssocID="{CFAAB18A-5788-4367-9033-36CE1069301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8FC013-87CC-4283-AA56-751B84F204D0}" type="presOf" srcId="{649FE493-A603-493F-8183-D012DC82819D}" destId="{A0F4FF71-3F2D-4446-9679-3BB313B41651}" srcOrd="0" destOrd="0" presId="urn:microsoft.com/office/officeart/2005/8/layout/chevron1"/>
    <dgm:cxn modelId="{7E7C5445-53F3-45C3-944B-AF66DB2C846E}" type="presOf" srcId="{3C48B2B9-236E-4102-9DFC-49AE8B6FCC6E}" destId="{02F90D7A-C1A5-4917-84C4-BF833B83E9FE}" srcOrd="0" destOrd="0" presId="urn:microsoft.com/office/officeart/2005/8/layout/chevron1"/>
    <dgm:cxn modelId="{8646F17B-ACFD-44A9-BEB2-B1CB7C48E1BF}" type="presOf" srcId="{CFAAB18A-5788-4367-9033-36CE1069301D}" destId="{7FA0D3FF-37AB-4CDD-AD3C-25B34142DD46}" srcOrd="0" destOrd="0" presId="urn:microsoft.com/office/officeart/2005/8/layout/chevron1"/>
    <dgm:cxn modelId="{19931B8E-ED68-4672-B849-C7C12566B5BF}" type="presOf" srcId="{E47FCC03-257A-41F5-8953-16358536D8DE}" destId="{B08D663F-4900-452B-90A0-6F4488940E9A}" srcOrd="0" destOrd="0" presId="urn:microsoft.com/office/officeart/2005/8/layout/chevron1"/>
    <dgm:cxn modelId="{755C1B9D-FA64-4C23-80CA-C1B7F3B0BC43}" srcId="{E99B015B-8C58-42C4-BC92-29AF868739AF}" destId="{3C48B2B9-236E-4102-9DFC-49AE8B6FCC6E}" srcOrd="1" destOrd="0" parTransId="{BFD5A80B-D19B-4573-8B10-D05DA9DCE273}" sibTransId="{22D16FD3-C26E-4064-9F01-7090170B7045}"/>
    <dgm:cxn modelId="{4DDD5CC7-F652-4DA0-9CA7-9DB0EE582C1F}" srcId="{E99B015B-8C58-42C4-BC92-29AF868739AF}" destId="{CFAAB18A-5788-4367-9033-36CE1069301D}" srcOrd="3" destOrd="0" parTransId="{007ADC84-54FA-4143-9B29-3168794A110B}" sibTransId="{7A82CF2E-50C8-4C0A-8731-189A079EEC74}"/>
    <dgm:cxn modelId="{4A2D12DA-0489-4957-8D54-1C0BC238D1E4}" srcId="{E99B015B-8C58-42C4-BC92-29AF868739AF}" destId="{649FE493-A603-493F-8183-D012DC82819D}" srcOrd="2" destOrd="0" parTransId="{A2717AC5-FE98-41AE-9C6E-356D0611613B}" sibTransId="{EF5CCB98-AB23-459D-B5DB-010F2308D3C8}"/>
    <dgm:cxn modelId="{9D21B5EC-1334-48F0-BBEA-E164FD49F1AD}" type="presOf" srcId="{E99B015B-8C58-42C4-BC92-29AF868739AF}" destId="{90B5D7DD-BF94-4A34-ABDF-C4B2E2967B59}" srcOrd="0" destOrd="0" presId="urn:microsoft.com/office/officeart/2005/8/layout/chevron1"/>
    <dgm:cxn modelId="{13030CF3-1C7A-4646-8BB0-BFA966BE14E3}" srcId="{E99B015B-8C58-42C4-BC92-29AF868739AF}" destId="{E47FCC03-257A-41F5-8953-16358536D8DE}" srcOrd="0" destOrd="0" parTransId="{B66B0AFD-A4F8-41EC-8F29-AFDCA6638CB9}" sibTransId="{4D3A2B44-BF75-471F-B21A-91FCF4783E20}"/>
    <dgm:cxn modelId="{477BE423-D5A1-46D2-9A4D-E1FA6EC62C5D}" type="presParOf" srcId="{90B5D7DD-BF94-4A34-ABDF-C4B2E2967B59}" destId="{B08D663F-4900-452B-90A0-6F4488940E9A}" srcOrd="0" destOrd="0" presId="urn:microsoft.com/office/officeart/2005/8/layout/chevron1"/>
    <dgm:cxn modelId="{E431BF13-A48D-4D67-9CC6-CFD29DA21B1C}" type="presParOf" srcId="{90B5D7DD-BF94-4A34-ABDF-C4B2E2967B59}" destId="{6FEA54FA-ED28-4325-BFAC-24C1E88AEDA1}" srcOrd="1" destOrd="0" presId="urn:microsoft.com/office/officeart/2005/8/layout/chevron1"/>
    <dgm:cxn modelId="{0DBDE377-858B-4ED2-AF3E-9322B2E17CDB}" type="presParOf" srcId="{90B5D7DD-BF94-4A34-ABDF-C4B2E2967B59}" destId="{02F90D7A-C1A5-4917-84C4-BF833B83E9FE}" srcOrd="2" destOrd="0" presId="urn:microsoft.com/office/officeart/2005/8/layout/chevron1"/>
    <dgm:cxn modelId="{C7F16B82-64AD-4ECF-86FD-BD3F580E6239}" type="presParOf" srcId="{90B5D7DD-BF94-4A34-ABDF-C4B2E2967B59}" destId="{47954A27-FEA8-4EA4-BB95-FBD912F48AA5}" srcOrd="3" destOrd="0" presId="urn:microsoft.com/office/officeart/2005/8/layout/chevron1"/>
    <dgm:cxn modelId="{7E407BF3-E3F5-4D16-AE48-057A421478A0}" type="presParOf" srcId="{90B5D7DD-BF94-4A34-ABDF-C4B2E2967B59}" destId="{A0F4FF71-3F2D-4446-9679-3BB313B41651}" srcOrd="4" destOrd="0" presId="urn:microsoft.com/office/officeart/2005/8/layout/chevron1"/>
    <dgm:cxn modelId="{1663E7C6-218B-43D7-8BDC-6DBC52931330}" type="presParOf" srcId="{90B5D7DD-BF94-4A34-ABDF-C4B2E2967B59}" destId="{A8985B99-9624-4E24-B5E2-2C0D81FDE32F}" srcOrd="5" destOrd="0" presId="urn:microsoft.com/office/officeart/2005/8/layout/chevron1"/>
    <dgm:cxn modelId="{E9409B12-E0A9-4E20-B085-2EDFB4BFF687}" type="presParOf" srcId="{90B5D7DD-BF94-4A34-ABDF-C4B2E2967B59}" destId="{7FA0D3FF-37AB-4CDD-AD3C-25B34142DD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D663F-4900-452B-90A0-6F4488940E9A}">
      <dsp:nvSpPr>
        <dsp:cNvPr id="0" name=""/>
        <dsp:cNvSpPr/>
      </dsp:nvSpPr>
      <dsp:spPr>
        <a:xfrm>
          <a:off x="3891" y="1571497"/>
          <a:ext cx="2265296" cy="90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Declarative</a:t>
          </a:r>
          <a:endParaRPr lang="en-NL" sz="1700" kern="1200" dirty="0"/>
        </a:p>
      </dsp:txBody>
      <dsp:txXfrm>
        <a:off x="456950" y="1571497"/>
        <a:ext cx="1359178" cy="906118"/>
      </dsp:txXfrm>
    </dsp:sp>
    <dsp:sp modelId="{02F90D7A-C1A5-4917-84C4-BF833B83E9FE}">
      <dsp:nvSpPr>
        <dsp:cNvPr id="0" name=""/>
        <dsp:cNvSpPr/>
      </dsp:nvSpPr>
      <dsp:spPr>
        <a:xfrm>
          <a:off x="2042658" y="1571497"/>
          <a:ext cx="2265296" cy="90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APEX JS API</a:t>
          </a:r>
          <a:endParaRPr lang="en-NL" sz="1700" kern="1200" dirty="0"/>
        </a:p>
      </dsp:txBody>
      <dsp:txXfrm>
        <a:off x="2495717" y="1571497"/>
        <a:ext cx="1359178" cy="906118"/>
      </dsp:txXfrm>
    </dsp:sp>
    <dsp:sp modelId="{A0F4FF71-3F2D-4446-9679-3BB313B41651}">
      <dsp:nvSpPr>
        <dsp:cNvPr id="0" name=""/>
        <dsp:cNvSpPr/>
      </dsp:nvSpPr>
      <dsp:spPr>
        <a:xfrm>
          <a:off x="4081425" y="1571497"/>
          <a:ext cx="2265296" cy="90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jQuery</a:t>
          </a:r>
          <a:endParaRPr lang="en-NL" sz="1700" kern="1200" dirty="0"/>
        </a:p>
      </dsp:txBody>
      <dsp:txXfrm>
        <a:off x="4534484" y="1571497"/>
        <a:ext cx="1359178" cy="906118"/>
      </dsp:txXfrm>
    </dsp:sp>
    <dsp:sp modelId="{7FA0D3FF-37AB-4CDD-AD3C-25B34142DD46}">
      <dsp:nvSpPr>
        <dsp:cNvPr id="0" name=""/>
        <dsp:cNvSpPr/>
      </dsp:nvSpPr>
      <dsp:spPr>
        <a:xfrm>
          <a:off x="6120191" y="1571497"/>
          <a:ext cx="2265296" cy="90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Plain JS</a:t>
          </a:r>
          <a:endParaRPr lang="en-NL" sz="1700" kern="1200" dirty="0"/>
        </a:p>
      </dsp:txBody>
      <dsp:txXfrm>
        <a:off x="6573250" y="1571497"/>
        <a:ext cx="1359178" cy="90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FA539-FE8D-4F57-BE8B-2D1199AF1E60}" type="datetimeFigureOut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9F99-B0B5-443B-AC8E-04E59822F13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ben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vier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best </a:t>
            </a:r>
            <a:r>
              <a:rPr lang="en-US" dirty="0" err="1"/>
              <a:t>veel</a:t>
            </a:r>
            <a:r>
              <a:rPr lang="en-US" dirty="0"/>
              <a:t> met JavaScript </a:t>
            </a:r>
            <a:r>
              <a:rPr lang="en-US" dirty="0" err="1"/>
              <a:t>bezig</a:t>
            </a:r>
            <a:r>
              <a:rPr lang="en-US" dirty="0"/>
              <a:t>.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deels</a:t>
            </a:r>
            <a:r>
              <a:rPr lang="en-US" dirty="0"/>
              <a:t> zo </a:t>
            </a:r>
            <a:r>
              <a:rPr lang="en-US" dirty="0" err="1"/>
              <a:t>gekomen</a:t>
            </a:r>
            <a:r>
              <a:rPr lang="en-US" dirty="0"/>
              <a:t> door </a:t>
            </a:r>
            <a:r>
              <a:rPr lang="en-US" dirty="0" err="1"/>
              <a:t>noodzaak</a:t>
            </a:r>
            <a:r>
              <a:rPr lang="en-US" dirty="0"/>
              <a:t> in het project maar </a:t>
            </a:r>
            <a:r>
              <a:rPr lang="en-US" dirty="0" err="1"/>
              <a:t>ook</a:t>
            </a:r>
            <a:r>
              <a:rPr lang="en-US" dirty="0"/>
              <a:t> door </a:t>
            </a:r>
            <a:r>
              <a:rPr lang="en-US" dirty="0" err="1"/>
              <a:t>persoonlijke</a:t>
            </a:r>
            <a:r>
              <a:rPr lang="en-US" dirty="0"/>
              <a:t> interesse. </a:t>
            </a:r>
          </a:p>
          <a:p>
            <a:r>
              <a:rPr lang="en-US" dirty="0"/>
              <a:t>Het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JavaScript expert ben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echte</a:t>
            </a:r>
            <a:r>
              <a:rPr lang="en-US" dirty="0"/>
              <a:t> frontend developer,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fullstack</a:t>
            </a:r>
            <a:r>
              <a:rPr lang="en-US" dirty="0"/>
              <a:t> APEX developer.</a:t>
            </a:r>
          </a:p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vanavond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tips maar </a:t>
            </a:r>
            <a:r>
              <a:rPr lang="en-US" dirty="0" err="1"/>
              <a:t>blijf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dichtbij</a:t>
            </a:r>
            <a:r>
              <a:rPr lang="en-US" dirty="0"/>
              <a:t> APEX </a:t>
            </a:r>
            <a:r>
              <a:rPr lang="en-US" dirty="0" err="1"/>
              <a:t>zelf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apex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vele</a:t>
            </a:r>
            <a:r>
              <a:rPr lang="en-US" dirty="0"/>
              <a:t> JavaScript frameworks die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lucht</a:t>
            </a:r>
            <a:r>
              <a:rPr lang="en-US" dirty="0"/>
              <a:t> </a:t>
            </a:r>
            <a:r>
              <a:rPr lang="en-US" dirty="0" err="1"/>
              <a:t>lijken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 </a:t>
            </a:r>
            <a:r>
              <a:rPr lang="en-US" dirty="0" err="1"/>
              <a:t>Passen</a:t>
            </a:r>
            <a:r>
              <a:rPr lang="en-US" dirty="0"/>
              <a:t> frameworks </a:t>
            </a:r>
            <a:r>
              <a:rPr lang="en-US" dirty="0" err="1"/>
              <a:t>als</a:t>
            </a:r>
            <a:r>
              <a:rPr lang="en-US" dirty="0"/>
              <a:t> Angular, React of Vue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APEX.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: over het </a:t>
            </a:r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.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namelijk</a:t>
            </a:r>
            <a:r>
              <a:rPr lang="en-US" dirty="0"/>
              <a:t> al </a:t>
            </a:r>
            <a:r>
              <a:rPr lang="en-US" dirty="0" err="1"/>
              <a:t>een</a:t>
            </a:r>
            <a:r>
              <a:rPr lang="en-US" dirty="0"/>
              <a:t> framework,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is Oracle APEX. </a:t>
            </a:r>
          </a:p>
          <a:p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andere</a:t>
            </a:r>
            <a:r>
              <a:rPr lang="en-US" dirty="0"/>
              <a:t> frameworks </a:t>
            </a:r>
            <a:r>
              <a:rPr lang="en-US" dirty="0" err="1"/>
              <a:t>werken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hele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met HTML templates </a:t>
            </a:r>
            <a:r>
              <a:rPr lang="en-US" dirty="0" err="1"/>
              <a:t>en</a:t>
            </a:r>
            <a:r>
              <a:rPr lang="en-US" dirty="0"/>
              <a:t> databinding.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geinteresseerd</a:t>
            </a:r>
            <a:r>
              <a:rPr lang="en-US" dirty="0"/>
              <a:t> in widgets </a:t>
            </a:r>
            <a:r>
              <a:rPr lang="en-US" dirty="0" err="1"/>
              <a:t>zoals</a:t>
            </a:r>
            <a:r>
              <a:rPr lang="en-US" dirty="0"/>
              <a:t> regions </a:t>
            </a:r>
            <a:r>
              <a:rPr lang="en-US" dirty="0" err="1"/>
              <a:t>en</a:t>
            </a:r>
            <a:r>
              <a:rPr lang="en-US" dirty="0"/>
              <a:t> items.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reden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Oracle Jet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is, </a:t>
            </a:r>
            <a:r>
              <a:rPr lang="en-US" dirty="0" err="1"/>
              <a:t>daarin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jQuery widgets. Alan heft </a:t>
            </a:r>
            <a:r>
              <a:rPr lang="en-US" dirty="0" err="1"/>
              <a:t>deze</a:t>
            </a:r>
            <a:r>
              <a:rPr lang="en-US" dirty="0"/>
              <a:t> week </a:t>
            </a:r>
            <a:r>
              <a:rPr lang="en-US" dirty="0" err="1"/>
              <a:t>een</a:t>
            </a:r>
            <a:r>
              <a:rPr lang="en-US" dirty="0"/>
              <a:t> plug-in </a:t>
            </a:r>
            <a:r>
              <a:rPr lang="en-US" dirty="0" err="1"/>
              <a:t>gereleased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Laatst</a:t>
            </a:r>
            <a:r>
              <a:rPr lang="en-US" dirty="0"/>
              <a:t> horde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moeilijk</a:t>
            </a:r>
            <a:r>
              <a:rPr lang="en-US" dirty="0"/>
              <a:t> is om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met de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Angular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, die front-end developers </a:t>
            </a:r>
            <a:r>
              <a:rPr lang="en-US" dirty="0" err="1"/>
              <a:t>willen</a:t>
            </a:r>
            <a:r>
              <a:rPr lang="en-US" dirty="0"/>
              <a:t> met de </a:t>
            </a:r>
            <a:r>
              <a:rPr lang="en-US" dirty="0" err="1"/>
              <a:t>nieuwste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bezig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</a:t>
            </a:r>
            <a:r>
              <a:rPr lang="en-US" dirty="0" err="1"/>
              <a:t>tegenstelling</a:t>
            </a:r>
            <a:r>
              <a:rPr lang="en-US" dirty="0"/>
              <a:t> tot APEX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upgraden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widget factory gives you a blueprint to quickly build advanced components on your web page. All these items could have been build without the widget factory but using this proven tool has benefits. Make plug-ins in a standardized way. Developers know how to work with them and change them.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31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suggest to read that stuff. The way things work are explained very clearly there and it is not that much you need to know for the basics.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79F99-B0B5-443B-AC8E-04E59822F13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7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</a:t>
            </a:r>
            <a:r>
              <a:rPr lang="en-US" dirty="0" err="1"/>
              <a:t>interactiveGrid</a:t>
            </a:r>
            <a:r>
              <a:rPr lang="en-US" dirty="0"/>
              <a:t> widget, which is the starting point and is not yet documented.</a:t>
            </a:r>
          </a:p>
          <a:p>
            <a:endParaRPr lang="en-US" dirty="0"/>
          </a:p>
          <a:p>
            <a:r>
              <a:rPr lang="en-US" dirty="0"/>
              <a:t>This presentation is about plug-ins to I won’t go into details about how to use these methods. Other people have written about it.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79F99-B0B5-443B-AC8E-04E59822F13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77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</a:t>
            </a:r>
            <a:r>
              <a:rPr lang="nl-NL" baseline="0" dirty="0"/>
              <a:t> </a:t>
            </a:r>
            <a:r>
              <a:rPr lang="nl-NL" baseline="0" dirty="0" err="1"/>
              <a:t>saw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happened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.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lets</a:t>
            </a:r>
            <a:r>
              <a:rPr lang="nl-NL" baseline="0" dirty="0"/>
              <a:t> look a the server </a:t>
            </a:r>
            <a:r>
              <a:rPr lang="nl-NL" baseline="0" dirty="0" err="1"/>
              <a:t>side</a:t>
            </a:r>
            <a:r>
              <a:rPr lang="nl-NL" baseline="0" dirty="0"/>
              <a:t> of </a:t>
            </a:r>
            <a:r>
              <a:rPr lang="nl-NL" baseline="0" dirty="0" err="1"/>
              <a:t>things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Three</a:t>
            </a:r>
            <a:r>
              <a:rPr lang="nl-NL" baseline="0" dirty="0"/>
              <a:t> </a:t>
            </a:r>
            <a:r>
              <a:rPr lang="nl-NL" baseline="0" dirty="0" err="1"/>
              <a:t>things</a:t>
            </a:r>
            <a:r>
              <a:rPr lang="nl-NL" baseline="0" dirty="0"/>
              <a:t> have </a:t>
            </a:r>
            <a:r>
              <a:rPr lang="nl-NL" baseline="0" dirty="0" err="1"/>
              <a:t>happened</a:t>
            </a:r>
            <a:r>
              <a:rPr lang="nl-NL" baseline="0" dirty="0"/>
              <a:t> in APEX.</a:t>
            </a:r>
          </a:p>
          <a:p>
            <a:endParaRPr lang="nl-NL" baseline="0" dirty="0"/>
          </a:p>
          <a:p>
            <a:r>
              <a:rPr lang="nl-NL" baseline="0" dirty="0"/>
              <a:t>First, </a:t>
            </a:r>
            <a:r>
              <a:rPr lang="nl-NL" baseline="0" dirty="0" err="1"/>
              <a:t>did</a:t>
            </a:r>
            <a:r>
              <a:rPr lang="nl-NL" baseline="0" dirty="0"/>
              <a:t> we have a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?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, </a:t>
            </a:r>
            <a:r>
              <a:rPr lang="nl-NL" baseline="0" dirty="0" err="1"/>
              <a:t>redirect</a:t>
            </a:r>
            <a:r>
              <a:rPr lang="nl-NL" baseline="0" dirty="0"/>
              <a:t> to a URL.</a:t>
            </a:r>
          </a:p>
          <a:p>
            <a:endParaRPr lang="nl-NL" baseline="0" dirty="0"/>
          </a:p>
          <a:p>
            <a:r>
              <a:rPr lang="nl-NL" baseline="0" dirty="0"/>
              <a:t>And </a:t>
            </a:r>
            <a:r>
              <a:rPr lang="nl-NL" baseline="0" dirty="0" err="1"/>
              <a:t>when</a:t>
            </a:r>
            <a:r>
              <a:rPr lang="nl-NL" baseline="0" dirty="0"/>
              <a:t> we </a:t>
            </a:r>
            <a:r>
              <a:rPr lang="nl-NL" baseline="0" dirty="0" err="1"/>
              <a:t>landed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login page, a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was </a:t>
            </a:r>
            <a:r>
              <a:rPr lang="nl-NL" baseline="0" dirty="0" err="1"/>
              <a:t>created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user “</a:t>
            </a:r>
            <a:r>
              <a:rPr lang="nl-NL" baseline="0" dirty="0" err="1"/>
              <a:t>nobody</a:t>
            </a:r>
            <a:r>
              <a:rPr lang="nl-NL" baseline="0" dirty="0"/>
              <a:t>”</a:t>
            </a:r>
          </a:p>
          <a:p>
            <a:endParaRPr lang="nl-NL" baseline="0" dirty="0"/>
          </a:p>
          <a:p>
            <a:r>
              <a:rPr lang="nl-NL" baseline="0" dirty="0"/>
              <a:t>User “</a:t>
            </a:r>
            <a:r>
              <a:rPr lang="nl-NL" baseline="0" dirty="0" err="1"/>
              <a:t>nobody</a:t>
            </a:r>
            <a:r>
              <a:rPr lang="nl-NL" baseline="0" dirty="0"/>
              <a:t>” is a special kind of user and </a:t>
            </a:r>
            <a:r>
              <a:rPr lang="nl-NL" baseline="0" dirty="0" err="1"/>
              <a:t>we’ll</a:t>
            </a:r>
            <a:r>
              <a:rPr lang="nl-NL" baseline="0" dirty="0"/>
              <a:t> </a:t>
            </a:r>
            <a:r>
              <a:rPr lang="nl-NL" baseline="0" dirty="0" err="1"/>
              <a:t>find</a:t>
            </a:r>
            <a:r>
              <a:rPr lang="nl-NL" baseline="0" dirty="0"/>
              <a:t> more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soon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71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</a:t>
            </a:r>
            <a:r>
              <a:rPr lang="nl-NL" baseline="0" dirty="0"/>
              <a:t> </a:t>
            </a:r>
            <a:r>
              <a:rPr lang="nl-NL" baseline="0" dirty="0" err="1"/>
              <a:t>saw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happened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.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lets</a:t>
            </a:r>
            <a:r>
              <a:rPr lang="nl-NL" baseline="0" dirty="0"/>
              <a:t> look a the server </a:t>
            </a:r>
            <a:r>
              <a:rPr lang="nl-NL" baseline="0" dirty="0" err="1"/>
              <a:t>side</a:t>
            </a:r>
            <a:r>
              <a:rPr lang="nl-NL" baseline="0" dirty="0"/>
              <a:t> of </a:t>
            </a:r>
            <a:r>
              <a:rPr lang="nl-NL" baseline="0" dirty="0" err="1"/>
              <a:t>things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Three</a:t>
            </a:r>
            <a:r>
              <a:rPr lang="nl-NL" baseline="0" dirty="0"/>
              <a:t> </a:t>
            </a:r>
            <a:r>
              <a:rPr lang="nl-NL" baseline="0" dirty="0" err="1"/>
              <a:t>things</a:t>
            </a:r>
            <a:r>
              <a:rPr lang="nl-NL" baseline="0" dirty="0"/>
              <a:t> have </a:t>
            </a:r>
            <a:r>
              <a:rPr lang="nl-NL" baseline="0" dirty="0" err="1"/>
              <a:t>happened</a:t>
            </a:r>
            <a:r>
              <a:rPr lang="nl-NL" baseline="0" dirty="0"/>
              <a:t> in APEX.</a:t>
            </a:r>
          </a:p>
          <a:p>
            <a:endParaRPr lang="nl-NL" baseline="0" dirty="0"/>
          </a:p>
          <a:p>
            <a:r>
              <a:rPr lang="nl-NL" baseline="0" dirty="0"/>
              <a:t>First, </a:t>
            </a:r>
            <a:r>
              <a:rPr lang="nl-NL" baseline="0" dirty="0" err="1"/>
              <a:t>did</a:t>
            </a:r>
            <a:r>
              <a:rPr lang="nl-NL" baseline="0" dirty="0"/>
              <a:t> we have a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?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, </a:t>
            </a:r>
            <a:r>
              <a:rPr lang="nl-NL" baseline="0" dirty="0" err="1"/>
              <a:t>redirect</a:t>
            </a:r>
            <a:r>
              <a:rPr lang="nl-NL" baseline="0" dirty="0"/>
              <a:t> to a URL.</a:t>
            </a:r>
          </a:p>
          <a:p>
            <a:endParaRPr lang="nl-NL" baseline="0" dirty="0"/>
          </a:p>
          <a:p>
            <a:r>
              <a:rPr lang="nl-NL" baseline="0" dirty="0"/>
              <a:t>And </a:t>
            </a:r>
            <a:r>
              <a:rPr lang="nl-NL" baseline="0" dirty="0" err="1"/>
              <a:t>when</a:t>
            </a:r>
            <a:r>
              <a:rPr lang="nl-NL" baseline="0" dirty="0"/>
              <a:t> we </a:t>
            </a:r>
            <a:r>
              <a:rPr lang="nl-NL" baseline="0" dirty="0" err="1"/>
              <a:t>landed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login page, a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was </a:t>
            </a:r>
            <a:r>
              <a:rPr lang="nl-NL" baseline="0" dirty="0" err="1"/>
              <a:t>created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user “</a:t>
            </a:r>
            <a:r>
              <a:rPr lang="nl-NL" baseline="0" dirty="0" err="1"/>
              <a:t>nobody</a:t>
            </a:r>
            <a:r>
              <a:rPr lang="nl-NL" baseline="0" dirty="0"/>
              <a:t>”</a:t>
            </a:r>
          </a:p>
          <a:p>
            <a:endParaRPr lang="nl-NL" baseline="0" dirty="0"/>
          </a:p>
          <a:p>
            <a:r>
              <a:rPr lang="nl-NL" baseline="0" dirty="0"/>
              <a:t>User “</a:t>
            </a:r>
            <a:r>
              <a:rPr lang="nl-NL" baseline="0" dirty="0" err="1"/>
              <a:t>nobody</a:t>
            </a:r>
            <a:r>
              <a:rPr lang="nl-NL" baseline="0" dirty="0"/>
              <a:t>” is a special kind of user and </a:t>
            </a:r>
            <a:r>
              <a:rPr lang="nl-NL" baseline="0" dirty="0" err="1"/>
              <a:t>we’ll</a:t>
            </a:r>
            <a:r>
              <a:rPr lang="nl-NL" baseline="0" dirty="0"/>
              <a:t> </a:t>
            </a:r>
            <a:r>
              <a:rPr lang="nl-NL" baseline="0" dirty="0" err="1"/>
              <a:t>find</a:t>
            </a:r>
            <a:r>
              <a:rPr lang="nl-NL" baseline="0" dirty="0"/>
              <a:t> more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soon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0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</a:t>
            </a:r>
            <a:r>
              <a:rPr lang="nl-NL" baseline="0" dirty="0"/>
              <a:t> </a:t>
            </a:r>
            <a:r>
              <a:rPr lang="nl-NL" baseline="0" dirty="0" err="1"/>
              <a:t>saw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happened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</a:t>
            </a:r>
            <a:r>
              <a:rPr lang="nl-NL" baseline="0" dirty="0" err="1"/>
              <a:t>client</a:t>
            </a:r>
            <a:r>
              <a:rPr lang="nl-NL" baseline="0" dirty="0"/>
              <a:t>. </a:t>
            </a:r>
            <a:r>
              <a:rPr lang="nl-NL" baseline="0" dirty="0" err="1"/>
              <a:t>Now</a:t>
            </a:r>
            <a:r>
              <a:rPr lang="nl-NL" baseline="0" dirty="0"/>
              <a:t> </a:t>
            </a:r>
            <a:r>
              <a:rPr lang="nl-NL" baseline="0" dirty="0" err="1"/>
              <a:t>lets</a:t>
            </a:r>
            <a:r>
              <a:rPr lang="nl-NL" baseline="0" dirty="0"/>
              <a:t> look a the server </a:t>
            </a:r>
            <a:r>
              <a:rPr lang="nl-NL" baseline="0" dirty="0" err="1"/>
              <a:t>side</a:t>
            </a:r>
            <a:r>
              <a:rPr lang="nl-NL" baseline="0" dirty="0"/>
              <a:t> of </a:t>
            </a:r>
            <a:r>
              <a:rPr lang="nl-NL" baseline="0" dirty="0" err="1"/>
              <a:t>things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 err="1"/>
              <a:t>Three</a:t>
            </a:r>
            <a:r>
              <a:rPr lang="nl-NL" baseline="0" dirty="0"/>
              <a:t> </a:t>
            </a:r>
            <a:r>
              <a:rPr lang="nl-NL" baseline="0" dirty="0" err="1"/>
              <a:t>things</a:t>
            </a:r>
            <a:r>
              <a:rPr lang="nl-NL" baseline="0" dirty="0"/>
              <a:t> have </a:t>
            </a:r>
            <a:r>
              <a:rPr lang="nl-NL" baseline="0" dirty="0" err="1"/>
              <a:t>happened</a:t>
            </a:r>
            <a:r>
              <a:rPr lang="nl-NL" baseline="0" dirty="0"/>
              <a:t> in APEX.</a:t>
            </a:r>
          </a:p>
          <a:p>
            <a:endParaRPr lang="nl-NL" baseline="0" dirty="0"/>
          </a:p>
          <a:p>
            <a:r>
              <a:rPr lang="nl-NL" baseline="0" dirty="0"/>
              <a:t>First, </a:t>
            </a:r>
            <a:r>
              <a:rPr lang="nl-NL" baseline="0" dirty="0" err="1"/>
              <a:t>did</a:t>
            </a:r>
            <a:r>
              <a:rPr lang="nl-NL" baseline="0" dirty="0"/>
              <a:t> we have a </a:t>
            </a:r>
            <a:r>
              <a:rPr lang="nl-NL" baseline="0" dirty="0" err="1"/>
              <a:t>valid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?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, </a:t>
            </a:r>
            <a:r>
              <a:rPr lang="nl-NL" baseline="0" dirty="0" err="1"/>
              <a:t>redirect</a:t>
            </a:r>
            <a:r>
              <a:rPr lang="nl-NL" baseline="0" dirty="0"/>
              <a:t> to a URL.</a:t>
            </a:r>
          </a:p>
          <a:p>
            <a:endParaRPr lang="nl-NL" baseline="0" dirty="0"/>
          </a:p>
          <a:p>
            <a:r>
              <a:rPr lang="nl-NL" baseline="0" dirty="0"/>
              <a:t>And </a:t>
            </a:r>
            <a:r>
              <a:rPr lang="nl-NL" baseline="0" dirty="0" err="1"/>
              <a:t>when</a:t>
            </a:r>
            <a:r>
              <a:rPr lang="nl-NL" baseline="0" dirty="0"/>
              <a:t> we </a:t>
            </a:r>
            <a:r>
              <a:rPr lang="nl-NL" baseline="0" dirty="0" err="1"/>
              <a:t>landed</a:t>
            </a:r>
            <a:r>
              <a:rPr lang="nl-NL" baseline="0" dirty="0"/>
              <a:t> </a:t>
            </a:r>
            <a:r>
              <a:rPr lang="nl-NL" baseline="0" dirty="0" err="1"/>
              <a:t>on</a:t>
            </a:r>
            <a:r>
              <a:rPr lang="nl-NL" baseline="0" dirty="0"/>
              <a:t> the login page, a </a:t>
            </a:r>
            <a:r>
              <a:rPr lang="nl-NL" baseline="0" dirty="0" err="1"/>
              <a:t>new</a:t>
            </a:r>
            <a:r>
              <a:rPr lang="nl-NL" baseline="0" dirty="0"/>
              <a:t> </a:t>
            </a:r>
            <a:r>
              <a:rPr lang="nl-NL" baseline="0" dirty="0" err="1"/>
              <a:t>session</a:t>
            </a:r>
            <a:r>
              <a:rPr lang="nl-NL" baseline="0" dirty="0"/>
              <a:t> was </a:t>
            </a:r>
            <a:r>
              <a:rPr lang="nl-NL" baseline="0" dirty="0" err="1"/>
              <a:t>created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user “</a:t>
            </a:r>
            <a:r>
              <a:rPr lang="nl-NL" baseline="0" dirty="0" err="1"/>
              <a:t>nobody</a:t>
            </a:r>
            <a:r>
              <a:rPr lang="nl-NL" baseline="0" dirty="0"/>
              <a:t>”</a:t>
            </a:r>
          </a:p>
          <a:p>
            <a:endParaRPr lang="nl-NL" baseline="0" dirty="0"/>
          </a:p>
          <a:p>
            <a:r>
              <a:rPr lang="nl-NL" baseline="0" dirty="0"/>
              <a:t>User “</a:t>
            </a:r>
            <a:r>
              <a:rPr lang="nl-NL" baseline="0" dirty="0" err="1"/>
              <a:t>nobody</a:t>
            </a:r>
            <a:r>
              <a:rPr lang="nl-NL" baseline="0" dirty="0"/>
              <a:t>” is a special kind of user and </a:t>
            </a:r>
            <a:r>
              <a:rPr lang="nl-NL" baseline="0" dirty="0" err="1"/>
              <a:t>we’ll</a:t>
            </a:r>
            <a:r>
              <a:rPr lang="nl-NL" baseline="0" dirty="0"/>
              <a:t> </a:t>
            </a:r>
            <a:r>
              <a:rPr lang="nl-NL" baseline="0" dirty="0" err="1"/>
              <a:t>find</a:t>
            </a:r>
            <a:r>
              <a:rPr lang="nl-NL" baseline="0" dirty="0"/>
              <a:t> more </a:t>
            </a:r>
            <a:r>
              <a:rPr lang="nl-NL" baseline="0" dirty="0" err="1"/>
              <a:t>about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soon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5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38218" y="1109380"/>
            <a:ext cx="5652000" cy="1383030"/>
          </a:xfrm>
        </p:spPr>
        <p:txBody>
          <a:bodyPr anchor="b" anchorCtr="0"/>
          <a:lstStyle>
            <a:lvl1pPr algn="l">
              <a:lnSpc>
                <a:spcPts val="3600"/>
              </a:lnSpc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71778" y="2564474"/>
            <a:ext cx="5276575" cy="508635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238250" y="1365646"/>
            <a:ext cx="7905749" cy="377785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4964" y="1510545"/>
            <a:ext cx="6918960" cy="138303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 anchor="b" anchorCtr="0"/>
          <a:lstStyle>
            <a:lvl1pPr algn="ctr">
              <a:lnSpc>
                <a:spcPts val="3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0FD-9ED4-478E-B7DD-84C74ED70310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7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3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1"/>
          </p:nvPr>
        </p:nvSpPr>
        <p:spPr>
          <a:xfrm>
            <a:off x="709613" y="1287463"/>
            <a:ext cx="3751262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buFont typeface="MS Reference Sans Serif" panose="020B0604030504040204" pitchFamily="34" charset="0"/>
              <a:buChar char="–"/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2"/>
          </p:nvPr>
        </p:nvSpPr>
        <p:spPr>
          <a:xfrm>
            <a:off x="4672075" y="1287463"/>
            <a:ext cx="3751200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3E3C3C-816A-49BD-9F1D-9797A6679B01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2041" y="1240156"/>
            <a:ext cx="3587115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18050" y="1324099"/>
            <a:ext cx="4425951" cy="3007395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038335-E60E-4817-BACF-F7656E0EF3E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365647"/>
            <a:ext cx="9144000" cy="3509566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AD125A-30D2-472F-84FE-A4092C1A6F39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4875213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041CD9-2B1A-4416-A3D6-DED401657F5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165820" y="4898925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A04AC61-7E62-4AEF-A090-21104D61F626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66762" y="4898925"/>
            <a:ext cx="5112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27400" y="4898925"/>
            <a:ext cx="360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70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200"/>
        </a:lnSpc>
        <a:spcBef>
          <a:spcPts val="0"/>
        </a:spcBef>
        <a:buSzPct val="105000"/>
        <a:buFont typeface="Symbol" panose="05050102010706020507" pitchFamily="18" charset="2"/>
        <a:buChar char="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67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36298" y="1346200"/>
            <a:ext cx="6918960" cy="2006600"/>
          </a:xfrm>
        </p:spPr>
        <p:txBody>
          <a:bodyPr/>
          <a:lstStyle/>
          <a:p>
            <a:r>
              <a:rPr lang="en-GB" b="1" dirty="0"/>
              <a:t>JavaScript in APEX</a:t>
            </a:r>
            <a:br>
              <a:rPr lang="en-GB" b="1" dirty="0"/>
            </a:br>
            <a:r>
              <a:rPr lang="en-GB" b="1" dirty="0"/>
              <a:t>-</a:t>
            </a:r>
            <a:br>
              <a:rPr lang="en-GB" b="1" dirty="0"/>
            </a:br>
            <a:r>
              <a:rPr lang="en-GB" b="1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BCC1-149C-47F8-897F-2EF8ED0CDA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all widget instances on a page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7804-4CCA-4D3E-82A2-F1D5EC998B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75" y="1239838"/>
            <a:ext cx="8112125" cy="33940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D0671C"/>
                </a:solidFill>
              </a:rPr>
              <a:t>Widgets in jQuery UI have their own selectors. These selectors allow the developer to select widgets by type.</a:t>
            </a:r>
            <a:endParaRPr lang="nl-NL" dirty="0">
              <a:solidFill>
                <a:srgbClr val="D0671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0671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A3CD4-1F84-4687-AEFF-BBF967C23FC5}"/>
              </a:ext>
            </a:extLst>
          </p:cNvPr>
          <p:cNvSpPr/>
          <p:nvPr/>
        </p:nvSpPr>
        <p:spPr>
          <a:xfrm>
            <a:off x="1031875" y="2198211"/>
            <a:ext cx="4572000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':&lt;namespace&gt;-&lt;widget name&gt;'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//Examples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':apex-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interactivegrid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ui-datepicker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FEBB-F042-4DA8-821C-E7313696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are placed under a namespace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FB50-C5D2-4B19-A7F9-1202FC8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E799-3C05-47B8-84CE-BB6B75D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ED91-CC76-4A29-BE1E-ACDB431A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02BFB0-67BB-4F75-BCE3-107E7411A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99123"/>
              </p:ext>
            </p:extLst>
          </p:nvPr>
        </p:nvGraphicFramePr>
        <p:xfrm>
          <a:off x="766762" y="1337912"/>
          <a:ext cx="783150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7">
                  <a:extLst>
                    <a:ext uri="{9D8B030D-6E8A-4147-A177-3AD203B41FA5}">
                      <a16:colId xmlns:a16="http://schemas.microsoft.com/office/drawing/2014/main" val="2211052079"/>
                    </a:ext>
                  </a:extLst>
                </a:gridCol>
                <a:gridCol w="2928518">
                  <a:extLst>
                    <a:ext uri="{9D8B030D-6E8A-4147-A177-3AD203B41FA5}">
                      <a16:colId xmlns:a16="http://schemas.microsoft.com/office/drawing/2014/main" val="32687157"/>
                    </a:ext>
                  </a:extLst>
                </a:gridCol>
                <a:gridCol w="2928518">
                  <a:extLst>
                    <a:ext uri="{9D8B030D-6E8A-4147-A177-3AD203B41FA5}">
                      <a16:colId xmlns:a16="http://schemas.microsoft.com/office/drawing/2014/main" val="174500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$.</a:t>
                      </a:r>
                      <a:r>
                        <a:rPr lang="en-US" dirty="0" err="1"/>
                        <a:t>ui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jQuery UI 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datepicker</a:t>
                      </a:r>
                      <a:r>
                        <a:rPr lang="en-US" dirty="0"/>
                        <a:t>, dialog, …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$.apex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APEX 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treeView</a:t>
                      </a:r>
                      <a:r>
                        <a:rPr lang="en-US" dirty="0"/>
                        <a:t>, menu, </a:t>
                      </a:r>
                      <a:r>
                        <a:rPr lang="en-US" dirty="0" err="1"/>
                        <a:t>interactiveGrid</a:t>
                      </a:r>
                      <a:r>
                        <a:rPr lang="en-US" dirty="0"/>
                        <a:t>, …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1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$.</a:t>
                      </a:r>
                      <a:r>
                        <a:rPr lang="en-US" dirty="0" err="1"/>
                        <a:t>fullCalendar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calendar region widget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fullCalendar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$.</a:t>
                      </a:r>
                      <a:r>
                        <a:rPr lang="en-US" dirty="0" err="1"/>
                        <a:t>oj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JET 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ojChart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ojGantt</a:t>
                      </a:r>
                      <a:r>
                        <a:rPr lang="en-US" dirty="0"/>
                        <a:t>, …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2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$.demo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own 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1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44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109FF2-C21D-48B2-B200-7A3F6D13D4E4}"/>
              </a:ext>
            </a:extLst>
          </p:cNvPr>
          <p:cNvGrpSpPr/>
          <p:nvPr/>
        </p:nvGrpSpPr>
        <p:grpSpPr>
          <a:xfrm>
            <a:off x="78174" y="436418"/>
            <a:ext cx="8987651" cy="5820449"/>
            <a:chOff x="0" y="1071418"/>
            <a:chExt cx="8987651" cy="5820449"/>
          </a:xfrm>
        </p:grpSpPr>
        <p:pic>
          <p:nvPicPr>
            <p:cNvPr id="2050" name="Picture 2" descr="Devicetemplates_computer-01.png (1280Ã801)">
              <a:extLst>
                <a:ext uri="{FF2B5EF4-FFF2-40B4-BE49-F238E27FC236}">
                  <a16:creationId xmlns:a16="http://schemas.microsoft.com/office/drawing/2014/main" id="{6ECD4AF5-C806-473E-8023-74587F211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1418"/>
              <a:ext cx="8987651" cy="5820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A4A1E-EE0E-4CDD-BD7E-D8ADC9F92148}"/>
                </a:ext>
              </a:extLst>
            </p:cNvPr>
            <p:cNvSpPr/>
            <p:nvPr/>
          </p:nvSpPr>
          <p:spPr>
            <a:xfrm>
              <a:off x="970152" y="1432560"/>
              <a:ext cx="7047346" cy="269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aseline="-25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957206-4231-4446-BAB0-E0EA0FA0A4B8}"/>
                </a:ext>
              </a:extLst>
            </p:cNvPr>
            <p:cNvSpPr/>
            <p:nvPr/>
          </p:nvSpPr>
          <p:spPr>
            <a:xfrm>
              <a:off x="1060000" y="1501007"/>
              <a:ext cx="133004" cy="133004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270D84-B5B4-4934-B41D-3BE636B92FBA}"/>
                </a:ext>
              </a:extLst>
            </p:cNvPr>
            <p:cNvSpPr/>
            <p:nvPr/>
          </p:nvSpPr>
          <p:spPr>
            <a:xfrm>
              <a:off x="1282852" y="1501007"/>
              <a:ext cx="133004" cy="13300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BFD880-4414-45DD-B887-3E6CB5F9E21A}"/>
                </a:ext>
              </a:extLst>
            </p:cNvPr>
            <p:cNvSpPr/>
            <p:nvPr/>
          </p:nvSpPr>
          <p:spPr>
            <a:xfrm>
              <a:off x="1505704" y="1501008"/>
              <a:ext cx="133004" cy="1330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52680B-7A03-4125-B54C-F4C22472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6" y="1067458"/>
            <a:ext cx="7047346" cy="49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3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4BDAA8-3961-48B4-BC61-C7BF18F0EA5D}"/>
              </a:ext>
            </a:extLst>
          </p:cNvPr>
          <p:cNvSpPr/>
          <p:nvPr/>
        </p:nvSpPr>
        <p:spPr>
          <a:xfrm>
            <a:off x="-147234" y="4649492"/>
            <a:ext cx="9492712" cy="658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9B909-075B-402A-8C73-BA893A7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has many public methods and functions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58FB-4E4D-4ACC-8DC4-7B3082B7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D145-FF8F-451E-9A87-456FE65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E1E061-2774-4E41-8E48-94FD708F0FDD}" type="datetime1">
              <a:rPr kumimoji="0" lang="nl-NL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ans Serif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16-4-2019</a:t>
            </a:fld>
            <a:endParaRPr kumimoji="0" lang="nl-NL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C3F9-068A-4AE3-9D31-2D22E2FE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ans Serif"/>
                <a:ea typeface="+mn-ea"/>
                <a:cs typeface="+mn-cs"/>
              </a:rPr>
              <a:t>Customizing the Interactive Grid with plug-ins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CC24-2699-4F1B-8734-A1FAD90D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85D72-AA85-4C41-A1AF-C673E1DFEC3B}" type="slidenum">
              <a:rPr kumimoji="0" lang="nl-NL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ans Serif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BEB09-30B7-49BA-9D67-30EBF2D8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4"/>
            <a:ext cx="9144000" cy="5116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2D316-13AE-4ED4-8C05-BCC6DC95D13B}"/>
              </a:ext>
            </a:extLst>
          </p:cNvPr>
          <p:cNvSpPr txBox="1"/>
          <p:nvPr/>
        </p:nvSpPr>
        <p:spPr>
          <a:xfrm>
            <a:off x="3368550" y="3949563"/>
            <a:ext cx="559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apex.interactiveGrid.prototype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8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Using a region widget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3930A-AA52-480B-82E6-D25597FCF28A}"/>
              </a:ext>
            </a:extLst>
          </p:cNvPr>
          <p:cNvSpPr/>
          <p:nvPr/>
        </p:nvSpPr>
        <p:spPr>
          <a:xfrm>
            <a:off x="475785" y="1833086"/>
            <a:ext cx="8474927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view 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nl-N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region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task_due_dates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widget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nl-N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fullCalendar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getView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D11AF-B23A-4D89-BDEB-C474BC212EE3}"/>
              </a:ext>
            </a:extLst>
          </p:cNvPr>
          <p:cNvSpPr/>
          <p:nvPr/>
        </p:nvSpPr>
        <p:spPr>
          <a:xfrm>
            <a:off x="507400" y="2706716"/>
            <a:ext cx="780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608B4E"/>
                </a:solidFill>
                <a:latin typeface="Consolas" panose="020B0609020204030204" pitchFamily="49" charset="0"/>
              </a:rPr>
              <a:t>// or in 18.1 and onwards</a:t>
            </a:r>
          </a:p>
          <a:p>
            <a:endParaRPr lang="nl-NL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view 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task_due_dates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getView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5F1AC-F851-4E46-80CF-17103A59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0" y="1546771"/>
            <a:ext cx="7430144" cy="2049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13849A06-4227-45A9-BE3B-59F79E96B0D7}"/>
              </a:ext>
            </a:extLst>
          </p:cNvPr>
          <p:cNvSpPr/>
          <p:nvPr/>
        </p:nvSpPr>
        <p:spPr>
          <a:xfrm>
            <a:off x="239843" y="1546771"/>
            <a:ext cx="1641423" cy="338554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  <a:endParaRPr lang="en-NL" dirty="0"/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FBF37A37-6F41-48B1-8595-0B4E63C68082}"/>
              </a:ext>
            </a:extLst>
          </p:cNvPr>
          <p:cNvSpPr/>
          <p:nvPr/>
        </p:nvSpPr>
        <p:spPr>
          <a:xfrm>
            <a:off x="677057" y="3113974"/>
            <a:ext cx="1641423" cy="338554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10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Using a page item widget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4F2D2-B4A8-44C2-A3D8-14DE8E5CD463}"/>
              </a:ext>
            </a:extLst>
          </p:cNvPr>
          <p:cNvSpPr/>
          <p:nvPr/>
        </p:nvSpPr>
        <p:spPr>
          <a:xfrm>
            <a:off x="766762" y="1561865"/>
            <a:ext cx="740819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'#P1_DATE'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datepicker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getDate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// returns: </a:t>
            </a:r>
            <a:r>
              <a:rPr lang="nl-NL" dirty="0" err="1">
                <a:solidFill>
                  <a:srgbClr val="608B4E"/>
                </a:solidFill>
                <a:latin typeface="Consolas" panose="020B0609020204030204" pitchFamily="49" charset="0"/>
              </a:rPr>
              <a:t>Thu</a:t>
            </a: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 Jun 14 2018 00:00:00 GMT+0200 (Central Europe </a:t>
            </a:r>
            <a:r>
              <a:rPr lang="nl-NL" dirty="0" err="1">
                <a:solidFill>
                  <a:srgbClr val="608B4E"/>
                </a:solidFill>
                <a:latin typeface="Consolas" panose="020B0609020204030204" pitchFamily="49" charset="0"/>
              </a:rPr>
              <a:t>Daylight</a:t>
            </a: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 Time)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FEBB-F042-4DA8-821C-E7313696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them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FB50-C5D2-4B19-A7F9-1202FC8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E799-3C05-47B8-84CE-BB6B75D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ED91-CC76-4A29-BE1E-ACDB431A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16</a:t>
            </a:fld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796294-91FD-429E-AC5A-E13FBD493FCD}"/>
              </a:ext>
            </a:extLst>
          </p:cNvPr>
          <p:cNvGrpSpPr/>
          <p:nvPr/>
        </p:nvGrpSpPr>
        <p:grpSpPr>
          <a:xfrm>
            <a:off x="766762" y="1581290"/>
            <a:ext cx="3177152" cy="635430"/>
            <a:chOff x="844658" y="2301962"/>
            <a:chExt cx="3177152" cy="635430"/>
          </a:xfrm>
        </p:grpSpPr>
        <p:pic>
          <p:nvPicPr>
            <p:cNvPr id="8" name="Picture 4" descr="Afbeeldingsresultaat voor icon check">
              <a:extLst>
                <a:ext uri="{FF2B5EF4-FFF2-40B4-BE49-F238E27FC236}">
                  <a16:creationId xmlns:a16="http://schemas.microsoft.com/office/drawing/2014/main" id="{658A1A48-4FDB-40E4-B820-7C5F45077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8" y="2301962"/>
              <a:ext cx="635430" cy="63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F7EEBF-297F-4E5C-B448-9C74F541609A}"/>
                </a:ext>
              </a:extLst>
            </p:cNvPr>
            <p:cNvSpPr txBox="1"/>
            <p:nvPr/>
          </p:nvSpPr>
          <p:spPr>
            <a:xfrm>
              <a:off x="1681566" y="2387084"/>
              <a:ext cx="234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Changing options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33903A-8928-4188-A640-0CDA98037ED0}"/>
              </a:ext>
            </a:extLst>
          </p:cNvPr>
          <p:cNvGrpSpPr/>
          <p:nvPr/>
        </p:nvGrpSpPr>
        <p:grpSpPr>
          <a:xfrm>
            <a:off x="766762" y="2429908"/>
            <a:ext cx="3983658" cy="731453"/>
            <a:chOff x="844658" y="2301962"/>
            <a:chExt cx="3983658" cy="731453"/>
          </a:xfrm>
        </p:grpSpPr>
        <p:pic>
          <p:nvPicPr>
            <p:cNvPr id="11" name="Picture 4" descr="Afbeeldingsresultaat voor icon check">
              <a:extLst>
                <a:ext uri="{FF2B5EF4-FFF2-40B4-BE49-F238E27FC236}">
                  <a16:creationId xmlns:a16="http://schemas.microsoft.com/office/drawing/2014/main" id="{751664BD-A608-43A2-BB58-A93984CBC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8" y="2301962"/>
              <a:ext cx="635430" cy="63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1A674B-6450-413F-9929-E9CD37206A9B}"/>
                </a:ext>
              </a:extLst>
            </p:cNvPr>
            <p:cNvSpPr txBox="1"/>
            <p:nvPr/>
          </p:nvSpPr>
          <p:spPr>
            <a:xfrm>
              <a:off x="1681566" y="2387084"/>
              <a:ext cx="3146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Executing methods</a:t>
              </a:r>
            </a:p>
            <a:p>
              <a:endParaRPr lang="nl-N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C6A72-99C9-423B-8B7C-CC5B345D8291}"/>
              </a:ext>
            </a:extLst>
          </p:cNvPr>
          <p:cNvGrpSpPr/>
          <p:nvPr/>
        </p:nvGrpSpPr>
        <p:grpSpPr>
          <a:xfrm>
            <a:off x="766762" y="3302237"/>
            <a:ext cx="3177152" cy="731453"/>
            <a:chOff x="844658" y="2301962"/>
            <a:chExt cx="3177152" cy="731453"/>
          </a:xfrm>
        </p:grpSpPr>
        <p:pic>
          <p:nvPicPr>
            <p:cNvPr id="14" name="Picture 4" descr="Afbeeldingsresultaat voor icon check">
              <a:extLst>
                <a:ext uri="{FF2B5EF4-FFF2-40B4-BE49-F238E27FC236}">
                  <a16:creationId xmlns:a16="http://schemas.microsoft.com/office/drawing/2014/main" id="{2DE15D2A-9B62-4C6E-A011-C89E7AC80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8" y="2301962"/>
              <a:ext cx="635430" cy="63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21F616-72A7-4CBB-8068-024466DCCFA5}"/>
                </a:ext>
              </a:extLst>
            </p:cNvPr>
            <p:cNvSpPr txBox="1"/>
            <p:nvPr/>
          </p:nvSpPr>
          <p:spPr>
            <a:xfrm>
              <a:off x="1681566" y="2387084"/>
              <a:ext cx="2340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Acting on events</a:t>
              </a:r>
              <a:endParaRPr lang="nl-NL" dirty="0"/>
            </a:p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17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5EFBA-E8C6-4AB5-AB24-F494A885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6" y="874796"/>
            <a:ext cx="6697217" cy="3911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el 4">
            <a:extLst>
              <a:ext uri="{FF2B5EF4-FFF2-40B4-BE49-F238E27FC236}">
                <a16:creationId xmlns:a16="http://schemas.microsoft.com/office/drawing/2014/main" id="{CF81D790-98A8-488B-A5FB-FBD7B646C54A}"/>
              </a:ext>
            </a:extLst>
          </p:cNvPr>
          <p:cNvSpPr txBox="1">
            <a:spLocks/>
          </p:cNvSpPr>
          <p:nvPr/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1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Changing widget options on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51827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0F6-677E-4305-A1A5-004DFE2325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Changing options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248E-57AD-4944-AA51-7CEF16A8A3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75" y="1239838"/>
            <a:ext cx="8112125" cy="33940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D0671C"/>
                </a:solidFill>
              </a:rPr>
              <a:t>The options are part of the widget's state, so we can set options after initialization as well.</a:t>
            </a:r>
            <a:endParaRPr lang="nl-NL" dirty="0">
              <a:solidFill>
                <a:srgbClr val="D0671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1EC46-7620-4F6B-B19F-7FB378ACF3A7}"/>
              </a:ext>
            </a:extLst>
          </p:cNvPr>
          <p:cNvSpPr/>
          <p:nvPr/>
        </p:nvSpPr>
        <p:spPr>
          <a:xfrm>
            <a:off x="327401" y="2248585"/>
            <a:ext cx="8682784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endParaRPr lang="en-GB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region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mychart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call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'option'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'orientation'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'horizontal'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6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Acting</a:t>
            </a:r>
            <a:r>
              <a:rPr lang="nl-NL" dirty="0">
                <a:solidFill>
                  <a:schemeClr val="bg1"/>
                </a:solidFill>
              </a:rPr>
              <a:t> on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66C0-9AFC-4CF8-8590-F6FB0216E5EC}"/>
              </a:ext>
            </a:extLst>
          </p:cNvPr>
          <p:cNvSpPr/>
          <p:nvPr/>
        </p:nvSpPr>
        <p:spPr>
          <a:xfrm>
            <a:off x="687399" y="1489168"/>
            <a:ext cx="76584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0671C"/>
                </a:solidFill>
              </a:rPr>
              <a:t>Event names always start with the widget name in lowercase</a:t>
            </a: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endParaRPr lang="en-US" dirty="0">
              <a:solidFill>
                <a:srgbClr val="D0671C"/>
              </a:solidFill>
            </a:endParaRPr>
          </a:p>
          <a:p>
            <a:r>
              <a:rPr lang="en-US" dirty="0">
                <a:solidFill>
                  <a:srgbClr val="D0671C"/>
                </a:solidFill>
              </a:rPr>
              <a:t>All widgets have a </a:t>
            </a:r>
            <a:r>
              <a:rPr lang="en-US" b="1" dirty="0">
                <a:solidFill>
                  <a:srgbClr val="D0671C"/>
                </a:solidFill>
              </a:rPr>
              <a:t>create</a:t>
            </a:r>
            <a:r>
              <a:rPr lang="en-US" dirty="0">
                <a:solidFill>
                  <a:srgbClr val="D0671C"/>
                </a:solidFill>
              </a:rPr>
              <a:t> event</a:t>
            </a:r>
          </a:p>
          <a:p>
            <a:endParaRPr lang="nl-NL" dirty="0">
              <a:solidFill>
                <a:srgbClr val="D0671C"/>
              </a:solidFill>
            </a:endParaRPr>
          </a:p>
          <a:p>
            <a:endParaRPr lang="nl-NL" dirty="0">
              <a:solidFill>
                <a:srgbClr val="D0671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FAD3-3772-492A-A79F-C86C5D625227}"/>
              </a:ext>
            </a:extLst>
          </p:cNvPr>
          <p:cNvSpPr/>
          <p:nvPr/>
        </p:nvSpPr>
        <p:spPr>
          <a:xfrm>
            <a:off x="690336" y="2151643"/>
            <a:ext cx="8112352" cy="132343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emp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interactivegridcreate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{});</a:t>
            </a:r>
          </a:p>
          <a:p>
            <a:b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emp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interactivegridselectionchange</a:t>
            </a:r>
            <a:r>
              <a:rPr lang="nl-NL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nl-N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1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APEX has many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55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EF32-8EE9-4A93-9E42-FB37C388C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usage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D594-5176-4096-9A86-42381DCFC9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75" y="1239838"/>
            <a:ext cx="8112125" cy="33940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Extending a widget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EDDCF-7E77-43E0-A1D6-E4058EB89003}"/>
              </a:ext>
            </a:extLst>
          </p:cNvPr>
          <p:cNvSpPr/>
          <p:nvPr/>
        </p:nvSpPr>
        <p:spPr>
          <a:xfrm>
            <a:off x="687400" y="1862097"/>
            <a:ext cx="798390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widget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'apex.interactiveGrid'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interactiveGrid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  refresh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    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'Hello, I should refresh now</a:t>
            </a:r>
            <a:r>
              <a:rPr lang="nl-NL" b="1" dirty="0">
                <a:solidFill>
                  <a:srgbClr val="CE9178"/>
                </a:solidFill>
                <a:latin typeface="Consolas" panose="020B0609020204030204" pitchFamily="49" charset="0"/>
              </a:rPr>
              <a:t>..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_super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923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041400" y="1560864"/>
            <a:ext cx="6650469" cy="1514474"/>
          </a:xfrm>
        </p:spPr>
        <p:txBody>
          <a:bodyPr/>
          <a:lstStyle/>
          <a:p>
            <a:r>
              <a:rPr lang="en-US" dirty="0"/>
              <a:t>Tips for working with events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73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0F6-677E-4305-A1A5-004DFE23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capturing &amp; bubbling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682CF-0AB1-41AD-ADA4-A76BBB109064}"/>
              </a:ext>
            </a:extLst>
          </p:cNvPr>
          <p:cNvSpPr txBox="1"/>
          <p:nvPr/>
        </p:nvSpPr>
        <p:spPr>
          <a:xfrm>
            <a:off x="2921000" y="1405467"/>
            <a:ext cx="2438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document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6AE034-658A-4D55-8FB5-4EC8B087DCDB}"/>
              </a:ext>
            </a:extLst>
          </p:cNvPr>
          <p:cNvGrpSpPr/>
          <p:nvPr/>
        </p:nvGrpSpPr>
        <p:grpSpPr>
          <a:xfrm>
            <a:off x="2921000" y="1846101"/>
            <a:ext cx="2438400" cy="641206"/>
            <a:chOff x="2921000" y="1846101"/>
            <a:chExt cx="2438400" cy="6412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107EBC-2861-406B-B79A-B1B569B29206}"/>
                </a:ext>
              </a:extLst>
            </p:cNvPr>
            <p:cNvSpPr txBox="1"/>
            <p:nvPr/>
          </p:nvSpPr>
          <p:spPr>
            <a:xfrm>
              <a:off x="2921000" y="2117975"/>
              <a:ext cx="24384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HTML</a:t>
              </a:r>
              <a:endParaRPr lang="en-NL" dirty="0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F768C9A1-21AD-4E14-A7BB-3185A3DFE5D5}"/>
                </a:ext>
              </a:extLst>
            </p:cNvPr>
            <p:cNvSpPr/>
            <p:nvPr/>
          </p:nvSpPr>
          <p:spPr>
            <a:xfrm>
              <a:off x="4055533" y="1846101"/>
              <a:ext cx="169333" cy="1924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7FDF5-D49E-43C1-9840-CFC05C9D8473}"/>
              </a:ext>
            </a:extLst>
          </p:cNvPr>
          <p:cNvGrpSpPr/>
          <p:nvPr/>
        </p:nvGrpSpPr>
        <p:grpSpPr>
          <a:xfrm>
            <a:off x="2920999" y="2566708"/>
            <a:ext cx="2438400" cy="641206"/>
            <a:chOff x="2921000" y="1846101"/>
            <a:chExt cx="2438400" cy="6412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C009A-2ED6-45DA-8ADD-6588FA6C0EB3}"/>
                </a:ext>
              </a:extLst>
            </p:cNvPr>
            <p:cNvSpPr txBox="1"/>
            <p:nvPr/>
          </p:nvSpPr>
          <p:spPr>
            <a:xfrm>
              <a:off x="2921000" y="2117975"/>
              <a:ext cx="24384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</a:t>
              </a:r>
              <a:endParaRPr lang="en-NL" dirty="0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E412A4B3-2F6D-4E38-8B39-43A4B86E0D71}"/>
                </a:ext>
              </a:extLst>
            </p:cNvPr>
            <p:cNvSpPr/>
            <p:nvPr/>
          </p:nvSpPr>
          <p:spPr>
            <a:xfrm>
              <a:off x="4055533" y="1846101"/>
              <a:ext cx="169333" cy="1924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6DA20F-5241-4C20-9417-1DA988ECE72E}"/>
              </a:ext>
            </a:extLst>
          </p:cNvPr>
          <p:cNvGrpSpPr/>
          <p:nvPr/>
        </p:nvGrpSpPr>
        <p:grpSpPr>
          <a:xfrm>
            <a:off x="2920998" y="3293327"/>
            <a:ext cx="2438400" cy="641206"/>
            <a:chOff x="2921000" y="1846101"/>
            <a:chExt cx="2438400" cy="6412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1F8AFC-D545-4924-9274-20C1D811F737}"/>
                </a:ext>
              </a:extLst>
            </p:cNvPr>
            <p:cNvSpPr txBox="1"/>
            <p:nvPr/>
          </p:nvSpPr>
          <p:spPr>
            <a:xfrm>
              <a:off x="2921000" y="2117975"/>
              <a:ext cx="24384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region</a:t>
              </a:r>
              <a:endParaRPr lang="en-NL" dirty="0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4F0EFAA8-71DC-4489-814D-D30F27A72DE6}"/>
                </a:ext>
              </a:extLst>
            </p:cNvPr>
            <p:cNvSpPr/>
            <p:nvPr/>
          </p:nvSpPr>
          <p:spPr>
            <a:xfrm>
              <a:off x="4055533" y="1846101"/>
              <a:ext cx="169333" cy="1924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EEE11B-1CD2-44F2-827C-0DDF087A130D}"/>
              </a:ext>
            </a:extLst>
          </p:cNvPr>
          <p:cNvGrpSpPr/>
          <p:nvPr/>
        </p:nvGrpSpPr>
        <p:grpSpPr>
          <a:xfrm>
            <a:off x="2920997" y="4013934"/>
            <a:ext cx="2438400" cy="641206"/>
            <a:chOff x="2921000" y="1846101"/>
            <a:chExt cx="2438400" cy="6412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FDDB4F-4F24-46C6-A023-FE4444561120}"/>
                </a:ext>
              </a:extLst>
            </p:cNvPr>
            <p:cNvSpPr txBox="1"/>
            <p:nvPr/>
          </p:nvSpPr>
          <p:spPr>
            <a:xfrm>
              <a:off x="2921000" y="2117975"/>
              <a:ext cx="24384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  <a:endParaRPr lang="en-NL" dirty="0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D7F6BC8A-650E-4FFF-B675-DD82254EDBEF}"/>
                </a:ext>
              </a:extLst>
            </p:cNvPr>
            <p:cNvSpPr/>
            <p:nvPr/>
          </p:nvSpPr>
          <p:spPr>
            <a:xfrm>
              <a:off x="4055533" y="1846101"/>
              <a:ext cx="169333" cy="1924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E4CCFD-4596-461F-BD55-84E9C3C5196E}"/>
              </a:ext>
            </a:extLst>
          </p:cNvPr>
          <p:cNvCxnSpPr/>
          <p:nvPr/>
        </p:nvCxnSpPr>
        <p:spPr>
          <a:xfrm>
            <a:off x="2548467" y="1349104"/>
            <a:ext cx="0" cy="341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D07778-47B2-49D6-9614-650527FAF9AE}"/>
              </a:ext>
            </a:extLst>
          </p:cNvPr>
          <p:cNvCxnSpPr>
            <a:cxnSpLocks/>
          </p:cNvCxnSpPr>
          <p:nvPr/>
        </p:nvCxnSpPr>
        <p:spPr>
          <a:xfrm rot="10800000">
            <a:off x="5756010" y="1325673"/>
            <a:ext cx="0" cy="341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868EED-DA19-44AD-90DA-109EA175C01B}"/>
              </a:ext>
            </a:extLst>
          </p:cNvPr>
          <p:cNvSpPr txBox="1"/>
          <p:nvPr/>
        </p:nvSpPr>
        <p:spPr>
          <a:xfrm>
            <a:off x="766762" y="2302641"/>
            <a:ext cx="15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capturing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B4E9C-6607-4391-98E0-DB579A9B3043}"/>
              </a:ext>
            </a:extLst>
          </p:cNvPr>
          <p:cNvSpPr txBox="1"/>
          <p:nvPr/>
        </p:nvSpPr>
        <p:spPr>
          <a:xfrm>
            <a:off x="6152619" y="2302641"/>
            <a:ext cx="15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bubbling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409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0F6-677E-4305-A1A5-004DFE23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event listeners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23</a:t>
            </a:fld>
            <a:endParaRPr lang="nl-N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96BD80-9FCE-4C4D-B80A-F405F62C7694}"/>
              </a:ext>
            </a:extLst>
          </p:cNvPr>
          <p:cNvGrpSpPr/>
          <p:nvPr/>
        </p:nvGrpSpPr>
        <p:grpSpPr>
          <a:xfrm>
            <a:off x="766762" y="1581290"/>
            <a:ext cx="6523038" cy="635430"/>
            <a:chOff x="844658" y="2301962"/>
            <a:chExt cx="6523038" cy="635430"/>
          </a:xfrm>
        </p:grpSpPr>
        <p:pic>
          <p:nvPicPr>
            <p:cNvPr id="28" name="Picture 4" descr="Afbeeldingsresultaat voor icon check">
              <a:extLst>
                <a:ext uri="{FF2B5EF4-FFF2-40B4-BE49-F238E27FC236}">
                  <a16:creationId xmlns:a16="http://schemas.microsoft.com/office/drawing/2014/main" id="{E305BB15-C7A9-467E-9770-CDEF0077E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8" y="2301962"/>
              <a:ext cx="635430" cy="63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0FD8B8-AC62-468C-9EDA-34F878C42B67}"/>
                </a:ext>
              </a:extLst>
            </p:cNvPr>
            <p:cNvSpPr txBox="1"/>
            <p:nvPr/>
          </p:nvSpPr>
          <p:spPr>
            <a:xfrm>
              <a:off x="1681566" y="2387084"/>
              <a:ext cx="568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Browser extension (Visual Event in Chrome)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DFE643-C46D-45A2-9020-709E911B0902}"/>
              </a:ext>
            </a:extLst>
          </p:cNvPr>
          <p:cNvGrpSpPr/>
          <p:nvPr/>
        </p:nvGrpSpPr>
        <p:grpSpPr>
          <a:xfrm>
            <a:off x="766762" y="2429908"/>
            <a:ext cx="5523970" cy="731453"/>
            <a:chOff x="844658" y="2301962"/>
            <a:chExt cx="5523970" cy="731453"/>
          </a:xfrm>
        </p:grpSpPr>
        <p:pic>
          <p:nvPicPr>
            <p:cNvPr id="31" name="Picture 4" descr="Afbeeldingsresultaat voor icon check">
              <a:extLst>
                <a:ext uri="{FF2B5EF4-FFF2-40B4-BE49-F238E27FC236}">
                  <a16:creationId xmlns:a16="http://schemas.microsoft.com/office/drawing/2014/main" id="{BC18F5A8-7969-45F2-8A96-F0590E1FC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8" y="2301962"/>
              <a:ext cx="635430" cy="63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2E5C46-F48E-494E-82DB-FEF30B89AD14}"/>
                </a:ext>
              </a:extLst>
            </p:cNvPr>
            <p:cNvSpPr txBox="1"/>
            <p:nvPr/>
          </p:nvSpPr>
          <p:spPr>
            <a:xfrm>
              <a:off x="1681565" y="2387084"/>
              <a:ext cx="4687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Browser development tools</a:t>
              </a:r>
            </a:p>
            <a:p>
              <a:endParaRPr lang="nl-NL" dirty="0"/>
            </a:p>
          </p:txBody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90C6AEA-3F6E-4E03-A1F2-5A8F22DD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41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A few options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11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109FF2-C21D-48B2-B200-7A3F6D13D4E4}"/>
              </a:ext>
            </a:extLst>
          </p:cNvPr>
          <p:cNvGrpSpPr/>
          <p:nvPr/>
        </p:nvGrpSpPr>
        <p:grpSpPr>
          <a:xfrm>
            <a:off x="78174" y="436418"/>
            <a:ext cx="8987651" cy="5820449"/>
            <a:chOff x="0" y="1071418"/>
            <a:chExt cx="8987651" cy="5820449"/>
          </a:xfrm>
        </p:grpSpPr>
        <p:pic>
          <p:nvPicPr>
            <p:cNvPr id="2050" name="Picture 2" descr="Devicetemplates_computer-01.png (1280Ã801)">
              <a:extLst>
                <a:ext uri="{FF2B5EF4-FFF2-40B4-BE49-F238E27FC236}">
                  <a16:creationId xmlns:a16="http://schemas.microsoft.com/office/drawing/2014/main" id="{6ECD4AF5-C806-473E-8023-74587F211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1418"/>
              <a:ext cx="8987651" cy="5820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A4A1E-EE0E-4CDD-BD7E-D8ADC9F92148}"/>
                </a:ext>
              </a:extLst>
            </p:cNvPr>
            <p:cNvSpPr/>
            <p:nvPr/>
          </p:nvSpPr>
          <p:spPr>
            <a:xfrm>
              <a:off x="970152" y="1432560"/>
              <a:ext cx="7047346" cy="269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aseline="-25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957206-4231-4446-BAB0-E0EA0FA0A4B8}"/>
                </a:ext>
              </a:extLst>
            </p:cNvPr>
            <p:cNvSpPr/>
            <p:nvPr/>
          </p:nvSpPr>
          <p:spPr>
            <a:xfrm>
              <a:off x="1060000" y="1501007"/>
              <a:ext cx="133004" cy="133004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270D84-B5B4-4934-B41D-3BE636B92FBA}"/>
                </a:ext>
              </a:extLst>
            </p:cNvPr>
            <p:cNvSpPr/>
            <p:nvPr/>
          </p:nvSpPr>
          <p:spPr>
            <a:xfrm>
              <a:off x="1282852" y="1501007"/>
              <a:ext cx="133004" cy="13300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BFD880-4414-45DD-B887-3E6CB5F9E21A}"/>
                </a:ext>
              </a:extLst>
            </p:cNvPr>
            <p:cNvSpPr/>
            <p:nvPr/>
          </p:nvSpPr>
          <p:spPr>
            <a:xfrm>
              <a:off x="1505704" y="1501008"/>
              <a:ext cx="133004" cy="1330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79BA657-E3DD-4E1C-B96D-CEA3D5E6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5" y="1067458"/>
            <a:ext cx="7047345" cy="46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109FF2-C21D-48B2-B200-7A3F6D13D4E4}"/>
              </a:ext>
            </a:extLst>
          </p:cNvPr>
          <p:cNvGrpSpPr/>
          <p:nvPr/>
        </p:nvGrpSpPr>
        <p:grpSpPr>
          <a:xfrm>
            <a:off x="78174" y="436418"/>
            <a:ext cx="8987651" cy="5820449"/>
            <a:chOff x="0" y="1071418"/>
            <a:chExt cx="8987651" cy="5820449"/>
          </a:xfrm>
        </p:grpSpPr>
        <p:pic>
          <p:nvPicPr>
            <p:cNvPr id="2050" name="Picture 2" descr="Devicetemplates_computer-01.png (1280Ã801)">
              <a:extLst>
                <a:ext uri="{FF2B5EF4-FFF2-40B4-BE49-F238E27FC236}">
                  <a16:creationId xmlns:a16="http://schemas.microsoft.com/office/drawing/2014/main" id="{6ECD4AF5-C806-473E-8023-74587F211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1418"/>
              <a:ext cx="8987651" cy="5820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A4A1E-EE0E-4CDD-BD7E-D8ADC9F92148}"/>
                </a:ext>
              </a:extLst>
            </p:cNvPr>
            <p:cNvSpPr/>
            <p:nvPr/>
          </p:nvSpPr>
          <p:spPr>
            <a:xfrm>
              <a:off x="970152" y="1432560"/>
              <a:ext cx="7047346" cy="269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aseline="-25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957206-4231-4446-BAB0-E0EA0FA0A4B8}"/>
                </a:ext>
              </a:extLst>
            </p:cNvPr>
            <p:cNvSpPr/>
            <p:nvPr/>
          </p:nvSpPr>
          <p:spPr>
            <a:xfrm>
              <a:off x="1060000" y="1501007"/>
              <a:ext cx="133004" cy="133004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270D84-B5B4-4934-B41D-3BE636B92FBA}"/>
                </a:ext>
              </a:extLst>
            </p:cNvPr>
            <p:cNvSpPr/>
            <p:nvPr/>
          </p:nvSpPr>
          <p:spPr>
            <a:xfrm>
              <a:off x="1282852" y="1501007"/>
              <a:ext cx="133004" cy="13300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BFD880-4414-45DD-B887-3E6CB5F9E21A}"/>
                </a:ext>
              </a:extLst>
            </p:cNvPr>
            <p:cNvSpPr/>
            <p:nvPr/>
          </p:nvSpPr>
          <p:spPr>
            <a:xfrm>
              <a:off x="1505704" y="1501008"/>
              <a:ext cx="133004" cy="1330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30FBAB7-595F-4FDE-A572-59178DF2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6" y="1067458"/>
            <a:ext cx="7054155" cy="50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1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46765" y="1628597"/>
            <a:ext cx="6650469" cy="1514474"/>
          </a:xfrm>
        </p:spPr>
        <p:txBody>
          <a:bodyPr/>
          <a:lstStyle/>
          <a:p>
            <a:r>
              <a:rPr lang="en-US" dirty="0"/>
              <a:t>Tips for writing JavaScript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74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620503"/>
            <a:ext cx="7395106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'apple'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'banana'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'grape'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65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arrays unique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620503"/>
            <a:ext cx="7395106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'apple'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'banana'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'grape'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'grape'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unique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===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unique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)]; 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template literals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874503"/>
            <a:ext cx="7395106" cy="28007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'Larry'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'Ellison'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'Hi 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`Hi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util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applyTemplate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'Hi &amp;P1_FIRSTNAME. &amp;P1_LASTNAME.'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9AE4-14F9-45E5-B766-B1F9C33CB9D9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38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For adding variables to strings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7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FB50-C5D2-4B19-A7F9-1202FC835D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15238" y="4899025"/>
            <a:ext cx="1528762" cy="215900"/>
          </a:xfrm>
        </p:spPr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E799-3C05-47B8-84CE-BB6B75DBFD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99025"/>
            <a:ext cx="5111750" cy="215900"/>
          </a:xfrm>
        </p:spPr>
        <p:txBody>
          <a:bodyPr/>
          <a:lstStyle/>
          <a:p>
            <a:r>
              <a:rPr lang="en-GB"/>
              <a:t>Working with jQuery UI Widgets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ED91-CC76-4A29-BE1E-ACDB431A37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9025"/>
            <a:ext cx="360363" cy="215900"/>
          </a:xfrm>
        </p:spPr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617BD-9D6A-4ADD-BC4A-7E34DC05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119187"/>
            <a:ext cx="8867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If, else if..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874503"/>
            <a:ext cx="7395106" cy="28007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'CLERK'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greeting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Yo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'MANAGER'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greeting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'Hello sir'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'PRESIDENT'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greeting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'How do you do sir'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9AE4-14F9-45E5-B766-B1F9C33CB9D9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38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Same for switch statement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866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If, else if..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874503"/>
            <a:ext cx="7395106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greetings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CLERK: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Yo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MANAGER: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'Hello sir'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PRESIDENT: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'How do you do sir'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greetings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jobName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||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9AE4-14F9-45E5-B766-B1F9C33CB9D9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38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Clean code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51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apex.server.process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874503"/>
            <a:ext cx="7395106" cy="132343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get_job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{},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error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9AE4-14F9-45E5-B766-B1F9C33CB9D9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38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Added in APEX 4.2 (Most common way)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262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959-F5C6-4B22-BF2F-C3928ACEA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a promise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D052-DC43-4633-8ED1-C07747E10581}"/>
              </a:ext>
            </a:extLst>
          </p:cNvPr>
          <p:cNvSpPr/>
          <p:nvPr/>
        </p:nvSpPr>
        <p:spPr>
          <a:xfrm>
            <a:off x="1031875" y="1645903"/>
            <a:ext cx="7395106" cy="132343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apex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get_job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{})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9AE4-14F9-45E5-B766-B1F9C33CB9D9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504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Simple and works in all supported browsers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8764EBC7-FC5F-49AE-87E3-86C2ABC2A5DB}"/>
              </a:ext>
            </a:extLst>
          </p:cNvPr>
          <p:cNvSpPr/>
          <p:nvPr/>
        </p:nvSpPr>
        <p:spPr>
          <a:xfrm>
            <a:off x="3766458" y="2024009"/>
            <a:ext cx="2881085" cy="830997"/>
          </a:xfrm>
          <a:prstGeom prst="lef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callbacks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82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0F6-677E-4305-A1A5-004DFE23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complex code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E0162-984D-46F6-9D5C-6990E39A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41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Makes it easier to read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35153B-A374-4B1D-976F-2C21FB557044}"/>
              </a:ext>
            </a:extLst>
          </p:cNvPr>
          <p:cNvGrpSpPr/>
          <p:nvPr/>
        </p:nvGrpSpPr>
        <p:grpSpPr>
          <a:xfrm>
            <a:off x="766762" y="1687853"/>
            <a:ext cx="7469713" cy="2988134"/>
            <a:chOff x="797419" y="1232338"/>
            <a:chExt cx="7439056" cy="3443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9F9892-201C-4611-84BE-0B84BDE23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419" y="1232338"/>
              <a:ext cx="7439056" cy="344364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426BE6-578A-42A2-A027-E360DDEB7B70}"/>
                </a:ext>
              </a:extLst>
            </p:cNvPr>
            <p:cNvSpPr txBox="1"/>
            <p:nvPr/>
          </p:nvSpPr>
          <p:spPr>
            <a:xfrm>
              <a:off x="6165820" y="2462261"/>
              <a:ext cx="185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Complex code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6BCE9B-B2C3-41B9-BBBB-020100911B10}"/>
                </a:ext>
              </a:extLst>
            </p:cNvPr>
            <p:cNvSpPr txBox="1"/>
            <p:nvPr/>
          </p:nvSpPr>
          <p:spPr>
            <a:xfrm>
              <a:off x="6165820" y="4061516"/>
              <a:ext cx="185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Simple code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781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992765" y="1814513"/>
            <a:ext cx="6650469" cy="1514474"/>
          </a:xfrm>
        </p:spPr>
        <p:txBody>
          <a:bodyPr/>
          <a:lstStyle/>
          <a:p>
            <a:r>
              <a:rPr lang="en-US" dirty="0"/>
              <a:t>Tips for structuring code in APEX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44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D18237D-CC49-412B-9CBC-3617A78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31" y="1407144"/>
            <a:ext cx="6593100" cy="341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APEX files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093C94-6051-4BC7-9799-60F9115F7036}"/>
              </a:ext>
            </a:extLst>
          </p:cNvPr>
          <p:cNvSpPr txBox="1">
            <a:spLocks/>
          </p:cNvSpPr>
          <p:nvPr/>
        </p:nvSpPr>
        <p:spPr>
          <a:xfrm>
            <a:off x="827031" y="3119160"/>
            <a:ext cx="6593100" cy="341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Custom files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04B663-E06C-4AAB-AEF4-7CC4891A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</p:spPr>
        <p:txBody>
          <a:bodyPr/>
          <a:lstStyle/>
          <a:p>
            <a:r>
              <a:rPr lang="en-US" dirty="0"/>
              <a:t>Production mode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44C7FF-4246-4E35-B0DB-70B6E76B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0" y="1774096"/>
            <a:ext cx="8695173" cy="228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0F8C7C-633A-402D-BBE2-2880905B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0" y="3506201"/>
            <a:ext cx="4945809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8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37</a:t>
            </a:fld>
            <a:endParaRPr lang="nl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DB949-A993-43CE-8A86-1343DD14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1" y="1748278"/>
            <a:ext cx="6965284" cy="1303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6EFCE-ECAE-4610-AA42-317C564D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1" y="3423595"/>
            <a:ext cx="5547841" cy="76968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D18237D-CC49-412B-9CBC-3617A78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31" y="1407144"/>
            <a:ext cx="6593100" cy="341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APEX files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093C94-6051-4BC7-9799-60F9115F7036}"/>
              </a:ext>
            </a:extLst>
          </p:cNvPr>
          <p:cNvSpPr txBox="1">
            <a:spLocks/>
          </p:cNvSpPr>
          <p:nvPr/>
        </p:nvSpPr>
        <p:spPr>
          <a:xfrm>
            <a:off x="827031" y="3119160"/>
            <a:ext cx="6593100" cy="341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b="1" dirty="0">
                <a:solidFill>
                  <a:srgbClr val="D0671C"/>
                </a:solidFill>
              </a:rPr>
              <a:t>Custom files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04B663-E06C-4AAB-AEF4-7CC4891A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</p:spPr>
        <p:txBody>
          <a:bodyPr/>
          <a:lstStyle/>
          <a:p>
            <a:r>
              <a:rPr lang="en-US" dirty="0"/>
              <a:t>Debug mode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790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0F6-677E-4305-A1A5-004DFE23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consistency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2C9E-8C13-41B3-8B89-0A99BBFF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9CB0-5707-4FFB-A338-A0284E3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2E06-6B4C-485C-B78E-C13F38B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38</a:t>
            </a:fld>
            <a:endParaRPr lang="nl-NL"/>
          </a:p>
        </p:txBody>
      </p:sp>
      <p:pic>
        <p:nvPicPr>
          <p:cNvPr id="1026" name="Picture 2" descr="Afbeeldingsresultaat voor visual studio code">
            <a:extLst>
              <a:ext uri="{FF2B5EF4-FFF2-40B4-BE49-F238E27FC236}">
                <a16:creationId xmlns:a16="http://schemas.microsoft.com/office/drawing/2014/main" id="{58BE4540-4CAC-4241-B117-75CAD314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1" y="1576387"/>
            <a:ext cx="1999328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1FB6397C-373F-43A9-BC6E-AD794A09B9C2}"/>
              </a:ext>
            </a:extLst>
          </p:cNvPr>
          <p:cNvSpPr/>
          <p:nvPr/>
        </p:nvSpPr>
        <p:spPr>
          <a:xfrm>
            <a:off x="3678291" y="1826776"/>
            <a:ext cx="1277257" cy="1277257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028" name="Picture 4" descr="Afbeeldingsresultaat voor standardjs">
            <a:extLst>
              <a:ext uri="{FF2B5EF4-FFF2-40B4-BE49-F238E27FC236}">
                <a16:creationId xmlns:a16="http://schemas.microsoft.com/office/drawing/2014/main" id="{270D0DB6-B5D3-43DE-AA6D-5C3A3E47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10" y="1576387"/>
            <a:ext cx="1990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E0162-984D-46F6-9D5C-6990E39A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41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Format your code on file save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0259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7C8-4971-4402-B8B0-2DAADDF7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your code where it belongs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5F9B-F939-44A3-AE90-C10117C7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F8CF-E2D2-4F66-BC31-4FB5CCC2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CF76-711C-41A5-8C46-8F327FC2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1683C-73B4-4126-B1E6-22F507940A0C}"/>
              </a:ext>
            </a:extLst>
          </p:cNvPr>
          <p:cNvSpPr/>
          <p:nvPr/>
        </p:nvSpPr>
        <p:spPr>
          <a:xfrm>
            <a:off x="1753173" y="2337564"/>
            <a:ext cx="6105167" cy="1065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APEX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9FB12-0342-490C-8F1B-0511765FB6AE}"/>
              </a:ext>
            </a:extLst>
          </p:cNvPr>
          <p:cNvSpPr/>
          <p:nvPr/>
        </p:nvSpPr>
        <p:spPr>
          <a:xfrm>
            <a:off x="1753173" y="1239751"/>
            <a:ext cx="6105167" cy="495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objects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A2A46-26F6-40AE-AF19-22062113C24A}"/>
              </a:ext>
            </a:extLst>
          </p:cNvPr>
          <p:cNvSpPr/>
          <p:nvPr/>
        </p:nvSpPr>
        <p:spPr>
          <a:xfrm>
            <a:off x="1753172" y="4005204"/>
            <a:ext cx="6105167" cy="495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files</a:t>
            </a:r>
            <a:endParaRPr lang="nl-NL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9436F8B-101B-40F5-B892-1AA47A384EFE}"/>
              </a:ext>
            </a:extLst>
          </p:cNvPr>
          <p:cNvSpPr/>
          <p:nvPr/>
        </p:nvSpPr>
        <p:spPr>
          <a:xfrm>
            <a:off x="4591014" y="1836789"/>
            <a:ext cx="385010" cy="36438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A75CDBC-3407-4DB4-9E9E-0072ACA8E8BF}"/>
              </a:ext>
            </a:extLst>
          </p:cNvPr>
          <p:cNvSpPr/>
          <p:nvPr/>
        </p:nvSpPr>
        <p:spPr>
          <a:xfrm rot="10800000">
            <a:off x="4591015" y="3519635"/>
            <a:ext cx="385010" cy="36438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A5A28-67E0-4E74-9DFB-E5D5F34C7577}"/>
              </a:ext>
            </a:extLst>
          </p:cNvPr>
          <p:cNvSpPr txBox="1"/>
          <p:nvPr/>
        </p:nvSpPr>
        <p:spPr>
          <a:xfrm>
            <a:off x="4976025" y="186702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PL/SQL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3665B-74D9-4295-9D69-9A962B830585}"/>
              </a:ext>
            </a:extLst>
          </p:cNvPr>
          <p:cNvSpPr txBox="1"/>
          <p:nvPr/>
        </p:nvSpPr>
        <p:spPr>
          <a:xfrm>
            <a:off x="4976025" y="3534661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92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F7A95E4-5748-47DB-A96F-AE039DCAD1AA}"/>
              </a:ext>
            </a:extLst>
          </p:cNvPr>
          <p:cNvSpPr/>
          <p:nvPr/>
        </p:nvSpPr>
        <p:spPr>
          <a:xfrm>
            <a:off x="3636430" y="2738966"/>
            <a:ext cx="1871133" cy="14562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31B74-ABF6-47E0-B063-A7B05973395B}"/>
              </a:ext>
            </a:extLst>
          </p:cNvPr>
          <p:cNvGrpSpPr/>
          <p:nvPr/>
        </p:nvGrpSpPr>
        <p:grpSpPr>
          <a:xfrm>
            <a:off x="977897" y="2006600"/>
            <a:ext cx="7188204" cy="397934"/>
            <a:chOff x="977899" y="2641600"/>
            <a:chExt cx="7188204" cy="3979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9EB47E-D67A-4716-ADE8-BDD188E83153}"/>
                </a:ext>
              </a:extLst>
            </p:cNvPr>
            <p:cNvCxnSpPr/>
            <p:nvPr/>
          </p:nvCxnSpPr>
          <p:spPr>
            <a:xfrm>
              <a:off x="977899" y="3039534"/>
              <a:ext cx="718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DEB12-5393-40A2-B336-83BD57A90B7A}"/>
                </a:ext>
              </a:extLst>
            </p:cNvPr>
            <p:cNvSpPr txBox="1"/>
            <p:nvPr/>
          </p:nvSpPr>
          <p:spPr>
            <a:xfrm>
              <a:off x="977899" y="2641600"/>
              <a:ext cx="2527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Declarative features</a:t>
              </a:r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87CD0-30CD-4BE6-A0CC-04697C77E591}"/>
                </a:ext>
              </a:extLst>
            </p:cNvPr>
            <p:cNvSpPr txBox="1"/>
            <p:nvPr/>
          </p:nvSpPr>
          <p:spPr>
            <a:xfrm>
              <a:off x="5638802" y="2641600"/>
              <a:ext cx="2527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Easy to learn</a:t>
              </a:r>
              <a:endParaRPr lang="en-NL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9B17945-B9FE-4D18-BA30-9218BC862E0B}"/>
              </a:ext>
            </a:extLst>
          </p:cNvPr>
          <p:cNvSpPr txBox="1">
            <a:spLocks/>
          </p:cNvSpPr>
          <p:nvPr/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1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It’s a balance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829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303-BDA0-42E6-A12E-A781914C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#IMAGE_PREFIX# as custom file location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2430-76EE-41EA-8116-C8755CF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3A9D-F95F-49F7-9EE5-1832FE0F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8D06-2ED9-48DC-AA9D-DDE5D2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40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456D6-9C19-454A-8E36-1B81ECA7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133593"/>
            <a:ext cx="5575406" cy="3522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F828F-908B-4C52-A4A1-991366EE2C06}"/>
              </a:ext>
            </a:extLst>
          </p:cNvPr>
          <p:cNvSpPr txBox="1"/>
          <p:nvPr/>
        </p:nvSpPr>
        <p:spPr>
          <a:xfrm>
            <a:off x="3686629" y="3621314"/>
            <a:ext cx="255451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#APP_IMAGES#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220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303-BDA0-42E6-A12E-A781914C76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75" y="276225"/>
            <a:ext cx="8112125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Configure extra document directory in HTTP server 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2430-76EE-41EA-8116-C8755CF5E0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15238" y="4899025"/>
            <a:ext cx="1528762" cy="215900"/>
          </a:xfrm>
        </p:spPr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3A9D-F95F-49F7-9EE5-1832FE0FDB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99025"/>
            <a:ext cx="5111750" cy="215900"/>
          </a:xfrm>
        </p:spPr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8D06-2ED9-48DC-AA9D-DDE5D2BD48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9025"/>
            <a:ext cx="360363" cy="215900"/>
          </a:xfrm>
        </p:spPr>
        <p:txBody>
          <a:bodyPr/>
          <a:lstStyle/>
          <a:p>
            <a:fld id="{63C85D72-AA85-4C41-A1AF-C673E1DFEC3B}" type="slidenum">
              <a:rPr lang="nl-NL" smtClean="0"/>
              <a:pPr/>
              <a:t>41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71EFD-0FD2-40CA-9A3C-C3CE4E6DA778}"/>
              </a:ext>
            </a:extLst>
          </p:cNvPr>
          <p:cNvSpPr/>
          <p:nvPr/>
        </p:nvSpPr>
        <p:spPr>
          <a:xfrm>
            <a:off x="1031875" y="1836403"/>
            <a:ext cx="7395106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unpackWARs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autoDeploy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...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A custom path to my files --&gt;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"/custom"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"C:\git\nlOUG-Demo\dist"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ACB6B-3B1D-4F43-ABC3-3EC8C8F6BA4F}"/>
              </a:ext>
            </a:extLst>
          </p:cNvPr>
          <p:cNvSpPr txBox="1">
            <a:spLocks/>
          </p:cNvSpPr>
          <p:nvPr/>
        </p:nvSpPr>
        <p:spPr>
          <a:xfrm>
            <a:off x="1031875" y="1239838"/>
            <a:ext cx="8112125" cy="38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105000"/>
              <a:buFont typeface="Symbol" panose="05050102010706020507" pitchFamily="18" charset="2"/>
              <a:buChar char="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667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2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D0671C"/>
                </a:solidFill>
              </a:rPr>
              <a:t>Example for </a:t>
            </a:r>
            <a:r>
              <a:rPr lang="en-US" dirty="0">
                <a:solidFill>
                  <a:srgbClr val="D0671C"/>
                </a:solidFill>
              </a:rPr>
              <a:t>$CATALINA_BASE/conf/server.xml</a:t>
            </a:r>
            <a:endParaRPr lang="en-US" b="1" dirty="0">
              <a:solidFill>
                <a:srgbClr val="D0671C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D887AA1D-CD2A-4C6D-83F5-B3A6F00A603B}"/>
              </a:ext>
            </a:extLst>
          </p:cNvPr>
          <p:cNvSpPr/>
          <p:nvPr/>
        </p:nvSpPr>
        <p:spPr>
          <a:xfrm>
            <a:off x="2555875" y="3149600"/>
            <a:ext cx="1836058" cy="812800"/>
          </a:xfrm>
          <a:prstGeom prst="up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defined in APEX</a:t>
            </a:r>
            <a:endParaRPr lang="en-NL" dirty="0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9198CB67-AB36-4308-9B78-7C34F0B2E1E0}"/>
              </a:ext>
            </a:extLst>
          </p:cNvPr>
          <p:cNvSpPr/>
          <p:nvPr/>
        </p:nvSpPr>
        <p:spPr>
          <a:xfrm>
            <a:off x="5491428" y="3149600"/>
            <a:ext cx="1836058" cy="812800"/>
          </a:xfrm>
          <a:prstGeom prst="up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custom directory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93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</p:spPr>
        <p:txBody>
          <a:bodyPr/>
          <a:lstStyle/>
          <a:p>
            <a:r>
              <a:rPr lang="nl-NL" dirty="0"/>
              <a:t>In a nutshell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2AE7-CEC1-4E9A-9AE2-30583085980F}" type="datetime1">
              <a:rPr lang="nl-NL" smtClean="0"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327400" y="4898925"/>
            <a:ext cx="360000" cy="216000"/>
          </a:xfrm>
        </p:spPr>
        <p:txBody>
          <a:bodyPr/>
          <a:lstStyle/>
          <a:p>
            <a:fld id="{63C85D72-AA85-4C41-A1AF-C673E1DFEC3B}" type="slidenum">
              <a:rPr lang="nl-NL" smtClean="0"/>
              <a:pPr/>
              <a:t>42</a:t>
            </a:fld>
            <a:endParaRPr lang="nl-NL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66E910-FD30-4E37-BFA5-580476F6D7B1}"/>
              </a:ext>
            </a:extLst>
          </p:cNvPr>
          <p:cNvGrpSpPr/>
          <p:nvPr/>
        </p:nvGrpSpPr>
        <p:grpSpPr>
          <a:xfrm>
            <a:off x="501805" y="2070387"/>
            <a:ext cx="3723205" cy="434897"/>
            <a:chOff x="501805" y="2070387"/>
            <a:chExt cx="3723205" cy="4348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591C5D-BC52-49CA-B468-70A7444D42E6}"/>
                </a:ext>
              </a:extLst>
            </p:cNvPr>
            <p:cNvSpPr/>
            <p:nvPr/>
          </p:nvSpPr>
          <p:spPr>
            <a:xfrm>
              <a:off x="501805" y="2070387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823277-EF7D-4273-8877-9C9815D7798C}"/>
                </a:ext>
              </a:extLst>
            </p:cNvPr>
            <p:cNvSpPr txBox="1"/>
            <p:nvPr/>
          </p:nvSpPr>
          <p:spPr>
            <a:xfrm>
              <a:off x="936702" y="2101076"/>
              <a:ext cx="3288308" cy="36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66E91C-7C22-4C60-B25F-57993F5F25A8}"/>
              </a:ext>
            </a:extLst>
          </p:cNvPr>
          <p:cNvGrpSpPr/>
          <p:nvPr/>
        </p:nvGrpSpPr>
        <p:grpSpPr>
          <a:xfrm>
            <a:off x="501805" y="1338146"/>
            <a:ext cx="3723205" cy="434897"/>
            <a:chOff x="501805" y="1338146"/>
            <a:chExt cx="3723205" cy="43489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DA3623-0C08-4B17-82B4-8C451E15212D}"/>
                </a:ext>
              </a:extLst>
            </p:cNvPr>
            <p:cNvSpPr/>
            <p:nvPr/>
          </p:nvSpPr>
          <p:spPr>
            <a:xfrm>
              <a:off x="501805" y="1338146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E2FED-CB70-4154-A075-467B2B34805B}"/>
                </a:ext>
              </a:extLst>
            </p:cNvPr>
            <p:cNvSpPr txBox="1"/>
            <p:nvPr/>
          </p:nvSpPr>
          <p:spPr>
            <a:xfrm>
              <a:off x="936702" y="1372155"/>
              <a:ext cx="3288308" cy="36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JavaScript in files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5C24BA-D602-4FD5-AAD5-CD07A2578F59}"/>
              </a:ext>
            </a:extLst>
          </p:cNvPr>
          <p:cNvGrpSpPr/>
          <p:nvPr/>
        </p:nvGrpSpPr>
        <p:grpSpPr>
          <a:xfrm>
            <a:off x="501805" y="2804081"/>
            <a:ext cx="3723205" cy="434897"/>
            <a:chOff x="501805" y="2804081"/>
            <a:chExt cx="3723205" cy="4348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4FA1E-A4F4-4A13-B00E-7381AF46AB8E}"/>
                </a:ext>
              </a:extLst>
            </p:cNvPr>
            <p:cNvSpPr/>
            <p:nvPr/>
          </p:nvSpPr>
          <p:spPr>
            <a:xfrm>
              <a:off x="501805" y="2804081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B75C87-6596-48BE-B928-D3AE32819C1B}"/>
                </a:ext>
              </a:extLst>
            </p:cNvPr>
            <p:cNvSpPr txBox="1"/>
            <p:nvPr/>
          </p:nvSpPr>
          <p:spPr>
            <a:xfrm>
              <a:off x="936702" y="2837658"/>
              <a:ext cx="328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Pick </a:t>
              </a:r>
              <a:r>
                <a:rPr lang="en-US" dirty="0"/>
                <a:t>a coding standard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978861-849B-4D2A-895E-9D7BDBFDB521}"/>
              </a:ext>
            </a:extLst>
          </p:cNvPr>
          <p:cNvGrpSpPr/>
          <p:nvPr/>
        </p:nvGrpSpPr>
        <p:grpSpPr>
          <a:xfrm>
            <a:off x="5079483" y="2070387"/>
            <a:ext cx="3964155" cy="434897"/>
            <a:chOff x="501805" y="2070387"/>
            <a:chExt cx="3964155" cy="43489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8094E8-E883-4BF2-8D00-B0F03F4E6448}"/>
                </a:ext>
              </a:extLst>
            </p:cNvPr>
            <p:cNvSpPr/>
            <p:nvPr/>
          </p:nvSpPr>
          <p:spPr>
            <a:xfrm>
              <a:off x="501805" y="2070387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546BD-D11B-4B86-AD0D-2752BDF8D278}"/>
                </a:ext>
              </a:extLst>
            </p:cNvPr>
            <p:cNvSpPr txBox="1"/>
            <p:nvPr/>
          </p:nvSpPr>
          <p:spPr>
            <a:xfrm>
              <a:off x="936701" y="2101076"/>
              <a:ext cx="3529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Keep an eye on performance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E72D55-8746-46A2-90BC-61D563CB0319}"/>
              </a:ext>
            </a:extLst>
          </p:cNvPr>
          <p:cNvGrpSpPr/>
          <p:nvPr/>
        </p:nvGrpSpPr>
        <p:grpSpPr>
          <a:xfrm>
            <a:off x="5079483" y="1338146"/>
            <a:ext cx="3723205" cy="434897"/>
            <a:chOff x="501805" y="1338146"/>
            <a:chExt cx="3723205" cy="43489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630F2E-EB12-4144-8D46-708A0B04819D}"/>
                </a:ext>
              </a:extLst>
            </p:cNvPr>
            <p:cNvSpPr/>
            <p:nvPr/>
          </p:nvSpPr>
          <p:spPr>
            <a:xfrm>
              <a:off x="501805" y="1338146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E7AB47-9023-4DE2-BCE7-F95D16306ECA}"/>
                </a:ext>
              </a:extLst>
            </p:cNvPr>
            <p:cNvSpPr txBox="1"/>
            <p:nvPr/>
          </p:nvSpPr>
          <p:spPr>
            <a:xfrm>
              <a:off x="936702" y="1372155"/>
              <a:ext cx="3288308" cy="36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 simple code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40CDD0-DEA7-4B15-A8A6-FBBF8CAD39D5}"/>
              </a:ext>
            </a:extLst>
          </p:cNvPr>
          <p:cNvGrpSpPr/>
          <p:nvPr/>
        </p:nvGrpSpPr>
        <p:grpSpPr>
          <a:xfrm>
            <a:off x="5079483" y="2804081"/>
            <a:ext cx="3723205" cy="434897"/>
            <a:chOff x="501805" y="2804081"/>
            <a:chExt cx="3723205" cy="4348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7C1A56-32B4-4614-B094-13435B29B850}"/>
                </a:ext>
              </a:extLst>
            </p:cNvPr>
            <p:cNvSpPr/>
            <p:nvPr/>
          </p:nvSpPr>
          <p:spPr>
            <a:xfrm>
              <a:off x="501805" y="2804081"/>
              <a:ext cx="434897" cy="4348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905618-6D3A-4F2C-AAB6-B3EBAF049CD9}"/>
                </a:ext>
              </a:extLst>
            </p:cNvPr>
            <p:cNvSpPr txBox="1"/>
            <p:nvPr/>
          </p:nvSpPr>
          <p:spPr>
            <a:xfrm>
              <a:off x="936702" y="2837658"/>
              <a:ext cx="328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Keep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3443-AE27-42A9-90B0-552EBE152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15238" y="4899025"/>
            <a:ext cx="1528762" cy="215900"/>
          </a:xfrm>
        </p:spPr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7146-EF11-4962-B84F-805F600719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99025"/>
            <a:ext cx="5111750" cy="215900"/>
          </a:xfrm>
        </p:spPr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D62D-96B3-43CA-A0AC-3283E1F496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9025"/>
            <a:ext cx="360363" cy="215900"/>
          </a:xfrm>
        </p:spPr>
        <p:txBody>
          <a:bodyPr/>
          <a:lstStyle/>
          <a:p>
            <a:fld id="{63C85D72-AA85-4C41-A1AF-C673E1DFEC3B}" type="slidenum">
              <a:rPr lang="nl-NL" smtClean="0"/>
              <a:pPr/>
              <a:t>43</a:t>
            </a:fld>
            <a:endParaRPr lang="nl-NL"/>
          </a:p>
        </p:txBody>
      </p:sp>
      <p:pic>
        <p:nvPicPr>
          <p:cNvPr id="2050" name="Picture 2" descr="https://cdn.vox-cdn.com/thumbor/x-PE6SB_bXpeBkJ9A3Dx5L3SKs8=/0x0:990x528/1200x800/filters:focal(416x185:574x343)/cdn.vox-cdn.com/uploads/chorus_image/image/59451845/grasshopper.0.jpg">
            <a:extLst>
              <a:ext uri="{FF2B5EF4-FFF2-40B4-BE49-F238E27FC236}">
                <a16:creationId xmlns:a16="http://schemas.microsoft.com/office/drawing/2014/main" id="{D5B5D03A-763D-4016-81F7-A1336844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9D157-3505-49BF-8557-CB588AE982C7}"/>
              </a:ext>
            </a:extLst>
          </p:cNvPr>
          <p:cNvSpPr txBox="1"/>
          <p:nvPr/>
        </p:nvSpPr>
        <p:spPr>
          <a:xfrm>
            <a:off x="360363" y="254000"/>
            <a:ext cx="421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learn more JavaScript in a fun way?</a:t>
            </a:r>
          </a:p>
          <a:p>
            <a:endParaRPr lang="en-US" dirty="0"/>
          </a:p>
          <a:p>
            <a:r>
              <a:rPr lang="en-US" dirty="0"/>
              <a:t>Try the free Grasshopper App</a:t>
            </a:r>
          </a:p>
          <a:p>
            <a:endParaRPr lang="en-US" dirty="0"/>
          </a:p>
          <a:p>
            <a:r>
              <a:rPr lang="en-US" dirty="0"/>
              <a:t>https://grasshopper.codes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577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FEBB-F042-4DA8-821C-E7313696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Non-declarative things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FB50-C5D2-4B19-A7F9-1202FC8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E799-3C05-47B8-84CE-BB6B75D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ED91-CC76-4A29-BE1E-ACDB431A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C5DEC-0317-47FD-8C15-EC24C82395EE}"/>
              </a:ext>
            </a:extLst>
          </p:cNvPr>
          <p:cNvSpPr/>
          <p:nvPr/>
        </p:nvSpPr>
        <p:spPr>
          <a:xfrm>
            <a:off x="766762" y="1259825"/>
            <a:ext cx="430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Adding checkboxes to a tree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09882-B568-4399-BEE2-CBB70A4CB532}"/>
              </a:ext>
            </a:extLst>
          </p:cNvPr>
          <p:cNvSpPr/>
          <p:nvPr/>
        </p:nvSpPr>
        <p:spPr>
          <a:xfrm>
            <a:off x="766762" y="1629049"/>
            <a:ext cx="606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Hiding the search field in the interactive Grid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B93E1-D482-4A51-AA6A-4717AFD77851}"/>
              </a:ext>
            </a:extLst>
          </p:cNvPr>
          <p:cNvSpPr/>
          <p:nvPr/>
        </p:nvSpPr>
        <p:spPr>
          <a:xfrm>
            <a:off x="766762" y="1998489"/>
            <a:ext cx="606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Customize the rich text editor toolbar</a:t>
            </a:r>
            <a:endParaRPr lang="en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7C2156-1171-44E1-88E4-797F3C43F9AE}"/>
              </a:ext>
            </a:extLst>
          </p:cNvPr>
          <p:cNvSpPr/>
          <p:nvPr/>
        </p:nvSpPr>
        <p:spPr>
          <a:xfrm>
            <a:off x="766762" y="2367605"/>
            <a:ext cx="606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Showing week numbers in the calendar</a:t>
            </a:r>
            <a:endParaRPr lang="en-NL" dirty="0"/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B1CC537A-0DA5-4B96-A1B5-380EED73B575}"/>
              </a:ext>
            </a:extLst>
          </p:cNvPr>
          <p:cNvSpPr/>
          <p:nvPr/>
        </p:nvSpPr>
        <p:spPr>
          <a:xfrm>
            <a:off x="1574581" y="2913529"/>
            <a:ext cx="2223247" cy="124684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all widgets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727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55CDD2-A473-4D39-AB3A-21A66715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JavaScript code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1FC8-09B9-4449-AB32-C0C4518C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AB50-3BF0-4468-A7AC-EC69E781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FE04-23CB-455D-B745-24A50082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11C648-80EA-4092-BD5D-67B028C34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91236"/>
              </p:ext>
            </p:extLst>
          </p:nvPr>
        </p:nvGraphicFramePr>
        <p:xfrm>
          <a:off x="327400" y="554636"/>
          <a:ext cx="8389380" cy="404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0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041400" y="1560864"/>
            <a:ext cx="6650469" cy="1514474"/>
          </a:xfrm>
        </p:spPr>
        <p:txBody>
          <a:bodyPr/>
          <a:lstStyle/>
          <a:p>
            <a:r>
              <a:rPr lang="en-US" dirty="0"/>
              <a:t>Tips for working with widgets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24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F243D3CA-EF04-4D16-9DD2-43E8C3D15E8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EFD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AC56B93-89B9-488A-998D-B3B35BD6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18" y="400165"/>
            <a:ext cx="5686425" cy="321945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0CB02AFB-6382-4924-960F-0265FF52E2B7}"/>
              </a:ext>
            </a:extLst>
          </p:cNvPr>
          <p:cNvSpPr txBox="1"/>
          <p:nvPr/>
        </p:nvSpPr>
        <p:spPr>
          <a:xfrm>
            <a:off x="1399142" y="3975711"/>
            <a:ext cx="608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The widget </a:t>
            </a:r>
            <a:r>
              <a:rPr lang="nl-NL" sz="3600" dirty="0" err="1"/>
              <a:t>factory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74067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D145-FF8F-451E-9A87-456FE65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E1E061-2774-4E41-8E48-94FD708F0FDD}" type="datetime1">
              <a:rPr kumimoji="0" lang="nl-NL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ans Serif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16-4-2019</a:t>
            </a:fld>
            <a:endParaRPr kumimoji="0" lang="nl-NL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C3F9-068A-4AE3-9D31-2D22E2FE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Javascript in APEX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CC24-2699-4F1B-8734-A1FAD90D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85D72-AA85-4C41-A1AF-C673E1DFEC3B}" type="slidenum">
              <a:rPr kumimoji="0" lang="nl-NL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ans Serif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Reference Sans Serif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CCF59-E0D1-41D1-A292-44742E16D464}"/>
              </a:ext>
            </a:extLst>
          </p:cNvPr>
          <p:cNvSpPr txBox="1"/>
          <p:nvPr/>
        </p:nvSpPr>
        <p:spPr>
          <a:xfrm>
            <a:off x="687400" y="169780"/>
            <a:ext cx="619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https://learn.jquery.com/jquery-ui/widget-factory/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4C3999-40C6-43E3-8FD2-B6A11AA1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351"/>
            <a:ext cx="9144000" cy="37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0709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</TotalTime>
  <Words>1515</Words>
  <Application>Microsoft Office PowerPoint</Application>
  <PresentationFormat>On-screen Show (16:9)</PresentationFormat>
  <Paragraphs>311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MS Reference Sans Serif</vt:lpstr>
      <vt:lpstr>Symbol</vt:lpstr>
      <vt:lpstr>Wingdings</vt:lpstr>
      <vt:lpstr>Qualogy</vt:lpstr>
      <vt:lpstr>JavaScript in APEX - Tips &amp; tricks</vt:lpstr>
      <vt:lpstr>APEX has many features</vt:lpstr>
      <vt:lpstr>PowerPoint Presentation</vt:lpstr>
      <vt:lpstr>PowerPoint Presentation</vt:lpstr>
      <vt:lpstr>Non-declarative things</vt:lpstr>
      <vt:lpstr>How to choose JavaScript code</vt:lpstr>
      <vt:lpstr>Tips for working with widgets </vt:lpstr>
      <vt:lpstr>PowerPoint Presentation</vt:lpstr>
      <vt:lpstr>PowerPoint Presentation</vt:lpstr>
      <vt:lpstr>Getting all widget instances on a page</vt:lpstr>
      <vt:lpstr>Widgets are placed under a namespace</vt:lpstr>
      <vt:lpstr>PowerPoint Presentation</vt:lpstr>
      <vt:lpstr>And has many public methods and functions</vt:lpstr>
      <vt:lpstr>Using a region widget method</vt:lpstr>
      <vt:lpstr>Using a page item widget</vt:lpstr>
      <vt:lpstr>When to use them</vt:lpstr>
      <vt:lpstr>PowerPoint Presentation</vt:lpstr>
      <vt:lpstr>Changing options</vt:lpstr>
      <vt:lpstr>Acting on events</vt:lpstr>
      <vt:lpstr>Advanced usage </vt:lpstr>
      <vt:lpstr>Tips for working with events </vt:lpstr>
      <vt:lpstr>Event capturing &amp; bubbling</vt:lpstr>
      <vt:lpstr>Visualizing event listeners</vt:lpstr>
      <vt:lpstr>PowerPoint Presentation</vt:lpstr>
      <vt:lpstr>PowerPoint Presentation</vt:lpstr>
      <vt:lpstr>Tips for writing JavaScript </vt:lpstr>
      <vt:lpstr>Using loops</vt:lpstr>
      <vt:lpstr>Making arrays unique</vt:lpstr>
      <vt:lpstr>Using template literals</vt:lpstr>
      <vt:lpstr>If, else if..</vt:lpstr>
      <vt:lpstr>If, else if..</vt:lpstr>
      <vt:lpstr>Using apex.server.process</vt:lpstr>
      <vt:lpstr>Using a promise</vt:lpstr>
      <vt:lpstr>Refactor complex code</vt:lpstr>
      <vt:lpstr>Tips for structuring code in APEX </vt:lpstr>
      <vt:lpstr>Production mode</vt:lpstr>
      <vt:lpstr>Debug mode</vt:lpstr>
      <vt:lpstr>Style consistency</vt:lpstr>
      <vt:lpstr>Place your code where it belongs</vt:lpstr>
      <vt:lpstr>Avoid #IMAGE_PREFIX# as custom file location</vt:lpstr>
      <vt:lpstr>Configure extra document directory in HTTP server </vt:lpstr>
      <vt:lpstr>In a nutshell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Menno Hoogendijk</cp:lastModifiedBy>
  <cp:revision>562</cp:revision>
  <dcterms:created xsi:type="dcterms:W3CDTF">2016-03-14T21:06:12Z</dcterms:created>
  <dcterms:modified xsi:type="dcterms:W3CDTF">2019-04-16T16:46:28Z</dcterms:modified>
</cp:coreProperties>
</file>